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 id="2147483687" r:id="rId2"/>
  </p:sldMasterIdLst>
  <p:notesMasterIdLst>
    <p:notesMasterId r:id="rId50"/>
  </p:notesMasterIdLst>
  <p:handoutMasterIdLst>
    <p:handoutMasterId r:id="rId51"/>
  </p:handoutMasterIdLst>
  <p:sldIdLst>
    <p:sldId id="675" r:id="rId3"/>
    <p:sldId id="446" r:id="rId4"/>
    <p:sldId id="718" r:id="rId5"/>
    <p:sldId id="315" r:id="rId6"/>
    <p:sldId id="316" r:id="rId7"/>
    <p:sldId id="318" r:id="rId8"/>
    <p:sldId id="319" r:id="rId9"/>
    <p:sldId id="320" r:id="rId10"/>
    <p:sldId id="760" r:id="rId11"/>
    <p:sldId id="761" r:id="rId12"/>
    <p:sldId id="321" r:id="rId13"/>
    <p:sldId id="322" r:id="rId14"/>
    <p:sldId id="323" r:id="rId15"/>
    <p:sldId id="324" r:id="rId16"/>
    <p:sldId id="325" r:id="rId17"/>
    <p:sldId id="811" r:id="rId18"/>
    <p:sldId id="1151" r:id="rId19"/>
    <p:sldId id="339" r:id="rId20"/>
    <p:sldId id="1152" r:id="rId21"/>
    <p:sldId id="1153" r:id="rId22"/>
    <p:sldId id="755" r:id="rId23"/>
    <p:sldId id="605" r:id="rId24"/>
    <p:sldId id="595" r:id="rId25"/>
    <p:sldId id="672" r:id="rId26"/>
    <p:sldId id="621" r:id="rId27"/>
    <p:sldId id="580" r:id="rId28"/>
    <p:sldId id="579" r:id="rId29"/>
    <p:sldId id="582" r:id="rId30"/>
    <p:sldId id="581" r:id="rId31"/>
    <p:sldId id="593" r:id="rId32"/>
    <p:sldId id="587" r:id="rId33"/>
    <p:sldId id="671" r:id="rId34"/>
    <p:sldId id="726" r:id="rId35"/>
    <p:sldId id="722" r:id="rId36"/>
    <p:sldId id="723" r:id="rId37"/>
    <p:sldId id="724" r:id="rId38"/>
    <p:sldId id="725" r:id="rId39"/>
    <p:sldId id="742" r:id="rId40"/>
    <p:sldId id="743" r:id="rId41"/>
    <p:sldId id="744" r:id="rId42"/>
    <p:sldId id="745" r:id="rId43"/>
    <p:sldId id="746" r:id="rId44"/>
    <p:sldId id="747" r:id="rId45"/>
    <p:sldId id="748" r:id="rId46"/>
    <p:sldId id="741" r:id="rId47"/>
    <p:sldId id="749" r:id="rId48"/>
    <p:sldId id="423" r:id="rId49"/>
  </p:sldIdLst>
  <p:sldSz cx="14630400" cy="8229600"/>
  <p:notesSz cx="7010400" cy="9296400"/>
  <p:custDataLst>
    <p:tags r:id="rId53"/>
  </p:custDataLst>
  <p:defaultText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3963">
          <p15:clr>
            <a:srgbClr val="A4A3A4"/>
          </p15:clr>
        </p15:guide>
        <p15:guide id="2" orient="horz" pos="4774">
          <p15:clr>
            <a:srgbClr val="A4A3A4"/>
          </p15:clr>
        </p15:guide>
        <p15:guide id="3" orient="horz" pos="4632">
          <p15:clr>
            <a:srgbClr val="A4A3A4"/>
          </p15:clr>
        </p15:guide>
        <p15:guide id="4" orient="horz" pos="2711">
          <p15:clr>
            <a:srgbClr val="A4A3A4"/>
          </p15:clr>
        </p15:guide>
        <p15:guide id="5" orient="horz" pos="1748">
          <p15:clr>
            <a:srgbClr val="A4A3A4"/>
          </p15:clr>
        </p15:guide>
        <p15:guide id="6" orient="horz" pos="1888">
          <p15:clr>
            <a:srgbClr val="A4A3A4"/>
          </p15:clr>
        </p15:guide>
        <p15:guide id="7" orient="horz" pos="2850">
          <p15:clr>
            <a:srgbClr val="A4A3A4"/>
          </p15:clr>
        </p15:guide>
        <p15:guide id="8" orient="horz" pos="3818">
          <p15:clr>
            <a:srgbClr val="A4A3A4"/>
          </p15:clr>
        </p15:guide>
        <p15:guide id="9" pos="8529">
          <p15:clr>
            <a:srgbClr val="A4A3A4"/>
          </p15:clr>
        </p15:guide>
        <p15:guide id="10" pos="3810">
          <p15:clr>
            <a:srgbClr val="A4A3A4"/>
          </p15:clr>
        </p15:guide>
        <p15:guide id="11" pos="5840">
          <p15:clr>
            <a:srgbClr val="A4A3A4"/>
          </p15:clr>
        </p15:guide>
        <p15:guide id="12" pos="4230">
          <p15:clr>
            <a:srgbClr val="A4A3A4"/>
          </p15:clr>
        </p15:guide>
        <p15:guide id="13" pos="1020">
          <p15:clr>
            <a:srgbClr val="A4A3A4"/>
          </p15:clr>
        </p15:guide>
      </p15:sldGuideLst>
    </p:ext>
    <p:ext uri="{2D200454-40CA-4A62-9FC3-DE9A4176ACB9}">
      <p15:notesGuideLst xmlns=""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291C"/>
    <a:srgbClr val="FFFFFF"/>
    <a:srgbClr val="8F8F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21E4AEA4-8DFA-4A89-87EB-49C32662AFE0}">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6706" autoAdjust="0"/>
    <p:restoredTop sz="94909" autoAdjust="0"/>
  </p:normalViewPr>
  <p:slideViewPr>
    <p:cSldViewPr snapToGrid="0">
      <p:cViewPr varScale="1">
        <p:scale>
          <a:sx n="74" d="100"/>
          <a:sy n="74" d="100"/>
        </p:scale>
        <p:origin x="-104" y="-560"/>
      </p:cViewPr>
      <p:guideLst>
        <p:guide orient="horz" pos="3963"/>
        <p:guide orient="horz" pos="4774"/>
        <p:guide orient="horz" pos="4632"/>
        <p:guide orient="horz" pos="2711"/>
        <p:guide orient="horz" pos="1748"/>
        <p:guide orient="horz" pos="1888"/>
        <p:guide orient="horz" pos="2850"/>
        <p:guide orient="horz" pos="3818"/>
        <p:guide pos="8529"/>
        <p:guide pos="3810"/>
        <p:guide pos="5840"/>
        <p:guide pos="4230"/>
        <p:guide pos="1020"/>
      </p:guideLst>
    </p:cSldViewPr>
  </p:slideViewPr>
  <p:outlineViewPr>
    <p:cViewPr>
      <p:scale>
        <a:sx n="33" d="100"/>
        <a:sy n="33" d="100"/>
      </p:scale>
      <p:origin x="0" y="46064"/>
    </p:cViewPr>
  </p:outlineViewPr>
  <p:notesTextViewPr>
    <p:cViewPr>
      <p:scale>
        <a:sx n="100" d="100"/>
        <a:sy n="100" d="100"/>
      </p:scale>
      <p:origin x="0" y="0"/>
    </p:cViewPr>
  </p:notesTextViewPr>
  <p:sorterViewPr>
    <p:cViewPr>
      <p:scale>
        <a:sx n="171" d="100"/>
        <a:sy n="171" d="100"/>
      </p:scale>
      <p:origin x="0" y="17808"/>
    </p:cViewPr>
  </p:sorterViewPr>
  <p:notesViewPr>
    <p:cSldViewPr snapToGrid="0">
      <p:cViewPr varScale="1">
        <p:scale>
          <a:sx n="60" d="100"/>
          <a:sy n="60" d="100"/>
        </p:scale>
        <p:origin x="-1950" y="-54"/>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notesMaster" Target="notesMasters/notesMaster1.xml"/><Relationship Id="rId51" Type="http://schemas.openxmlformats.org/officeDocument/2006/relationships/handoutMaster" Target="handoutMasters/handoutMaster1.xml"/><Relationship Id="rId52" Type="http://schemas.openxmlformats.org/officeDocument/2006/relationships/printerSettings" Target="printerSettings/printerSettings1.bin"/><Relationship Id="rId53" Type="http://schemas.openxmlformats.org/officeDocument/2006/relationships/tags" Target="tags/tag1.xml"/><Relationship Id="rId54" Type="http://schemas.openxmlformats.org/officeDocument/2006/relationships/presProps" Target="presProps.xml"/><Relationship Id="rId55" Type="http://schemas.openxmlformats.org/officeDocument/2006/relationships/viewProps" Target="viewProps.xml"/><Relationship Id="rId56" Type="http://schemas.openxmlformats.org/officeDocument/2006/relationships/theme" Target="theme/theme1.xml"/><Relationship Id="rId57" Type="http://schemas.openxmlformats.org/officeDocument/2006/relationships/tableStyles" Target="tableStyle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a:t>IP Office R11</a:t>
            </a:r>
          </a:p>
        </p:txBody>
      </p:sp>
      <p:sp>
        <p:nvSpPr>
          <p:cNvPr id="3" name="Date Placeholder 2"/>
          <p:cNvSpPr>
            <a:spLocks noGrp="1"/>
          </p:cNvSpPr>
          <p:nvPr>
            <p:ph type="dt" sz="quarter" idx="1"/>
          </p:nvPr>
        </p:nvSpPr>
        <p:spPr>
          <a:xfrm>
            <a:off x="3970938" y="0"/>
            <a:ext cx="3037840" cy="464820"/>
          </a:xfrm>
          <a:prstGeom prst="rect">
            <a:avLst/>
          </a:prstGeom>
        </p:spPr>
        <p:txBody>
          <a:bodyPr vert="horz" lIns="93177" tIns="46589" rIns="93177" bIns="46589" rtlCol="0"/>
          <a:lstStyle>
            <a:lvl1pPr algn="r">
              <a:defRPr sz="1200"/>
            </a:lvl1pPr>
          </a:lstStyle>
          <a:p>
            <a:fld id="{C088A6D1-998E-4C55-8542-7AAA0C9A9AB8}" type="datetimeFigureOut">
              <a:rPr lang="en-US" smtClean="0"/>
              <a:pPr/>
              <a:t>20/6/28</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7" tIns="46589" rIns="93177" bIns="46589" rtlCol="0" anchor="b"/>
          <a:lstStyle>
            <a:lvl1pPr algn="r">
              <a:defRPr sz="1200"/>
            </a:lvl1pPr>
          </a:lstStyle>
          <a:p>
            <a:fld id="{67AAB6F5-C0E1-4DEF-9E80-8EDB682E808C}" type="slidenum">
              <a:rPr lang="en-US" smtClean="0"/>
              <a:pPr/>
              <a:t>‹#›</a:t>
            </a:fld>
            <a:endParaRPr lang="en-US"/>
          </a:p>
        </p:txBody>
      </p:sp>
    </p:spTree>
    <p:extLst>
      <p:ext uri="{BB962C8B-B14F-4D97-AF65-F5344CB8AC3E}">
        <p14:creationId xmlns:p14="http://schemas.microsoft.com/office/powerpoint/2010/main" val="3931111558"/>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r>
              <a:rPr lang="en-US"/>
              <a:t>IP Office R11</a:t>
            </a:r>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F81141C1-3C5A-4240-87DB-9D4217E9B3B1}" type="datetimeFigureOut">
              <a:rPr lang="en-US" smtClean="0"/>
              <a:pPr/>
              <a:t>20/6/28</a:t>
            </a:fld>
            <a:endParaRPr lang="en-US"/>
          </a:p>
        </p:txBody>
      </p:sp>
      <p:sp>
        <p:nvSpPr>
          <p:cNvPr id="4" name="Slide Image Placeholder 3"/>
          <p:cNvSpPr>
            <a:spLocks noGrp="1" noRot="1" noChangeAspect="1"/>
          </p:cNvSpPr>
          <p:nvPr>
            <p:ph type="sldImg" idx="2"/>
          </p:nvPr>
        </p:nvSpPr>
        <p:spPr>
          <a:xfrm>
            <a:off x="742950" y="619125"/>
            <a:ext cx="5524500" cy="3106738"/>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570077" y="3873500"/>
            <a:ext cx="5870246" cy="4725670"/>
          </a:xfrm>
          <a:prstGeom prst="rect">
            <a:avLst/>
          </a:prstGeom>
        </p:spPr>
        <p:txBody>
          <a:bodyPr vert="horz" lIns="93177" tIns="46589" rIns="93177" bIns="46589"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4BA92C5E-BF34-4775-B657-4ADF2F3104CA}" type="slidenum">
              <a:rPr lang="en-US" smtClean="0"/>
              <a:pPr/>
              <a:t>‹#›</a:t>
            </a:fld>
            <a:endParaRPr lang="en-US"/>
          </a:p>
        </p:txBody>
      </p:sp>
    </p:spTree>
    <p:extLst>
      <p:ext uri="{BB962C8B-B14F-4D97-AF65-F5344CB8AC3E}">
        <p14:creationId xmlns:p14="http://schemas.microsoft.com/office/powerpoint/2010/main" val="3326364232"/>
      </p:ext>
    </p:extLst>
  </p:cSld>
  <p:clrMap bg1="lt1" tx1="dk1" bg2="lt2" tx2="dk2" accent1="accent1" accent2="accent2" accent3="accent3" accent4="accent4" accent5="accent5" accent6="accent6" hlink="hlink" folHlink="folHlink"/>
  <p:hf ftr="0" dt="0"/>
  <p:notesStyle>
    <a:lvl1pPr marL="0" algn="l" defTabSz="1306220" rtl="0" eaLnBrk="1" latinLnBrk="0" hangingPunct="1">
      <a:defRPr sz="1600" kern="1200">
        <a:solidFill>
          <a:schemeClr val="tx1"/>
        </a:solidFill>
        <a:latin typeface="+mn-lt"/>
        <a:ea typeface="+mn-ea"/>
        <a:cs typeface="+mn-cs"/>
      </a:defRPr>
    </a:lvl1pPr>
    <a:lvl2pPr marL="653110" algn="l" defTabSz="1306220" rtl="0" eaLnBrk="1" latinLnBrk="0" hangingPunct="1">
      <a:defRPr sz="1600" kern="1200">
        <a:solidFill>
          <a:schemeClr val="tx1"/>
        </a:solidFill>
        <a:latin typeface="+mn-lt"/>
        <a:ea typeface="+mn-ea"/>
        <a:cs typeface="+mn-cs"/>
      </a:defRPr>
    </a:lvl2pPr>
    <a:lvl3pPr marL="1306220" algn="l" defTabSz="1306220" rtl="0" eaLnBrk="1" latinLnBrk="0" hangingPunct="1">
      <a:defRPr sz="1600" kern="1200">
        <a:solidFill>
          <a:schemeClr val="tx1"/>
        </a:solidFill>
        <a:latin typeface="+mn-lt"/>
        <a:ea typeface="+mn-ea"/>
        <a:cs typeface="+mn-cs"/>
      </a:defRPr>
    </a:lvl3pPr>
    <a:lvl4pPr marL="1959331" algn="l" defTabSz="1306220" rtl="0" eaLnBrk="1" latinLnBrk="0" hangingPunct="1">
      <a:defRPr sz="1600" kern="1200">
        <a:solidFill>
          <a:schemeClr val="tx1"/>
        </a:solidFill>
        <a:latin typeface="+mn-lt"/>
        <a:ea typeface="+mn-ea"/>
        <a:cs typeface="+mn-cs"/>
      </a:defRPr>
    </a:lvl4pPr>
    <a:lvl5pPr marL="2612441" algn="l" defTabSz="1306220" rtl="0" eaLnBrk="1" latinLnBrk="0" hangingPunct="1">
      <a:defRPr sz="1600" kern="1200">
        <a:solidFill>
          <a:schemeClr val="tx1"/>
        </a:solidFill>
        <a:latin typeface="+mn-lt"/>
        <a:ea typeface="+mn-ea"/>
        <a:cs typeface="+mn-cs"/>
      </a:defRPr>
    </a:lvl5pPr>
    <a:lvl6pPr marL="3265551" algn="l" defTabSz="1306220" rtl="0" eaLnBrk="1" latinLnBrk="0" hangingPunct="1">
      <a:defRPr sz="1700" kern="1200">
        <a:solidFill>
          <a:schemeClr val="tx1"/>
        </a:solidFill>
        <a:latin typeface="+mn-lt"/>
        <a:ea typeface="+mn-ea"/>
        <a:cs typeface="+mn-cs"/>
      </a:defRPr>
    </a:lvl6pPr>
    <a:lvl7pPr marL="3918661" algn="l" defTabSz="1306220" rtl="0" eaLnBrk="1" latinLnBrk="0" hangingPunct="1">
      <a:defRPr sz="1700" kern="1200">
        <a:solidFill>
          <a:schemeClr val="tx1"/>
        </a:solidFill>
        <a:latin typeface="+mn-lt"/>
        <a:ea typeface="+mn-ea"/>
        <a:cs typeface="+mn-cs"/>
      </a:defRPr>
    </a:lvl7pPr>
    <a:lvl8pPr marL="4571771" algn="l" defTabSz="1306220" rtl="0" eaLnBrk="1" latinLnBrk="0" hangingPunct="1">
      <a:defRPr sz="1700" kern="1200">
        <a:solidFill>
          <a:schemeClr val="tx1"/>
        </a:solidFill>
        <a:latin typeface="+mn-lt"/>
        <a:ea typeface="+mn-ea"/>
        <a:cs typeface="+mn-cs"/>
      </a:defRPr>
    </a:lvl8pPr>
    <a:lvl9pPr marL="5224882" algn="l" defTabSz="1306220"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619125"/>
            <a:ext cx="5524500" cy="3106738"/>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A8F9EB0-27AD-4D72-B1BB-CF023681D7F7}" type="slidenum">
              <a:rPr lang="en-US" smtClean="0"/>
              <a:pPr/>
              <a:t>1</a:t>
            </a:fld>
            <a:endParaRPr lang="en-US"/>
          </a:p>
        </p:txBody>
      </p:sp>
    </p:spTree>
    <p:extLst>
      <p:ext uri="{BB962C8B-B14F-4D97-AF65-F5344CB8AC3E}">
        <p14:creationId xmlns:p14="http://schemas.microsoft.com/office/powerpoint/2010/main" val="16903802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t>Another element</a:t>
            </a:r>
            <a:r>
              <a:rPr lang="en-US" baseline="0" dirty="0"/>
              <a:t> of daily life is IVR or Interactive Voice Response, banks, airlines, healthcare etc. use IVR functionality to service all or parts of transactions.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IP Office Contact Center can integrate to most databases, providing feedback to customers without the need for agents. Empowering customers self serve their inquiries frees agents to interact with customers on more important and perhaps more challenging voice calls. </a:t>
            </a:r>
            <a:endParaRPr lang="en-US" dirty="0"/>
          </a:p>
        </p:txBody>
      </p:sp>
      <p:sp>
        <p:nvSpPr>
          <p:cNvPr id="4" name="Slide Number Placeholder 3"/>
          <p:cNvSpPr>
            <a:spLocks noGrp="1"/>
          </p:cNvSpPr>
          <p:nvPr>
            <p:ph type="sldNum" sz="quarter" idx="10"/>
          </p:nvPr>
        </p:nvSpPr>
        <p:spPr/>
        <p:txBody>
          <a:bodyPr/>
          <a:lstStyle/>
          <a:p>
            <a:fld id="{4BA92C5E-BF34-4775-B657-4ADF2F3104CA}" type="slidenum">
              <a:rPr lang="en-US" smtClean="0"/>
              <a:pPr/>
              <a:t>14</a:t>
            </a:fld>
            <a:endParaRPr lang="en-US"/>
          </a:p>
        </p:txBody>
      </p:sp>
    </p:spTree>
    <p:extLst>
      <p:ext uri="{BB962C8B-B14F-4D97-AF65-F5344CB8AC3E}">
        <p14:creationId xmlns:p14="http://schemas.microsoft.com/office/powerpoint/2010/main" val="490981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Worried about end user adoption? Don’t be.</a:t>
            </a:r>
          </a:p>
          <a:p>
            <a:endParaRPr lang="en-US" baseline="0" dirty="0"/>
          </a:p>
          <a:p>
            <a:r>
              <a:rPr lang="en-US" baseline="0" dirty="0"/>
              <a:t>Supervisor and agents alike all find the IP Office Contact Center desktop interfaces uncluttered, easy to navigate and use.</a:t>
            </a:r>
          </a:p>
          <a:p>
            <a:endParaRPr lang="en-US" baseline="0" dirty="0"/>
          </a:p>
          <a:p>
            <a:pPr marL="0" marR="0" indent="0" algn="l" defTabSz="816347" rtl="0" eaLnBrk="1" fontAlgn="auto" latinLnBrk="0" hangingPunct="1">
              <a:lnSpc>
                <a:spcPct val="100000"/>
              </a:lnSpc>
              <a:spcBef>
                <a:spcPts val="0"/>
              </a:spcBef>
              <a:spcAft>
                <a:spcPts val="0"/>
              </a:spcAft>
              <a:buClrTx/>
              <a:buSzTx/>
              <a:buFontTx/>
              <a:buNone/>
              <a:tabLst/>
              <a:defRPr/>
            </a:pPr>
            <a:r>
              <a:rPr lang="en-US" baseline="0" dirty="0"/>
              <a:t>Supervisors can q</a:t>
            </a:r>
            <a:r>
              <a:rPr lang="en-US" dirty="0"/>
              <a:t>uickly make changes to agents, groups, topics and profiles using the web administration tool</a:t>
            </a:r>
          </a:p>
          <a:p>
            <a:endParaRPr lang="en-US" baseline="0" dirty="0"/>
          </a:p>
          <a:p>
            <a:endParaRPr lang="en-US" dirty="0"/>
          </a:p>
        </p:txBody>
      </p:sp>
      <p:sp>
        <p:nvSpPr>
          <p:cNvPr id="4" name="Slide Number Placeholder 3"/>
          <p:cNvSpPr>
            <a:spLocks noGrp="1"/>
          </p:cNvSpPr>
          <p:nvPr>
            <p:ph type="sldNum" sz="quarter" idx="10"/>
          </p:nvPr>
        </p:nvSpPr>
        <p:spPr/>
        <p:txBody>
          <a:bodyPr/>
          <a:lstStyle/>
          <a:p>
            <a:fld id="{4BA92C5E-BF34-4775-B657-4ADF2F3104CA}" type="slidenum">
              <a:rPr lang="en-US" smtClean="0"/>
              <a:pPr/>
              <a:t>15</a:t>
            </a:fld>
            <a:endParaRPr lang="en-US"/>
          </a:p>
        </p:txBody>
      </p:sp>
    </p:spTree>
    <p:extLst>
      <p:ext uri="{BB962C8B-B14F-4D97-AF65-F5344CB8AC3E}">
        <p14:creationId xmlns:p14="http://schemas.microsoft.com/office/powerpoint/2010/main" val="29839643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4538" y="609600"/>
            <a:ext cx="5395912" cy="3035300"/>
          </a:xfrm>
        </p:spPr>
      </p:sp>
      <p:sp>
        <p:nvSpPr>
          <p:cNvPr id="3" name="Notes Placeholder 2"/>
          <p:cNvSpPr>
            <a:spLocks noGrp="1"/>
          </p:cNvSpPr>
          <p:nvPr>
            <p:ph type="body" idx="1"/>
          </p:nvPr>
        </p:nvSpPr>
        <p:spPr/>
        <p:txBody>
          <a:bodyPr>
            <a:normAutofit/>
          </a:bodyPr>
          <a:lstStyle/>
          <a:p>
            <a:pPr marL="0" marR="0" lvl="0" indent="0" algn="l" defTabSz="914350" rtl="0" eaLnBrk="1" fontAlgn="auto" latinLnBrk="0" hangingPunct="1">
              <a:lnSpc>
                <a:spcPct val="100000"/>
              </a:lnSpc>
              <a:spcBef>
                <a:spcPts val="589"/>
              </a:spcBef>
              <a:spcAft>
                <a:spcPts val="0"/>
              </a:spcAft>
              <a:buClrTx/>
              <a:buSzTx/>
              <a:buFontTx/>
              <a:buNone/>
              <a:tabLst/>
              <a:defRPr/>
            </a:pPr>
            <a:r>
              <a:rPr lang="en-US" sz="1100" u="none" strike="noStrike" kern="1200" dirty="0">
                <a:solidFill>
                  <a:schemeClr val="tx1"/>
                </a:solidFill>
                <a:effectLst/>
                <a:latin typeface="+mn-lt"/>
                <a:ea typeface="+mn-ea"/>
                <a:cs typeface="+mn-cs"/>
              </a:rPr>
              <a:t>Call recording is fact of life for</a:t>
            </a:r>
            <a:r>
              <a:rPr lang="en-US" sz="1100" u="none" strike="noStrike" kern="1200" baseline="0" dirty="0">
                <a:solidFill>
                  <a:schemeClr val="tx1"/>
                </a:solidFill>
                <a:effectLst/>
                <a:latin typeface="+mn-lt"/>
                <a:ea typeface="+mn-ea"/>
                <a:cs typeface="+mn-cs"/>
              </a:rPr>
              <a:t> most contact centers, serving several important roles:</a:t>
            </a:r>
          </a:p>
          <a:p>
            <a:pPr marL="0" marR="0" lvl="0" indent="0" algn="l" defTabSz="914350" rtl="0" eaLnBrk="1" fontAlgn="auto" latinLnBrk="0" hangingPunct="1">
              <a:lnSpc>
                <a:spcPct val="100000"/>
              </a:lnSpc>
              <a:spcBef>
                <a:spcPts val="589"/>
              </a:spcBef>
              <a:spcAft>
                <a:spcPts val="0"/>
              </a:spcAft>
              <a:buClrTx/>
              <a:buSzTx/>
              <a:buFontTx/>
              <a:buNone/>
              <a:tabLst/>
              <a:defRPr/>
            </a:pPr>
            <a:endParaRPr lang="en-US" sz="1100" u="none" strike="noStrike" kern="1200" baseline="0" dirty="0">
              <a:solidFill>
                <a:schemeClr val="tx1"/>
              </a:solidFill>
              <a:effectLst/>
              <a:latin typeface="+mn-lt"/>
              <a:ea typeface="+mn-ea"/>
              <a:cs typeface="+mn-cs"/>
            </a:endParaRPr>
          </a:p>
          <a:p>
            <a:pPr marL="0" marR="0" lvl="0" indent="0" algn="l" defTabSz="914350" rtl="0" eaLnBrk="1" fontAlgn="auto" latinLnBrk="0" hangingPunct="1">
              <a:lnSpc>
                <a:spcPct val="100000"/>
              </a:lnSpc>
              <a:spcBef>
                <a:spcPts val="589"/>
              </a:spcBef>
              <a:spcAft>
                <a:spcPts val="0"/>
              </a:spcAft>
              <a:buClrTx/>
              <a:buSzTx/>
              <a:buFontTx/>
              <a:buNone/>
              <a:tabLst/>
              <a:defRPr/>
            </a:pPr>
            <a:r>
              <a:rPr lang="en-US" sz="1100" u="none" strike="noStrike" kern="1200" baseline="0" dirty="0">
                <a:solidFill>
                  <a:schemeClr val="tx1"/>
                </a:solidFill>
                <a:effectLst/>
                <a:latin typeface="+mn-lt"/>
                <a:ea typeface="+mn-ea"/>
                <a:cs typeface="+mn-cs"/>
              </a:rPr>
              <a:t>Elimination of customer disputes, for example,  “I told you to pick me up at 3pm from JFK – where were you” with a quick search using the intuitive user interface, the supervisor can search by agent, dialed number, time of day and find the recorded call, by doing so you can quickly determine the system breakdown to help ensure this breakdown does not happen again. Its all about continuous improvement.</a:t>
            </a:r>
          </a:p>
          <a:p>
            <a:pPr marL="0" marR="0" lvl="0" indent="0" algn="l" defTabSz="914350" rtl="0" eaLnBrk="1" fontAlgn="auto" latinLnBrk="0" hangingPunct="1">
              <a:lnSpc>
                <a:spcPct val="100000"/>
              </a:lnSpc>
              <a:spcBef>
                <a:spcPts val="589"/>
              </a:spcBef>
              <a:spcAft>
                <a:spcPts val="0"/>
              </a:spcAft>
              <a:buClrTx/>
              <a:buSzTx/>
              <a:buFontTx/>
              <a:buNone/>
              <a:tabLst/>
              <a:defRPr/>
            </a:pPr>
            <a:endParaRPr lang="en-US" sz="1100" u="none" strike="noStrike" kern="1200" dirty="0">
              <a:solidFill>
                <a:schemeClr val="tx1"/>
              </a:solidFill>
              <a:effectLst/>
              <a:latin typeface="+mn-lt"/>
              <a:ea typeface="+mn-ea"/>
              <a:cs typeface="+mn-cs"/>
            </a:endParaRPr>
          </a:p>
          <a:p>
            <a:pPr marL="0" marR="0" lvl="0" indent="0" algn="l" defTabSz="914350" rtl="0" eaLnBrk="1" fontAlgn="auto" latinLnBrk="0" hangingPunct="1">
              <a:lnSpc>
                <a:spcPct val="100000"/>
              </a:lnSpc>
              <a:spcBef>
                <a:spcPts val="589"/>
              </a:spcBef>
              <a:spcAft>
                <a:spcPts val="0"/>
              </a:spcAft>
              <a:buClrTx/>
              <a:buSzTx/>
              <a:buFontTx/>
              <a:buNone/>
              <a:tabLst/>
              <a:defRPr/>
            </a:pPr>
            <a:r>
              <a:rPr lang="en-US" sz="1100" u="none" strike="noStrike" kern="1200" dirty="0">
                <a:solidFill>
                  <a:schemeClr val="tx1"/>
                </a:solidFill>
                <a:effectLst/>
                <a:latin typeface="+mn-lt"/>
                <a:ea typeface="+mn-ea"/>
                <a:cs typeface="+mn-cs"/>
              </a:rPr>
              <a:t>Find good customer</a:t>
            </a:r>
            <a:r>
              <a:rPr lang="en-US" sz="1100" u="none" strike="noStrike" kern="1200" baseline="0" dirty="0">
                <a:solidFill>
                  <a:schemeClr val="tx1"/>
                </a:solidFill>
                <a:effectLst/>
                <a:latin typeface="+mn-lt"/>
                <a:ea typeface="+mn-ea"/>
                <a:cs typeface="+mn-cs"/>
              </a:rPr>
              <a:t> interactions and play these call recordings at group meetings for training existing and new agents while giving internal recognition to the agent that delivered the excellent service.</a:t>
            </a:r>
          </a:p>
          <a:p>
            <a:pPr marL="0" marR="0" lvl="0" indent="0" algn="l" defTabSz="914350" rtl="0" eaLnBrk="1" fontAlgn="auto" latinLnBrk="0" hangingPunct="1">
              <a:lnSpc>
                <a:spcPct val="100000"/>
              </a:lnSpc>
              <a:spcBef>
                <a:spcPts val="589"/>
              </a:spcBef>
              <a:spcAft>
                <a:spcPts val="0"/>
              </a:spcAft>
              <a:buClrTx/>
              <a:buSzTx/>
              <a:buFontTx/>
              <a:buNone/>
              <a:tabLst/>
              <a:defRPr/>
            </a:pPr>
            <a:endParaRPr lang="en-US" sz="1100" u="none" strike="noStrike" kern="1200" baseline="0" dirty="0">
              <a:solidFill>
                <a:schemeClr val="tx1"/>
              </a:solidFill>
              <a:effectLst/>
              <a:latin typeface="+mn-lt"/>
              <a:ea typeface="+mn-ea"/>
              <a:cs typeface="+mn-cs"/>
            </a:endParaRPr>
          </a:p>
          <a:p>
            <a:pPr marL="0" marR="0" lvl="0" indent="0" algn="l" defTabSz="914350" rtl="0" eaLnBrk="1" fontAlgn="auto" latinLnBrk="0" hangingPunct="1">
              <a:lnSpc>
                <a:spcPct val="100000"/>
              </a:lnSpc>
              <a:spcBef>
                <a:spcPts val="589"/>
              </a:spcBef>
              <a:spcAft>
                <a:spcPts val="0"/>
              </a:spcAft>
              <a:buClrTx/>
              <a:buSzTx/>
              <a:buFontTx/>
              <a:buNone/>
              <a:tabLst/>
              <a:defRPr/>
            </a:pPr>
            <a:r>
              <a:rPr lang="en-US" sz="1100" u="none" strike="noStrike" kern="1200" baseline="0" dirty="0">
                <a:solidFill>
                  <a:schemeClr val="tx1"/>
                </a:solidFill>
                <a:effectLst/>
                <a:latin typeface="+mn-lt"/>
                <a:ea typeface="+mn-ea"/>
                <a:cs typeface="+mn-cs"/>
              </a:rPr>
              <a:t>Every call can be recorded, or a random selection, during the day. The agent can also press a button for emergency situations. During the recording the agent can pause recordings so confidential customer information is not recorded</a:t>
            </a:r>
          </a:p>
          <a:p>
            <a:pPr marL="0" marR="0" lvl="0" indent="0" algn="l" defTabSz="914350" rtl="0" eaLnBrk="1" fontAlgn="auto" latinLnBrk="0" hangingPunct="1">
              <a:lnSpc>
                <a:spcPct val="100000"/>
              </a:lnSpc>
              <a:spcBef>
                <a:spcPts val="589"/>
              </a:spcBef>
              <a:spcAft>
                <a:spcPts val="0"/>
              </a:spcAft>
              <a:buClrTx/>
              <a:buSzTx/>
              <a:buFontTx/>
              <a:buNone/>
              <a:tabLst/>
              <a:defRPr/>
            </a:pPr>
            <a:endParaRPr lang="en-US" sz="1100" u="none" strike="noStrike" kern="1200" dirty="0">
              <a:solidFill>
                <a:schemeClr val="tx1"/>
              </a:solidFill>
              <a:effectLst/>
              <a:latin typeface="+mn-lt"/>
              <a:ea typeface="+mn-ea"/>
              <a:cs typeface="+mn-cs"/>
            </a:endParaRPr>
          </a:p>
          <a:p>
            <a:pPr marL="0" marR="0" lvl="0" indent="0" algn="l" defTabSz="914350" rtl="0" eaLnBrk="1" fontAlgn="auto" latinLnBrk="0" hangingPunct="1">
              <a:lnSpc>
                <a:spcPct val="100000"/>
              </a:lnSpc>
              <a:spcBef>
                <a:spcPts val="589"/>
              </a:spcBef>
              <a:spcAft>
                <a:spcPts val="0"/>
              </a:spcAft>
              <a:buClrTx/>
              <a:buSzTx/>
              <a:buFontTx/>
              <a:buNone/>
              <a:tabLst/>
              <a:defRPr/>
            </a:pPr>
            <a:r>
              <a:rPr lang="en-US" sz="1100" u="none" strike="noStrike" kern="1200" dirty="0">
                <a:solidFill>
                  <a:schemeClr val="tx1"/>
                </a:solidFill>
                <a:effectLst/>
                <a:latin typeface="+mn-lt"/>
                <a:ea typeface="+mn-ea"/>
                <a:cs typeface="+mn-cs"/>
              </a:rPr>
              <a:t>Every agent voice license also includes a preferred edition port for call recording purposes, making it extremely cost effective.</a:t>
            </a:r>
          </a:p>
          <a:p>
            <a:pPr defTabSz="914350">
              <a:spcBef>
                <a:spcPts val="589"/>
              </a:spcBef>
              <a:defRPr/>
            </a:pP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4BA92C5E-BF34-4775-B657-4ADF2F3104CA}" type="slidenum">
              <a:rPr lang="en-US" smtClean="0">
                <a:solidFill>
                  <a:prstClr val="black"/>
                </a:solidFill>
                <a:latin typeface="Calibri"/>
              </a:rPr>
              <a:pPr/>
              <a:t>16</a:t>
            </a:fld>
            <a:endParaRPr lang="en-US" dirty="0">
              <a:solidFill>
                <a:prstClr val="black"/>
              </a:solidFill>
              <a:latin typeface="Calibri"/>
            </a:endParaRPr>
          </a:p>
        </p:txBody>
      </p:sp>
    </p:spTree>
    <p:extLst>
      <p:ext uri="{BB962C8B-B14F-4D97-AF65-F5344CB8AC3E}">
        <p14:creationId xmlns:p14="http://schemas.microsoft.com/office/powerpoint/2010/main" val="25383321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A92C5E-BF34-4775-B657-4ADF2F3104CA}" type="slidenum">
              <a:rPr lang="en-US" smtClean="0"/>
              <a:pPr/>
              <a:t>17</a:t>
            </a:fld>
            <a:endParaRPr lang="en-US"/>
          </a:p>
        </p:txBody>
      </p:sp>
    </p:spTree>
    <p:extLst>
      <p:ext uri="{BB962C8B-B14F-4D97-AF65-F5344CB8AC3E}">
        <p14:creationId xmlns:p14="http://schemas.microsoft.com/office/powerpoint/2010/main" val="33103532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how are we going to attack this midmarket</a:t>
            </a:r>
            <a:r>
              <a:rPr lang="en-US" baseline="0" dirty="0"/>
              <a:t> space?</a:t>
            </a:r>
          </a:p>
          <a:p>
            <a:endParaRPr lang="en-US" baseline="0" dirty="0"/>
          </a:p>
          <a:p>
            <a:pPr marL="228600" indent="-228600">
              <a:buAutoNum type="arabicPeriod"/>
            </a:pPr>
            <a:r>
              <a:rPr lang="en-US" baseline="0" dirty="0"/>
              <a:t>We are going to leverage our technology and industry leadership to create awareness and preference for IPOCC</a:t>
            </a:r>
          </a:p>
          <a:p>
            <a:pPr marL="228600" indent="-228600">
              <a:buAutoNum type="arabicPeriod"/>
            </a:pPr>
            <a:r>
              <a:rPr lang="en-US" dirty="0"/>
              <a:t>Our install base is waiting for you to sell upsell them; more </a:t>
            </a:r>
            <a:r>
              <a:rPr lang="en-US"/>
              <a:t>than 600,000 </a:t>
            </a:r>
            <a:r>
              <a:rPr lang="en-US" dirty="0"/>
              <a:t>businesses use IP Office;</a:t>
            </a:r>
            <a:r>
              <a:rPr lang="en-US" baseline="0" dirty="0"/>
              <a:t> what a great opportunity to i</a:t>
            </a:r>
            <a:r>
              <a:rPr lang="en-US" dirty="0"/>
              <a:t>ncrease your sales and profit margin</a:t>
            </a:r>
            <a:endParaRPr lang="en-US" baseline="0" dirty="0"/>
          </a:p>
          <a:p>
            <a:pPr marL="228600" indent="-228600">
              <a:buAutoNum type="arabicPeriod"/>
            </a:pPr>
            <a:r>
              <a:rPr lang="en-US" baseline="0" dirty="0"/>
              <a:t>IPOCC has an extremely aggressive pricing model that will not break midsize business budgets</a:t>
            </a:r>
            <a:endParaRPr lang="en-US" dirty="0"/>
          </a:p>
        </p:txBody>
      </p:sp>
      <p:sp>
        <p:nvSpPr>
          <p:cNvPr id="4" name="Slide Number Placeholder 3"/>
          <p:cNvSpPr>
            <a:spLocks noGrp="1"/>
          </p:cNvSpPr>
          <p:nvPr>
            <p:ph type="sldNum" sz="quarter" idx="10"/>
          </p:nvPr>
        </p:nvSpPr>
        <p:spPr/>
        <p:txBody>
          <a:bodyPr/>
          <a:lstStyle/>
          <a:p>
            <a:fld id="{4BA92C5E-BF34-4775-B657-4ADF2F3104CA}" type="slidenum">
              <a:rPr lang="en-US" smtClean="0"/>
              <a:pPr/>
              <a:t>18</a:t>
            </a:fld>
            <a:endParaRPr lang="en-US"/>
          </a:p>
        </p:txBody>
      </p:sp>
    </p:spTree>
    <p:extLst>
      <p:ext uri="{BB962C8B-B14F-4D97-AF65-F5344CB8AC3E}">
        <p14:creationId xmlns:p14="http://schemas.microsoft.com/office/powerpoint/2010/main" val="42261183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a:p>
          <a:p>
            <a:pPr>
              <a:spcAft>
                <a:spcPts val="0"/>
              </a:spcAft>
              <a:tabLst>
                <a:tab pos="2841625" algn="l"/>
              </a:tabLst>
            </a:pPr>
            <a:r>
              <a:rPr lang="en-US" sz="1100" dirty="0">
                <a:solidFill>
                  <a:srgbClr val="2F5496"/>
                </a:solidFill>
                <a:effectLst/>
                <a:latin typeface="Calibri" charset="0"/>
                <a:ea typeface="Calibri" charset="0"/>
                <a:cs typeface="Times New Roman" charset="0"/>
              </a:rPr>
              <a:t> </a:t>
            </a:r>
            <a:endParaRPr lang="en-US" sz="1200" dirty="0">
              <a:effectLst/>
              <a:latin typeface="Times New Roman" charset="0"/>
              <a:ea typeface="Calibri" charset="0"/>
            </a:endParaRPr>
          </a:p>
          <a:p>
            <a:pPr marL="342900" lvl="0" indent="-342900">
              <a:spcAft>
                <a:spcPts val="0"/>
              </a:spcAft>
              <a:buFont typeface="+mj-lt"/>
              <a:buAutoNum type="arabicPeriod"/>
              <a:tabLst>
                <a:tab pos="2841625" algn="l"/>
              </a:tabLst>
            </a:pPr>
            <a:r>
              <a:rPr lang="en-US" sz="1100" dirty="0">
                <a:solidFill>
                  <a:srgbClr val="2F5496"/>
                </a:solidFill>
                <a:effectLst/>
                <a:latin typeface="Calibri" charset="0"/>
                <a:ea typeface="Calibri" charset="0"/>
                <a:cs typeface="Times New Roman" charset="0"/>
              </a:rPr>
              <a:t>Cloud Solution with Same Experience of On-Premise Solution	</a:t>
            </a:r>
            <a:r>
              <a:rPr lang="en-US" sz="1200" dirty="0">
                <a:effectLst/>
                <a:latin typeface="Times New Roman" charset="0"/>
                <a:ea typeface="Calibri" charset="0"/>
                <a:sym typeface="Wingdings" charset="2"/>
              </a:rPr>
              <a:t></a:t>
            </a:r>
            <a:r>
              <a:rPr lang="en-US" sz="1100" dirty="0">
                <a:solidFill>
                  <a:srgbClr val="2F5496"/>
                </a:solidFill>
                <a:effectLst/>
                <a:latin typeface="Calibri" charset="0"/>
                <a:ea typeface="Calibri" charset="0"/>
                <a:cs typeface="Times New Roman" charset="0"/>
              </a:rPr>
              <a:t> PARTNER is going to be leverage existing IP Office experience to deploy and manage Powered By solution. </a:t>
            </a:r>
            <a:endParaRPr lang="en-US" sz="1200" dirty="0">
              <a:effectLst/>
              <a:latin typeface="Times New Roman" charset="0"/>
              <a:ea typeface="Calibri" charset="0"/>
            </a:endParaRPr>
          </a:p>
          <a:p>
            <a:pPr marL="342900" lvl="0" indent="-342900">
              <a:spcAft>
                <a:spcPts val="0"/>
              </a:spcAft>
              <a:buFont typeface="+mj-lt"/>
              <a:buAutoNum type="arabicPeriod"/>
              <a:tabLst>
                <a:tab pos="2841625" algn="l"/>
              </a:tabLst>
            </a:pPr>
            <a:r>
              <a:rPr lang="en-US" sz="1100" dirty="0">
                <a:solidFill>
                  <a:srgbClr val="2F5496"/>
                </a:solidFill>
                <a:effectLst/>
                <a:latin typeface="Calibri" charset="0"/>
                <a:ea typeface="Calibri" charset="0"/>
                <a:cs typeface="Times New Roman" charset="0"/>
              </a:rPr>
              <a:t>Multi-Instance          </a:t>
            </a:r>
            <a:r>
              <a:rPr lang="en-US" sz="1200" dirty="0">
                <a:effectLst/>
                <a:latin typeface="Times New Roman" charset="0"/>
                <a:ea typeface="Calibri" charset="0"/>
                <a:sym typeface="Wingdings" charset="2"/>
              </a:rPr>
              <a:t></a:t>
            </a:r>
            <a:r>
              <a:rPr lang="en-US" sz="1100" dirty="0">
                <a:solidFill>
                  <a:srgbClr val="2F5496"/>
                </a:solidFill>
                <a:effectLst/>
                <a:latin typeface="Calibri" charset="0"/>
                <a:ea typeface="Calibri" charset="0"/>
                <a:cs typeface="Times New Roman" charset="0"/>
              </a:rPr>
              <a:t> Makes it secured and ability to customize as per customer’s requirements, including call-center, screen-pop, call-billing etc.</a:t>
            </a:r>
            <a:endParaRPr lang="en-US" sz="1200" dirty="0">
              <a:effectLst/>
              <a:latin typeface="Times New Roman" charset="0"/>
              <a:ea typeface="Calibri" charset="0"/>
            </a:endParaRPr>
          </a:p>
          <a:p>
            <a:pPr marL="342900" lvl="0" indent="-342900">
              <a:spcAft>
                <a:spcPts val="0"/>
              </a:spcAft>
              <a:buFont typeface="+mj-lt"/>
              <a:buAutoNum type="arabicPeriod"/>
              <a:tabLst>
                <a:tab pos="2841625" algn="l"/>
              </a:tabLst>
            </a:pPr>
            <a:r>
              <a:rPr lang="en-US" sz="1100" dirty="0">
                <a:solidFill>
                  <a:srgbClr val="2F5496"/>
                </a:solidFill>
                <a:effectLst/>
                <a:latin typeface="Calibri" charset="0"/>
                <a:ea typeface="Calibri" charset="0"/>
                <a:cs typeface="Times New Roman" charset="0"/>
              </a:rPr>
              <a:t>Hybrid Architecture </a:t>
            </a:r>
            <a:r>
              <a:rPr lang="en-US" sz="1200" dirty="0">
                <a:effectLst/>
                <a:latin typeface="Times New Roman" charset="0"/>
                <a:ea typeface="Calibri" charset="0"/>
                <a:sym typeface="Wingdings" charset="2"/>
              </a:rPr>
              <a:t></a:t>
            </a:r>
            <a:r>
              <a:rPr lang="en-US" sz="1100" dirty="0">
                <a:solidFill>
                  <a:srgbClr val="2F5496"/>
                </a:solidFill>
                <a:effectLst/>
                <a:latin typeface="Calibri" charset="0"/>
                <a:ea typeface="Calibri" charset="0"/>
                <a:cs typeface="Times New Roman" charset="0"/>
              </a:rPr>
              <a:t> Where customer may choose to keep Gateway </a:t>
            </a:r>
            <a:r>
              <a:rPr lang="en-US" sz="1100" dirty="0" err="1">
                <a:solidFill>
                  <a:srgbClr val="2F5496"/>
                </a:solidFill>
                <a:effectLst/>
                <a:latin typeface="Calibri" charset="0"/>
                <a:ea typeface="Calibri" charset="0"/>
                <a:cs typeface="Times New Roman" charset="0"/>
              </a:rPr>
              <a:t>on-premise</a:t>
            </a:r>
            <a:r>
              <a:rPr lang="en-US" sz="1100" dirty="0">
                <a:solidFill>
                  <a:srgbClr val="2F5496"/>
                </a:solidFill>
                <a:effectLst/>
                <a:latin typeface="Calibri" charset="0"/>
                <a:ea typeface="Calibri" charset="0"/>
                <a:cs typeface="Times New Roman" charset="0"/>
              </a:rPr>
              <a:t> for trunk line or analog connections, besides pure IP telephony hosted on PARTNER’s data-center</a:t>
            </a:r>
            <a:endParaRPr lang="en-US" sz="1200" dirty="0">
              <a:effectLst/>
              <a:latin typeface="Times New Roman" charset="0"/>
              <a:ea typeface="Calibri" charset="0"/>
            </a:endParaRPr>
          </a:p>
          <a:p>
            <a:pPr marL="342900" lvl="0" indent="-342900">
              <a:spcAft>
                <a:spcPts val="0"/>
              </a:spcAft>
              <a:buFont typeface="+mj-lt"/>
              <a:buAutoNum type="arabicPeriod"/>
              <a:tabLst>
                <a:tab pos="2841625" algn="l"/>
              </a:tabLst>
            </a:pPr>
            <a:r>
              <a:rPr lang="en-US" sz="1100" dirty="0">
                <a:solidFill>
                  <a:srgbClr val="2F5496"/>
                </a:solidFill>
                <a:effectLst/>
                <a:latin typeface="Calibri" charset="0"/>
                <a:ea typeface="Calibri" charset="0"/>
                <a:cs typeface="Times New Roman" charset="0"/>
              </a:rPr>
              <a:t>Built-in High-Availability         </a:t>
            </a:r>
            <a:r>
              <a:rPr lang="en-US" sz="1200" dirty="0">
                <a:effectLst/>
                <a:latin typeface="Times New Roman" charset="0"/>
                <a:ea typeface="Calibri" charset="0"/>
                <a:sym typeface="Wingdings" charset="2"/>
              </a:rPr>
              <a:t></a:t>
            </a:r>
            <a:r>
              <a:rPr lang="en-US" sz="1100" dirty="0">
                <a:solidFill>
                  <a:srgbClr val="2F5496"/>
                </a:solidFill>
                <a:effectLst/>
                <a:latin typeface="Calibri" charset="0"/>
                <a:ea typeface="Calibri" charset="0"/>
                <a:cs typeface="Times New Roman" charset="0"/>
              </a:rPr>
              <a:t> By default customer may choose variety of high-availability modes. From Cloud-to-</a:t>
            </a:r>
            <a:r>
              <a:rPr lang="en-US" sz="1100" dirty="0" err="1">
                <a:solidFill>
                  <a:srgbClr val="2F5496"/>
                </a:solidFill>
                <a:effectLst/>
                <a:latin typeface="Calibri" charset="0"/>
                <a:ea typeface="Calibri" charset="0"/>
                <a:cs typeface="Times New Roman" charset="0"/>
              </a:rPr>
              <a:t>OnPrem</a:t>
            </a:r>
            <a:r>
              <a:rPr lang="en-US" sz="1100" dirty="0">
                <a:solidFill>
                  <a:srgbClr val="2F5496"/>
                </a:solidFill>
                <a:effectLst/>
                <a:latin typeface="Calibri" charset="0"/>
                <a:ea typeface="Calibri" charset="0"/>
                <a:cs typeface="Times New Roman" charset="0"/>
              </a:rPr>
              <a:t>; </a:t>
            </a:r>
            <a:r>
              <a:rPr lang="en-US" sz="1100" dirty="0" err="1">
                <a:solidFill>
                  <a:srgbClr val="2F5496"/>
                </a:solidFill>
                <a:effectLst/>
                <a:latin typeface="Calibri" charset="0"/>
                <a:ea typeface="Calibri" charset="0"/>
                <a:cs typeface="Times New Roman" charset="0"/>
              </a:rPr>
              <a:t>OnPrem</a:t>
            </a:r>
            <a:r>
              <a:rPr lang="en-US" sz="1100" dirty="0">
                <a:solidFill>
                  <a:srgbClr val="2F5496"/>
                </a:solidFill>
                <a:effectLst/>
                <a:latin typeface="Calibri" charset="0"/>
                <a:ea typeface="Calibri" charset="0"/>
                <a:cs typeface="Times New Roman" charset="0"/>
              </a:rPr>
              <a:t>-to-</a:t>
            </a:r>
            <a:r>
              <a:rPr lang="en-US" sz="1100" dirty="0" err="1">
                <a:solidFill>
                  <a:srgbClr val="2F5496"/>
                </a:solidFill>
                <a:effectLst/>
                <a:latin typeface="Calibri" charset="0"/>
                <a:ea typeface="Calibri" charset="0"/>
                <a:cs typeface="Times New Roman" charset="0"/>
              </a:rPr>
              <a:t>OnPrem</a:t>
            </a:r>
            <a:r>
              <a:rPr lang="en-US" sz="1100" dirty="0">
                <a:solidFill>
                  <a:srgbClr val="2F5496"/>
                </a:solidFill>
                <a:effectLst/>
                <a:latin typeface="Calibri" charset="0"/>
                <a:ea typeface="Calibri" charset="0"/>
                <a:cs typeface="Times New Roman" charset="0"/>
              </a:rPr>
              <a:t> or </a:t>
            </a:r>
            <a:r>
              <a:rPr lang="en-US" sz="1100" dirty="0" err="1">
                <a:solidFill>
                  <a:srgbClr val="2F5496"/>
                </a:solidFill>
                <a:effectLst/>
                <a:latin typeface="Calibri" charset="0"/>
                <a:ea typeface="Calibri" charset="0"/>
                <a:cs typeface="Times New Roman" charset="0"/>
              </a:rPr>
              <a:t>OnPrem</a:t>
            </a:r>
            <a:r>
              <a:rPr lang="en-US" sz="1100" dirty="0">
                <a:solidFill>
                  <a:srgbClr val="2F5496"/>
                </a:solidFill>
                <a:effectLst/>
                <a:latin typeface="Calibri" charset="0"/>
                <a:ea typeface="Calibri" charset="0"/>
                <a:cs typeface="Times New Roman" charset="0"/>
              </a:rPr>
              <a:t>-to-Cloud</a:t>
            </a:r>
            <a:endParaRPr lang="en-US" sz="1200" dirty="0">
              <a:effectLst/>
              <a:latin typeface="Times New Roman" charset="0"/>
              <a:ea typeface="Calibri" charset="0"/>
            </a:endParaRPr>
          </a:p>
          <a:p>
            <a:pPr marL="342900" lvl="0" indent="-342900">
              <a:spcAft>
                <a:spcPts val="0"/>
              </a:spcAft>
              <a:buFont typeface="+mj-lt"/>
              <a:buAutoNum type="arabicPeriod"/>
              <a:tabLst>
                <a:tab pos="2841625" algn="l"/>
              </a:tabLst>
            </a:pPr>
            <a:r>
              <a:rPr lang="en-US" sz="1100" dirty="0">
                <a:solidFill>
                  <a:srgbClr val="2F5496"/>
                </a:solidFill>
                <a:effectLst/>
                <a:latin typeface="Calibri" charset="0"/>
                <a:ea typeface="Calibri" charset="0"/>
                <a:cs typeface="Times New Roman" charset="0"/>
              </a:rPr>
              <a:t>30 Days Trial for Every Customer         </a:t>
            </a:r>
            <a:r>
              <a:rPr lang="en-US" sz="1200" dirty="0">
                <a:effectLst/>
                <a:latin typeface="Times New Roman" charset="0"/>
                <a:ea typeface="Calibri" charset="0"/>
                <a:sym typeface="Wingdings" charset="2"/>
              </a:rPr>
              <a:t></a:t>
            </a:r>
            <a:r>
              <a:rPr lang="en-US" sz="1100" dirty="0">
                <a:solidFill>
                  <a:srgbClr val="2F5496"/>
                </a:solidFill>
                <a:effectLst/>
                <a:latin typeface="Calibri" charset="0"/>
                <a:ea typeface="Calibri" charset="0"/>
                <a:cs typeface="Times New Roman" charset="0"/>
              </a:rPr>
              <a:t> PARTNER’s has an ability to provide 30-days trial for up to 1000-users per customer for every customer as value-add feature. </a:t>
            </a:r>
            <a:endParaRPr lang="en-US" sz="1200" dirty="0">
              <a:effectLst/>
              <a:latin typeface="Times New Roman" charset="0"/>
              <a:ea typeface="Calibri" charset="0"/>
            </a:endParaRPr>
          </a:p>
          <a:p>
            <a:pPr marL="342900" lvl="0" indent="-342900">
              <a:spcAft>
                <a:spcPts val="0"/>
              </a:spcAft>
              <a:buFont typeface="+mj-lt"/>
              <a:buAutoNum type="arabicPeriod"/>
              <a:tabLst>
                <a:tab pos="2841625" algn="l"/>
              </a:tabLst>
            </a:pPr>
            <a:r>
              <a:rPr lang="en-US" sz="1100" dirty="0">
                <a:solidFill>
                  <a:srgbClr val="2F5496"/>
                </a:solidFill>
                <a:effectLst/>
                <a:latin typeface="Calibri" charset="0"/>
                <a:ea typeface="Calibri" charset="0"/>
                <a:cs typeface="Times New Roman" charset="0"/>
              </a:rPr>
              <a:t>Flex Up &amp; Down Capacity	</a:t>
            </a:r>
            <a:r>
              <a:rPr lang="en-US" sz="1100" dirty="0">
                <a:solidFill>
                  <a:srgbClr val="2F5496"/>
                </a:solidFill>
                <a:effectLst/>
                <a:latin typeface="Calibri" charset="0"/>
                <a:ea typeface="Calibri" charset="0"/>
                <a:cs typeface="Times New Roman" charset="0"/>
                <a:sym typeface="Wingdings" charset="2"/>
              </a:rPr>
              <a:t></a:t>
            </a:r>
            <a:r>
              <a:rPr lang="en-US" sz="1100" dirty="0">
                <a:solidFill>
                  <a:srgbClr val="2F5496"/>
                </a:solidFill>
                <a:effectLst/>
                <a:latin typeface="Calibri" charset="0"/>
                <a:ea typeface="Calibri" charset="0"/>
                <a:cs typeface="Times New Roman" charset="0"/>
              </a:rPr>
              <a:t> PARTNER can reduce or increase the number of users anytime as the billing is based upon monthly pro-rated user’s subscription</a:t>
            </a:r>
            <a:endParaRPr lang="en-US" sz="1200" dirty="0">
              <a:effectLst/>
              <a:latin typeface="Times New Roman" charset="0"/>
              <a:ea typeface="Calibri" charset="0"/>
            </a:endParaRPr>
          </a:p>
          <a:p>
            <a:pPr marL="342900" lvl="0" indent="-342900">
              <a:spcAft>
                <a:spcPts val="0"/>
              </a:spcAft>
              <a:buFont typeface="+mj-lt"/>
              <a:buAutoNum type="arabicPeriod"/>
              <a:tabLst>
                <a:tab pos="2841625" algn="l"/>
              </a:tabLst>
            </a:pPr>
            <a:r>
              <a:rPr lang="en-US" sz="1100" dirty="0">
                <a:solidFill>
                  <a:srgbClr val="2F5496"/>
                </a:solidFill>
                <a:effectLst/>
                <a:latin typeface="Calibri" charset="0"/>
                <a:ea typeface="Calibri" charset="0"/>
                <a:cs typeface="Times New Roman" charset="0"/>
              </a:rPr>
              <a:t>Base System License with Max Capacity           </a:t>
            </a:r>
            <a:r>
              <a:rPr lang="en-US" sz="1200" dirty="0">
                <a:effectLst/>
                <a:latin typeface="Times New Roman" charset="0"/>
                <a:ea typeface="Calibri" charset="0"/>
                <a:sym typeface="Wingdings" charset="2"/>
              </a:rPr>
              <a:t></a:t>
            </a:r>
            <a:r>
              <a:rPr lang="en-US" sz="1100" dirty="0">
                <a:solidFill>
                  <a:srgbClr val="2F5496"/>
                </a:solidFill>
                <a:effectLst/>
                <a:latin typeface="Calibri" charset="0"/>
                <a:ea typeface="Calibri" charset="0"/>
                <a:cs typeface="Times New Roman" charset="0"/>
              </a:rPr>
              <a:t> Base license comes with maximum SIP trunks, Voicemail Channels, CTI Pro out of each IP Office instance, without PARTNER or Customer having to pay for those.</a:t>
            </a:r>
            <a:endParaRPr lang="en-US" sz="1200" dirty="0">
              <a:effectLst/>
              <a:latin typeface="Times New Roman" charset="0"/>
              <a:ea typeface="Calibri" charset="0"/>
            </a:endParaRPr>
          </a:p>
          <a:p>
            <a:pPr marL="342900" lvl="0" indent="-342900">
              <a:spcAft>
                <a:spcPts val="0"/>
              </a:spcAft>
              <a:buFont typeface="+mj-lt"/>
              <a:buAutoNum type="arabicPeriod"/>
              <a:tabLst>
                <a:tab pos="2841625" algn="l"/>
              </a:tabLst>
            </a:pPr>
            <a:r>
              <a:rPr lang="en-US" sz="1100" dirty="0">
                <a:solidFill>
                  <a:srgbClr val="2F5496"/>
                </a:solidFill>
                <a:effectLst/>
                <a:latin typeface="Calibri" charset="0"/>
                <a:ea typeface="Calibri" charset="0"/>
                <a:cs typeface="Times New Roman" charset="0"/>
              </a:rPr>
              <a:t>Up to 149 Sites Networking  </a:t>
            </a:r>
            <a:r>
              <a:rPr lang="en-US" sz="1200" dirty="0">
                <a:effectLst/>
                <a:latin typeface="Times New Roman" charset="0"/>
                <a:ea typeface="Calibri" charset="0"/>
                <a:sym typeface="Wingdings" charset="2"/>
              </a:rPr>
              <a:t></a:t>
            </a:r>
            <a:r>
              <a:rPr lang="en-US" sz="1100" dirty="0">
                <a:solidFill>
                  <a:srgbClr val="2F5496"/>
                </a:solidFill>
                <a:effectLst/>
                <a:latin typeface="Calibri" charset="0"/>
                <a:ea typeface="Calibri" charset="0"/>
                <a:cs typeface="Times New Roman" charset="0"/>
              </a:rPr>
              <a:t> Allowing each PARTNER’s customer to establish multi-site networking in terms of voice communication out of each instance irrespective of office locations.</a:t>
            </a:r>
            <a:endParaRPr lang="en-US" sz="1200" dirty="0">
              <a:effectLst/>
              <a:latin typeface="Times New Roman" charset="0"/>
              <a:ea typeface="Calibri" charset="0"/>
            </a:endParaRPr>
          </a:p>
          <a:p>
            <a:pPr marL="342900" lvl="0" indent="-342900">
              <a:spcAft>
                <a:spcPts val="0"/>
              </a:spcAft>
              <a:buFont typeface="+mj-lt"/>
              <a:buAutoNum type="arabicPeriod"/>
              <a:tabLst>
                <a:tab pos="2841625" algn="l"/>
              </a:tabLst>
            </a:pPr>
            <a:r>
              <a:rPr lang="en-US" sz="1100" dirty="0">
                <a:solidFill>
                  <a:srgbClr val="2F5496"/>
                </a:solidFill>
                <a:effectLst/>
                <a:latin typeface="Calibri" charset="0"/>
                <a:ea typeface="Calibri" charset="0"/>
                <a:cs typeface="Times New Roman" charset="0"/>
              </a:rPr>
              <a:t>90-Days Special Pricing           </a:t>
            </a:r>
            <a:r>
              <a:rPr lang="en-US" sz="1200" dirty="0">
                <a:effectLst/>
                <a:latin typeface="Times New Roman" charset="0"/>
                <a:ea typeface="Calibri" charset="0"/>
                <a:sym typeface="Wingdings" charset="2"/>
              </a:rPr>
              <a:t></a:t>
            </a:r>
            <a:r>
              <a:rPr lang="en-US" sz="1100" dirty="0">
                <a:solidFill>
                  <a:srgbClr val="2F5496"/>
                </a:solidFill>
                <a:effectLst/>
                <a:latin typeface="Calibri" charset="0"/>
                <a:ea typeface="Calibri" charset="0"/>
                <a:cs typeface="Times New Roman" charset="0"/>
              </a:rPr>
              <a:t> Where PARTNER would be entitled for an aggressive Phone discounts to encourage more customers to come onboard.</a:t>
            </a:r>
            <a:endParaRPr lang="en-US" sz="1200" dirty="0">
              <a:effectLst/>
              <a:latin typeface="Times New Roman" charset="0"/>
              <a:ea typeface="Calibri" charset="0"/>
            </a:endParaRPr>
          </a:p>
          <a:p>
            <a:pPr marL="342900" lvl="0" indent="-342900">
              <a:spcAft>
                <a:spcPts val="0"/>
              </a:spcAft>
              <a:buFont typeface="+mj-lt"/>
              <a:buAutoNum type="arabicPeriod"/>
              <a:tabLst>
                <a:tab pos="2841625" algn="l"/>
              </a:tabLst>
            </a:pPr>
            <a:r>
              <a:rPr lang="en-US" sz="1100" dirty="0">
                <a:solidFill>
                  <a:srgbClr val="2F5496"/>
                </a:solidFill>
                <a:effectLst/>
                <a:latin typeface="Calibri" charset="0"/>
                <a:ea typeface="Calibri" charset="0"/>
                <a:cs typeface="Times New Roman" charset="0"/>
              </a:rPr>
              <a:t>Migration from Avaya Heritage           </a:t>
            </a:r>
            <a:r>
              <a:rPr lang="en-US" sz="1200" dirty="0">
                <a:effectLst/>
                <a:latin typeface="Times New Roman" charset="0"/>
                <a:ea typeface="Calibri" charset="0"/>
                <a:sym typeface="Wingdings" charset="2"/>
              </a:rPr>
              <a:t></a:t>
            </a:r>
            <a:r>
              <a:rPr lang="en-US" sz="1100" dirty="0">
                <a:solidFill>
                  <a:srgbClr val="2F5496"/>
                </a:solidFill>
                <a:effectLst/>
                <a:latin typeface="Calibri" charset="0"/>
                <a:ea typeface="Calibri" charset="0"/>
                <a:cs typeface="Times New Roman" charset="0"/>
              </a:rPr>
              <a:t> PARTNER may extend migration offer where existing Avaya customers would get additional discount on net to migrate on Powered By offer; while keeping exiting license or hardware parked and protected. Which can be reused later in future in case they chose to discontinue Powered By service</a:t>
            </a:r>
            <a:endParaRPr lang="en-US" sz="1200" dirty="0">
              <a:effectLst/>
              <a:latin typeface="Times New Roman" charset="0"/>
              <a:ea typeface="Calibri" charset="0"/>
            </a:endParaRPr>
          </a:p>
          <a:p>
            <a:pPr marL="342900" lvl="0" indent="-342900">
              <a:spcAft>
                <a:spcPts val="0"/>
              </a:spcAft>
              <a:buFont typeface="+mj-lt"/>
              <a:buAutoNum type="arabicPeriod"/>
              <a:tabLst>
                <a:tab pos="2841625" algn="l"/>
              </a:tabLst>
            </a:pPr>
            <a:r>
              <a:rPr lang="en-US" sz="1100" dirty="0">
                <a:solidFill>
                  <a:srgbClr val="2F5496"/>
                </a:solidFill>
                <a:effectLst/>
                <a:latin typeface="Calibri" charset="0"/>
                <a:ea typeface="Calibri" charset="0"/>
                <a:cs typeface="Times New Roman" charset="0"/>
              </a:rPr>
              <a:t>Variety of Virtualization Platforms Supported   </a:t>
            </a:r>
            <a:r>
              <a:rPr lang="en-US" sz="1200" dirty="0">
                <a:effectLst/>
                <a:latin typeface="Times New Roman" charset="0"/>
                <a:ea typeface="Calibri" charset="0"/>
                <a:sym typeface="Wingdings" charset="2"/>
              </a:rPr>
              <a:t></a:t>
            </a:r>
            <a:r>
              <a:rPr lang="en-US" sz="1100" dirty="0">
                <a:solidFill>
                  <a:srgbClr val="2F5496"/>
                </a:solidFill>
                <a:effectLst/>
                <a:latin typeface="Calibri" charset="0"/>
                <a:ea typeface="Calibri" charset="0"/>
                <a:cs typeface="Times New Roman" charset="0"/>
              </a:rPr>
              <a:t> Including VMware, Microsoft Hyper-V &amp; KVM providing PARTNER with flexibility to choose the best option</a:t>
            </a:r>
            <a:endParaRPr lang="en-US" sz="1200" dirty="0">
              <a:effectLst/>
              <a:latin typeface="Times New Roman" charset="0"/>
              <a:ea typeface="Calibri" charset="0"/>
            </a:endParaRPr>
          </a:p>
          <a:p>
            <a:endParaRPr lang="en-US" dirty="0"/>
          </a:p>
        </p:txBody>
      </p:sp>
      <p:sp>
        <p:nvSpPr>
          <p:cNvPr id="4" name="Slide Number Placeholder 3"/>
          <p:cNvSpPr>
            <a:spLocks noGrp="1"/>
          </p:cNvSpPr>
          <p:nvPr>
            <p:ph type="sldNum" sz="quarter" idx="10"/>
          </p:nvPr>
        </p:nvSpPr>
        <p:spPr/>
        <p:txBody>
          <a:bodyPr/>
          <a:lstStyle/>
          <a:p>
            <a:fld id="{62F1A19D-F9DB-A044-B058-4BFF93709275}" type="slidenum">
              <a:rPr lang="en-US" smtClean="0"/>
              <a:t>22</a:t>
            </a:fld>
            <a:endParaRPr lang="en-US"/>
          </a:p>
        </p:txBody>
      </p:sp>
    </p:spTree>
    <p:extLst>
      <p:ext uri="{BB962C8B-B14F-4D97-AF65-F5344CB8AC3E}">
        <p14:creationId xmlns:p14="http://schemas.microsoft.com/office/powerpoint/2010/main" val="24057713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sz="2000" dirty="0"/>
              <a:t>y in arrears. The first invoice for a given subscription will be issued one month after the Order Start Date (Customer Requested Date). Avaya will issue a separate monthly invoice per end customer. </a:t>
            </a:r>
          </a:p>
          <a:p>
            <a:r>
              <a:rPr lang="en-US" sz="2000" dirty="0"/>
              <a:t>While a 12, 24, or 36-month Service Term is in effect, the Partner may add or reduce licenses for the remaining duration of the existing Service Term</a:t>
            </a:r>
          </a:p>
          <a:p>
            <a:pPr lvl="1"/>
            <a:r>
              <a:rPr lang="en-US" sz="2000" dirty="0"/>
              <a:t>Cancellation fees will apply</a:t>
            </a:r>
          </a:p>
          <a:p>
            <a:r>
              <a:rPr lang="en-US" sz="2000" dirty="0"/>
              <a:t>Additional Licensing:</a:t>
            </a:r>
          </a:p>
          <a:p>
            <a:pPr lvl="1"/>
            <a:r>
              <a:rPr lang="en-US" sz="2000" dirty="0"/>
              <a:t>Additional licenses are purchased under the same prices as the initial order. There will be no additional processing charges.   If a special bid was approved with additional discounts, this pricing will apply to additions during the remaining term of the service.</a:t>
            </a:r>
          </a:p>
          <a:p>
            <a:pPr lvl="1"/>
            <a:r>
              <a:rPr lang="en-US" sz="2000" dirty="0"/>
              <a:t>If there is a price change during service duration, the new additions will be supported at the same price as the initial order.</a:t>
            </a:r>
          </a:p>
          <a:p>
            <a:pPr lvl="1"/>
            <a:r>
              <a:rPr lang="en-US" sz="2000" dirty="0"/>
              <a:t>For additions during a month, billing for those additions during that month will be pro-rated based on when the change was made during the month. </a:t>
            </a:r>
          </a:p>
          <a:p>
            <a:r>
              <a:rPr lang="en-US" sz="2000" dirty="0"/>
              <a:t>License Reduction:</a:t>
            </a:r>
          </a:p>
          <a:p>
            <a:pPr lvl="1"/>
            <a:r>
              <a:rPr lang="en-US" sz="2000" dirty="0"/>
              <a:t>For reductions made during  a month, the downgrade will be applicable for the next billing cycle</a:t>
            </a:r>
          </a:p>
          <a:p>
            <a:r>
              <a:rPr lang="en-US" sz="2000" dirty="0"/>
              <a:t>Service Disconnect:</a:t>
            </a:r>
          </a:p>
          <a:p>
            <a:pPr lvl="1"/>
            <a:r>
              <a:rPr lang="en-US" sz="2000" dirty="0"/>
              <a:t>Services can be cancelled and additional fees will not be charged; however, final invoicing will occur during the next scheduled billing date for that service contract.  </a:t>
            </a:r>
          </a:p>
          <a:p>
            <a:endParaRPr lang="en-US" dirty="0"/>
          </a:p>
        </p:txBody>
      </p:sp>
      <p:sp>
        <p:nvSpPr>
          <p:cNvPr id="4" name="Slide Number Placeholder 3"/>
          <p:cNvSpPr>
            <a:spLocks noGrp="1"/>
          </p:cNvSpPr>
          <p:nvPr>
            <p:ph type="sldNum" sz="quarter" idx="10"/>
          </p:nvPr>
        </p:nvSpPr>
        <p:spPr/>
        <p:txBody>
          <a:bodyPr/>
          <a:lstStyle/>
          <a:p>
            <a:fld id="{62F1A19D-F9DB-A044-B058-4BFF93709275}" type="slidenum">
              <a:rPr lang="en-US" smtClean="0"/>
              <a:t>31</a:t>
            </a:fld>
            <a:endParaRPr lang="en-US"/>
          </a:p>
        </p:txBody>
      </p:sp>
    </p:spTree>
    <p:extLst>
      <p:ext uri="{BB962C8B-B14F-4D97-AF65-F5344CB8AC3E}">
        <p14:creationId xmlns:p14="http://schemas.microsoft.com/office/powerpoint/2010/main" val="26886973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a:t>IP Office R11</a:t>
            </a:r>
          </a:p>
        </p:txBody>
      </p:sp>
      <p:sp>
        <p:nvSpPr>
          <p:cNvPr id="5" name="Slide Number Placeholder 4"/>
          <p:cNvSpPr>
            <a:spLocks noGrp="1"/>
          </p:cNvSpPr>
          <p:nvPr>
            <p:ph type="sldNum" sz="quarter" idx="11"/>
          </p:nvPr>
        </p:nvSpPr>
        <p:spPr/>
        <p:txBody>
          <a:bodyPr/>
          <a:lstStyle/>
          <a:p>
            <a:fld id="{4BA92C5E-BF34-4775-B657-4ADF2F3104CA}" type="slidenum">
              <a:rPr lang="en-US" smtClean="0"/>
              <a:pPr/>
              <a:t>33</a:t>
            </a:fld>
            <a:endParaRPr lang="en-US"/>
          </a:p>
        </p:txBody>
      </p:sp>
    </p:spTree>
    <p:extLst>
      <p:ext uri="{BB962C8B-B14F-4D97-AF65-F5344CB8AC3E}">
        <p14:creationId xmlns:p14="http://schemas.microsoft.com/office/powerpoint/2010/main" val="13114322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28628" y="619760"/>
            <a:ext cx="5553146" cy="3106870"/>
          </a:xfrm>
        </p:spPr>
      </p:sp>
      <p:sp>
        <p:nvSpPr>
          <p:cNvPr id="3" name="Notes Placeholder 2"/>
          <p:cNvSpPr>
            <a:spLocks noGrp="1"/>
          </p:cNvSpPr>
          <p:nvPr>
            <p:ph type="body" idx="1"/>
          </p:nvPr>
        </p:nvSpPr>
        <p:spPr/>
        <p:txBody>
          <a:bodyPr/>
          <a:lstStyle/>
          <a:p>
            <a:endParaRPr lang="en-GB" sz="1200" dirty="0"/>
          </a:p>
        </p:txBody>
      </p:sp>
      <p:sp>
        <p:nvSpPr>
          <p:cNvPr id="4" name="Footer Placeholder 3"/>
          <p:cNvSpPr>
            <a:spLocks noGrp="1"/>
          </p:cNvSpPr>
          <p:nvPr>
            <p:ph type="ftr" sz="quarter" idx="10"/>
          </p:nvPr>
        </p:nvSpPr>
        <p:spPr>
          <a:xfrm>
            <a:off x="0" y="8829967"/>
            <a:ext cx="3037840" cy="464820"/>
          </a:xfrm>
          <a:prstGeom prst="rect">
            <a:avLst/>
          </a:prstGeom>
        </p:spPr>
        <p:txBody>
          <a:bodyPr/>
          <a:lstStyle/>
          <a:p>
            <a:r>
              <a:rPr lang="en-US"/>
              <a:t>2010 Avaya Inc. All rights reserved.</a:t>
            </a:r>
          </a:p>
        </p:txBody>
      </p:sp>
      <p:sp>
        <p:nvSpPr>
          <p:cNvPr id="5" name="Slide Number Placeholder 4"/>
          <p:cNvSpPr>
            <a:spLocks noGrp="1"/>
          </p:cNvSpPr>
          <p:nvPr>
            <p:ph type="sldNum" sz="quarter" idx="11"/>
          </p:nvPr>
        </p:nvSpPr>
        <p:spPr>
          <a:xfrm>
            <a:off x="3970938" y="8829967"/>
            <a:ext cx="3037840" cy="464820"/>
          </a:xfrm>
          <a:prstGeom prst="rect">
            <a:avLst/>
          </a:prstGeom>
        </p:spPr>
        <p:txBody>
          <a:bodyPr/>
          <a:lstStyle/>
          <a:p>
            <a:fld id="{33B6C662-EDBB-4019-AF24-1FA4910224F6}" type="slidenum">
              <a:rPr lang="en-US" smtClean="0"/>
              <a:pPr/>
              <a:t>34</a:t>
            </a:fld>
            <a:endParaRPr lang="en-US"/>
          </a:p>
        </p:txBody>
      </p:sp>
    </p:spTree>
    <p:extLst>
      <p:ext uri="{BB962C8B-B14F-4D97-AF65-F5344CB8AC3E}">
        <p14:creationId xmlns:p14="http://schemas.microsoft.com/office/powerpoint/2010/main" val="29343577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Thank you, Craig! </a:t>
            </a:r>
          </a:p>
          <a:p>
            <a:endParaRPr lang="en-US" baseline="0" dirty="0"/>
          </a:p>
          <a:p>
            <a:r>
              <a:rPr lang="en-US" baseline="0" dirty="0"/>
              <a:t>We are going to leave a bit of open time now for additional Q&amp;A.  Please take an opportunity to submit any final questions you may have while this Q&amp;A slide is displayed.</a:t>
            </a:r>
          </a:p>
          <a:p>
            <a:endParaRPr lang="en-US" baseline="0" dirty="0"/>
          </a:p>
          <a:p>
            <a:r>
              <a:rPr lang="en-US" baseline="0" dirty="0"/>
              <a:t>[Note to Patty: leave </a:t>
            </a:r>
            <a:r>
              <a:rPr lang="en-US" baseline="0" dirty="0" err="1"/>
              <a:t>approx</a:t>
            </a:r>
            <a:r>
              <a:rPr lang="en-US" baseline="0" dirty="0"/>
              <a:t> 3 minutes of dead air after you record the script.]</a:t>
            </a:r>
            <a:endParaRPr lang="en-US" dirty="0"/>
          </a:p>
          <a:p>
            <a:endParaRPr lang="en-US" dirty="0"/>
          </a:p>
        </p:txBody>
      </p:sp>
      <p:sp>
        <p:nvSpPr>
          <p:cNvPr id="4" name="Slide Number Placeholder 3"/>
          <p:cNvSpPr>
            <a:spLocks noGrp="1"/>
          </p:cNvSpPr>
          <p:nvPr>
            <p:ph type="sldNum" sz="quarter" idx="10"/>
          </p:nvPr>
        </p:nvSpPr>
        <p:spPr/>
        <p:txBody>
          <a:bodyPr/>
          <a:lstStyle/>
          <a:p>
            <a:fld id="{4BA92C5E-BF34-4775-B657-4ADF2F3104CA}" type="slidenum">
              <a:rPr lang="en-US" smtClean="0"/>
              <a:pPr/>
              <a:t>46</a:t>
            </a:fld>
            <a:endParaRPr lang="en-US"/>
          </a:p>
        </p:txBody>
      </p:sp>
    </p:spTree>
    <p:extLst>
      <p:ext uri="{BB962C8B-B14F-4D97-AF65-F5344CB8AC3E}">
        <p14:creationId xmlns:p14="http://schemas.microsoft.com/office/powerpoint/2010/main" val="21348740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BA92C5E-BF34-4775-B657-4ADF2F3104CA}" type="slidenum">
              <a:rPr lang="en-US" smtClean="0"/>
              <a:pPr/>
              <a:t>2</a:t>
            </a:fld>
            <a:endParaRPr lang="en-US" dirty="0"/>
          </a:p>
        </p:txBody>
      </p:sp>
      <p:sp>
        <p:nvSpPr>
          <p:cNvPr id="5" name="Header Placeholder 4"/>
          <p:cNvSpPr>
            <a:spLocks noGrp="1"/>
          </p:cNvSpPr>
          <p:nvPr>
            <p:ph type="hdr" sz="quarter" idx="11"/>
          </p:nvPr>
        </p:nvSpPr>
        <p:spPr/>
        <p:txBody>
          <a:bodyPr/>
          <a:lstStyle/>
          <a:p>
            <a:r>
              <a:rPr lang="en-US" dirty="0"/>
              <a:t>IP Office R11</a:t>
            </a:r>
          </a:p>
        </p:txBody>
      </p:sp>
    </p:spTree>
    <p:extLst>
      <p:ext uri="{BB962C8B-B14F-4D97-AF65-F5344CB8AC3E}">
        <p14:creationId xmlns:p14="http://schemas.microsoft.com/office/powerpoint/2010/main" val="11930274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2950" y="619125"/>
            <a:ext cx="5524500" cy="3106738"/>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A8F9EB0-27AD-4D72-B1BB-CF023681D7F7}" type="slidenum">
              <a:rPr lang="en-US" smtClean="0"/>
              <a:pPr/>
              <a:t>47</a:t>
            </a:fld>
            <a:endParaRPr lang="en-US"/>
          </a:p>
        </p:txBody>
      </p:sp>
    </p:spTree>
    <p:extLst>
      <p:ext uri="{BB962C8B-B14F-4D97-AF65-F5344CB8AC3E}">
        <p14:creationId xmlns:p14="http://schemas.microsoft.com/office/powerpoint/2010/main" val="22465781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lstStyle/>
          <a:p>
            <a:r>
              <a:rPr lang="en-US" baseline="0" dirty="0"/>
              <a:t>IP Office Contact Center is targeted for customers with up to 3,000 employees and between 5 to 250 agents.</a:t>
            </a:r>
          </a:p>
          <a:p>
            <a:endParaRPr lang="en-US" baseline="0" dirty="0"/>
          </a:p>
          <a:p>
            <a:r>
              <a:rPr lang="en-US" baseline="0" dirty="0"/>
              <a:t>This solution can be deployed at a single office or across the connected IP Office enterprise, spreading agents to allow longer operating hours for your customers. Being flexible by employing home agents, maximizes talent attainment and improves agent morale and reduces turnover, which as you know, agents are the highest expense in a contact center annual budget. </a:t>
            </a:r>
          </a:p>
          <a:p>
            <a:endParaRPr lang="en-US" baseline="0" dirty="0"/>
          </a:p>
          <a:p>
            <a:r>
              <a:rPr lang="en-US" baseline="0" dirty="0"/>
              <a:t>The solution is a single server at one location, meaning IT staff can centrally manage the entire IP Office system and the contact center. Supervisors can make changes on the fly no matter where the agents are located.</a:t>
            </a:r>
          </a:p>
          <a:p>
            <a:endParaRPr lang="en-US" baseline="0" dirty="0"/>
          </a:p>
          <a:p>
            <a:pPr marL="0" marR="0" indent="0" algn="l" defTabSz="1306220" rtl="0" eaLnBrk="1" fontAlgn="auto" latinLnBrk="0" hangingPunct="1">
              <a:lnSpc>
                <a:spcPct val="100000"/>
              </a:lnSpc>
              <a:spcBef>
                <a:spcPts val="0"/>
              </a:spcBef>
              <a:spcAft>
                <a:spcPts val="0"/>
              </a:spcAft>
              <a:buClrTx/>
              <a:buSzTx/>
              <a:buFontTx/>
              <a:buNone/>
              <a:tabLst/>
              <a:defRPr/>
            </a:pPr>
            <a:r>
              <a:rPr lang="en-US" dirty="0"/>
              <a:t>IPOCC is localized in English, Spanish, French, German, Italian and Brazilian Portuguese</a:t>
            </a:r>
          </a:p>
          <a:p>
            <a:endParaRPr lang="en-US" dirty="0"/>
          </a:p>
        </p:txBody>
      </p:sp>
      <p:sp>
        <p:nvSpPr>
          <p:cNvPr id="4" name="Slide Number Placeholder 3"/>
          <p:cNvSpPr>
            <a:spLocks noGrp="1"/>
          </p:cNvSpPr>
          <p:nvPr>
            <p:ph type="sldNum" sz="quarter" idx="10"/>
          </p:nvPr>
        </p:nvSpPr>
        <p:spPr/>
        <p:txBody>
          <a:bodyPr/>
          <a:lstStyle/>
          <a:p>
            <a:fld id="{4BA92C5E-BF34-4775-B657-4ADF2F3104CA}" type="slidenum">
              <a:rPr lang="en-US" smtClean="0"/>
              <a:pPr/>
              <a:t>5</a:t>
            </a:fld>
            <a:endParaRPr lang="en-US"/>
          </a:p>
        </p:txBody>
      </p:sp>
    </p:spTree>
    <p:extLst>
      <p:ext uri="{BB962C8B-B14F-4D97-AF65-F5344CB8AC3E}">
        <p14:creationId xmlns:p14="http://schemas.microsoft.com/office/powerpoint/2010/main" val="36284631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normAutofit fontScale="92500" lnSpcReduction="10000"/>
          </a:bodyPr>
          <a:lstStyle/>
          <a:p>
            <a:r>
              <a:rPr lang="en-US" sz="1100" kern="1200" dirty="0">
                <a:solidFill>
                  <a:schemeClr val="tx1"/>
                </a:solidFill>
                <a:effectLst/>
                <a:latin typeface="+mn-lt"/>
                <a:ea typeface="+mn-ea"/>
                <a:cs typeface="+mn-cs"/>
              </a:rPr>
              <a:t>Customers demand</a:t>
            </a:r>
            <a:r>
              <a:rPr lang="en-US" sz="1100" kern="1200" baseline="0" dirty="0">
                <a:solidFill>
                  <a:schemeClr val="tx1"/>
                </a:solidFill>
                <a:effectLst/>
                <a:latin typeface="+mn-lt"/>
                <a:ea typeface="+mn-ea"/>
                <a:cs typeface="+mn-cs"/>
              </a:rPr>
              <a:t> flexibility  - the </a:t>
            </a:r>
            <a:r>
              <a:rPr lang="en-US" sz="1100" b="1" kern="1200" baseline="0" dirty="0">
                <a:solidFill>
                  <a:schemeClr val="tx1"/>
                </a:solidFill>
                <a:effectLst/>
                <a:latin typeface="+mn-lt"/>
                <a:ea typeface="+mn-ea"/>
                <a:cs typeface="+mn-cs"/>
              </a:rPr>
              <a:t>multichannel</a:t>
            </a:r>
            <a:r>
              <a:rPr lang="en-US" sz="1100" kern="1200" baseline="0" dirty="0">
                <a:solidFill>
                  <a:schemeClr val="tx1"/>
                </a:solidFill>
                <a:effectLst/>
                <a:latin typeface="+mn-lt"/>
                <a:ea typeface="+mn-ea"/>
                <a:cs typeface="+mn-cs"/>
              </a:rPr>
              <a:t> </a:t>
            </a:r>
            <a:r>
              <a:rPr lang="en-US" sz="1100" kern="1200" dirty="0">
                <a:solidFill>
                  <a:schemeClr val="tx1"/>
                </a:solidFill>
                <a:effectLst/>
                <a:latin typeface="+mn-lt"/>
                <a:ea typeface="+mn-ea"/>
                <a:cs typeface="+mn-cs"/>
              </a:rPr>
              <a:t>Avaya IP Office Contact Center supports voice, email, and Web chat channels for optimal accessibility</a:t>
            </a:r>
          </a:p>
          <a:p>
            <a:r>
              <a:rPr lang="en-US" sz="1100" kern="1200" dirty="0">
                <a:solidFill>
                  <a:schemeClr val="tx1"/>
                </a:solidFill>
                <a:effectLst/>
                <a:latin typeface="+mn-lt"/>
                <a:ea typeface="+mn-ea"/>
                <a:cs typeface="+mn-cs"/>
              </a:rPr>
              <a:t> </a:t>
            </a:r>
          </a:p>
          <a:p>
            <a:r>
              <a:rPr lang="en-US" sz="1100" b="1" kern="1200" dirty="0">
                <a:solidFill>
                  <a:schemeClr val="tx1"/>
                </a:solidFill>
                <a:effectLst/>
                <a:latin typeface="+mn-lt"/>
                <a:ea typeface="+mn-ea"/>
                <a:cs typeface="+mn-cs"/>
              </a:rPr>
              <a:t>Skills based routing </a:t>
            </a:r>
            <a:r>
              <a:rPr lang="en-US" sz="1100" kern="1200" dirty="0">
                <a:solidFill>
                  <a:schemeClr val="tx1"/>
                </a:solidFill>
                <a:effectLst/>
                <a:latin typeface="+mn-lt"/>
                <a:ea typeface="+mn-ea"/>
                <a:cs typeface="+mn-cs"/>
              </a:rPr>
              <a:t>makes</a:t>
            </a:r>
            <a:r>
              <a:rPr lang="en-US" sz="1100" kern="1200" baseline="0" dirty="0">
                <a:solidFill>
                  <a:schemeClr val="tx1"/>
                </a:solidFill>
                <a:effectLst/>
                <a:latin typeface="+mn-lt"/>
                <a:ea typeface="+mn-ea"/>
                <a:cs typeface="+mn-cs"/>
              </a:rPr>
              <a:t> sure customers and prospects are routed to the most appropriate agent or resource </a:t>
            </a:r>
            <a:endParaRPr lang="en-US" sz="1100" kern="1200" dirty="0">
              <a:solidFill>
                <a:schemeClr val="tx1"/>
              </a:solidFill>
              <a:effectLst/>
              <a:latin typeface="+mn-lt"/>
              <a:ea typeface="+mn-ea"/>
              <a:cs typeface="+mn-cs"/>
            </a:endParaRPr>
          </a:p>
          <a:p>
            <a:pPr lvl="0" fontAlgn="base"/>
            <a:endParaRPr lang="en-US" sz="1100" u="none" strike="noStrike" kern="1200" dirty="0">
              <a:solidFill>
                <a:schemeClr val="tx1"/>
              </a:solidFill>
              <a:effectLst/>
              <a:latin typeface="+mn-lt"/>
              <a:ea typeface="+mn-ea"/>
              <a:cs typeface="+mn-cs"/>
            </a:endParaRPr>
          </a:p>
          <a:p>
            <a:pPr marL="0" marR="0" lvl="0" indent="0" algn="l" defTabSz="816347" rtl="0" eaLnBrk="1" fontAlgn="base" latinLnBrk="0" hangingPunct="1">
              <a:lnSpc>
                <a:spcPct val="100000"/>
              </a:lnSpc>
              <a:spcBef>
                <a:spcPts val="0"/>
              </a:spcBef>
              <a:spcAft>
                <a:spcPts val="0"/>
              </a:spcAft>
              <a:buClrTx/>
              <a:buSzTx/>
              <a:buFontTx/>
              <a:buNone/>
              <a:tabLst/>
              <a:defRPr/>
            </a:pPr>
            <a:r>
              <a:rPr lang="en-US" sz="1100" u="none" strike="noStrike" kern="1200" dirty="0">
                <a:solidFill>
                  <a:schemeClr val="tx1"/>
                </a:solidFill>
                <a:effectLst/>
                <a:latin typeface="+mn-lt"/>
                <a:ea typeface="+mn-ea"/>
                <a:cs typeface="+mn-cs"/>
              </a:rPr>
              <a:t>Supervisors have complete visibility and control of the contact center with </a:t>
            </a:r>
            <a:r>
              <a:rPr lang="en-US" sz="1100" b="1" u="none" strike="noStrike" kern="1200" baseline="0" dirty="0">
                <a:solidFill>
                  <a:schemeClr val="tx1"/>
                </a:solidFill>
                <a:effectLst/>
                <a:latin typeface="+mn-lt"/>
                <a:ea typeface="+mn-ea"/>
                <a:cs typeface="+mn-cs"/>
              </a:rPr>
              <a:t>Historical</a:t>
            </a:r>
            <a:r>
              <a:rPr lang="en-US" sz="1100" u="none" strike="noStrike" kern="1200" baseline="0" dirty="0">
                <a:solidFill>
                  <a:schemeClr val="tx1"/>
                </a:solidFill>
                <a:effectLst/>
                <a:latin typeface="+mn-lt"/>
                <a:ea typeface="+mn-ea"/>
                <a:cs typeface="+mn-cs"/>
              </a:rPr>
              <a:t> </a:t>
            </a:r>
            <a:r>
              <a:rPr lang="en-US" sz="1100" b="1" u="none" strike="noStrike" kern="1200" baseline="0" dirty="0">
                <a:solidFill>
                  <a:schemeClr val="tx1"/>
                </a:solidFill>
                <a:effectLst/>
                <a:latin typeface="+mn-lt"/>
                <a:ea typeface="+mn-ea"/>
                <a:cs typeface="+mn-cs"/>
              </a:rPr>
              <a:t>Reporting </a:t>
            </a:r>
            <a:r>
              <a:rPr lang="en-US" sz="1100" u="none" strike="noStrike" kern="1200" dirty="0">
                <a:solidFill>
                  <a:schemeClr val="tx1"/>
                </a:solidFill>
                <a:effectLst/>
                <a:latin typeface="+mn-lt"/>
                <a:ea typeface="+mn-ea"/>
                <a:cs typeface="+mn-cs"/>
              </a:rPr>
              <a:t>— comprehensive</a:t>
            </a:r>
            <a:r>
              <a:rPr lang="en-US" sz="1100" u="none" strike="noStrike" kern="1200" baseline="0" dirty="0">
                <a:solidFill>
                  <a:schemeClr val="tx1"/>
                </a:solidFill>
                <a:effectLst/>
                <a:latin typeface="+mn-lt"/>
                <a:ea typeface="+mn-ea"/>
                <a:cs typeface="+mn-cs"/>
              </a:rPr>
              <a:t> reports can highlight the good – and not so good, so </a:t>
            </a:r>
            <a:r>
              <a:rPr lang="en-US" sz="1100" baseline="0" dirty="0"/>
              <a:t>contact centers</a:t>
            </a:r>
            <a:r>
              <a:rPr lang="en-US" sz="1100" u="none" strike="noStrike" kern="1200" baseline="0" dirty="0">
                <a:solidFill>
                  <a:schemeClr val="tx1"/>
                </a:solidFill>
                <a:effectLst/>
                <a:latin typeface="+mn-lt"/>
                <a:ea typeface="+mn-ea"/>
                <a:cs typeface="+mn-cs"/>
              </a:rPr>
              <a:t> can identify and tweak service processes that improve the customer experience</a:t>
            </a:r>
          </a:p>
          <a:p>
            <a:pPr marL="0" marR="0" lvl="0" indent="0" algn="l" defTabSz="816347" rtl="0" eaLnBrk="1" fontAlgn="base" latinLnBrk="0" hangingPunct="1">
              <a:lnSpc>
                <a:spcPct val="100000"/>
              </a:lnSpc>
              <a:spcBef>
                <a:spcPts val="0"/>
              </a:spcBef>
              <a:spcAft>
                <a:spcPts val="0"/>
              </a:spcAft>
              <a:buClrTx/>
              <a:buSzTx/>
              <a:buFontTx/>
              <a:buNone/>
              <a:tabLst/>
              <a:defRPr/>
            </a:pPr>
            <a:endParaRPr lang="en-US" sz="1100" b="1" u="none" strike="noStrike" kern="1200" baseline="0" dirty="0">
              <a:solidFill>
                <a:schemeClr val="tx1"/>
              </a:solidFill>
              <a:effectLst/>
              <a:latin typeface="+mn-lt"/>
              <a:ea typeface="+mn-ea"/>
              <a:cs typeface="+mn-cs"/>
            </a:endParaRPr>
          </a:p>
          <a:p>
            <a:pPr marL="0" marR="0" lvl="0" indent="0" algn="l" defTabSz="816347" rtl="0" eaLnBrk="1" fontAlgn="base" latinLnBrk="0" hangingPunct="1">
              <a:lnSpc>
                <a:spcPct val="100000"/>
              </a:lnSpc>
              <a:spcBef>
                <a:spcPts val="0"/>
              </a:spcBef>
              <a:spcAft>
                <a:spcPts val="0"/>
              </a:spcAft>
              <a:buClrTx/>
              <a:buSzTx/>
              <a:buFontTx/>
              <a:buNone/>
              <a:tabLst/>
              <a:defRPr/>
            </a:pPr>
            <a:r>
              <a:rPr lang="en-US" sz="1100" b="1" baseline="0" dirty="0"/>
              <a:t>Real time reports </a:t>
            </a:r>
            <a:r>
              <a:rPr lang="en-US" sz="1100" b="0" baseline="0" dirty="0"/>
              <a:t>give up to the second information on what is happening now. Supervisors can react quickly, such as moving agents between groups, logging agents on who have been in ‘wrap-up’ for too long, even change the call routing. Each agent also has a ‘wallboard; so they can see calls waiting, how long in </a:t>
            </a:r>
            <a:r>
              <a:rPr lang="en-US" sz="1100" b="0" baseline="0" dirty="0" err="1"/>
              <a:t>que</a:t>
            </a:r>
            <a:r>
              <a:rPr lang="en-US" sz="1100" b="0" baseline="0" dirty="0"/>
              <a:t>, answered and receive text messages from the supervisor</a:t>
            </a:r>
          </a:p>
          <a:p>
            <a:pPr lvl="0" fontAlgn="base"/>
            <a:endParaRPr lang="en-US" sz="1100" kern="1200" dirty="0">
              <a:solidFill>
                <a:schemeClr val="tx1"/>
              </a:solidFill>
              <a:effectLst/>
              <a:latin typeface="+mn-lt"/>
              <a:ea typeface="+mn-ea"/>
              <a:cs typeface="+mn-cs"/>
            </a:endParaRPr>
          </a:p>
          <a:p>
            <a:r>
              <a:rPr lang="en-US" b="1" dirty="0"/>
              <a:t>Telemarketing and outbound campaigns </a:t>
            </a:r>
            <a:r>
              <a:rPr lang="en-US" b="0" dirty="0"/>
              <a:t>improves sales</a:t>
            </a:r>
            <a:r>
              <a:rPr lang="en-US" b="0" baseline="0" dirty="0"/>
              <a:t> revenue, upsell opportunities and o</a:t>
            </a:r>
            <a:r>
              <a:rPr lang="en-US" b="0" dirty="0"/>
              <a:t>ptimizes agent productivity,</a:t>
            </a:r>
            <a:r>
              <a:rPr lang="en-US" b="0" baseline="0" dirty="0"/>
              <a:t> by enabling agents to automatically make outbound calls to existing customer or new prospects</a:t>
            </a:r>
          </a:p>
          <a:p>
            <a:endParaRPr lang="en-US" b="0" baseline="0" dirty="0"/>
          </a:p>
          <a:p>
            <a:pPr lvl="0" fontAlgn="base"/>
            <a:r>
              <a:rPr lang="en-US" sz="1100" b="1" u="none" strike="noStrike" kern="1200" dirty="0">
                <a:solidFill>
                  <a:schemeClr val="tx1"/>
                </a:solidFill>
                <a:effectLst/>
                <a:latin typeface="+mn-lt"/>
                <a:ea typeface="+mn-ea"/>
                <a:cs typeface="+mn-cs"/>
              </a:rPr>
              <a:t>IVR :</a:t>
            </a:r>
            <a:r>
              <a:rPr lang="en-US" sz="1100" u="none" strike="noStrike" kern="1200" dirty="0">
                <a:solidFill>
                  <a:schemeClr val="tx1"/>
                </a:solidFill>
                <a:effectLst/>
                <a:latin typeface="+mn-lt"/>
                <a:ea typeface="+mn-ea"/>
                <a:cs typeface="+mn-cs"/>
              </a:rPr>
              <a:t> Self-service solutions are packaged with the included IVR—giving agents more time to manage live voice calls and reducing wait times</a:t>
            </a:r>
            <a:r>
              <a:rPr lang="en-US" sz="1100" u="none" strike="noStrike" kern="1200" baseline="0" dirty="0">
                <a:solidFill>
                  <a:schemeClr val="tx1"/>
                </a:solidFill>
                <a:effectLst/>
                <a:latin typeface="+mn-lt"/>
                <a:ea typeface="+mn-ea"/>
                <a:cs typeface="+mn-cs"/>
              </a:rPr>
              <a:t> while lowering operating costs.</a:t>
            </a:r>
          </a:p>
          <a:p>
            <a:pPr>
              <a:lnSpc>
                <a:spcPct val="90000"/>
              </a:lnSpc>
            </a:pPr>
            <a:endParaRPr lang="en-US" sz="1100" b="1" dirty="0"/>
          </a:p>
          <a:p>
            <a:pPr>
              <a:lnSpc>
                <a:spcPct val="90000"/>
              </a:lnSpc>
            </a:pPr>
            <a:r>
              <a:rPr lang="en-US" sz="1100" b="0" baseline="0" dirty="0"/>
              <a:t>Is your customer using </a:t>
            </a:r>
            <a:r>
              <a:rPr lang="en-US" sz="1100" b="1" baseline="0" dirty="0"/>
              <a:t>Salesforce or SAP </a:t>
            </a:r>
            <a:r>
              <a:rPr lang="en-US" sz="1100" b="0" baseline="0" dirty="0"/>
              <a:t>as their </a:t>
            </a:r>
            <a:r>
              <a:rPr lang="en-US" sz="1100" b="1" baseline="0" dirty="0"/>
              <a:t>CRM system</a:t>
            </a:r>
            <a:r>
              <a:rPr lang="en-US" sz="1100" b="0" baseline="0" dirty="0"/>
              <a:t>? If so,  you can p</a:t>
            </a:r>
            <a:r>
              <a:rPr lang="en-US" sz="1100" dirty="0"/>
              <a:t>ersonalize customer engagements and streamline the customer journey with simplified integration to CRM packages like Salesforce and SAP</a:t>
            </a:r>
          </a:p>
          <a:p>
            <a:pPr lvl="0" fontAlgn="base"/>
            <a:endParaRPr lang="en-US" sz="1100" u="none" strike="noStrike" kern="1200" baseline="0" dirty="0">
              <a:solidFill>
                <a:schemeClr val="tx1"/>
              </a:solidFill>
              <a:effectLst/>
              <a:latin typeface="+mn-lt"/>
              <a:ea typeface="+mn-ea"/>
              <a:cs typeface="+mn-cs"/>
            </a:endParaRPr>
          </a:p>
          <a:p>
            <a:pPr lvl="0" fontAlgn="base"/>
            <a:endParaRPr lang="en-US" sz="1100" u="none" strike="noStrike" kern="1200" baseline="0" dirty="0">
              <a:solidFill>
                <a:schemeClr val="tx1"/>
              </a:solidFill>
              <a:effectLst/>
              <a:latin typeface="+mn-lt"/>
              <a:ea typeface="+mn-ea"/>
              <a:cs typeface="+mn-cs"/>
            </a:endParaRPr>
          </a:p>
          <a:p>
            <a:pPr lvl="0" fontAlgn="base"/>
            <a:r>
              <a:rPr lang="en-US" sz="1100" u="none" strike="noStrike" kern="1200" dirty="0">
                <a:solidFill>
                  <a:schemeClr val="tx1"/>
                </a:solidFill>
                <a:effectLst/>
                <a:latin typeface="+mn-lt"/>
                <a:ea typeface="+mn-ea"/>
                <a:cs typeface="+mn-cs"/>
              </a:rPr>
              <a:t> </a:t>
            </a:r>
          </a:p>
          <a:p>
            <a:r>
              <a:rPr lang="en-US" sz="1100" kern="1200" dirty="0">
                <a:solidFill>
                  <a:schemeClr val="tx1"/>
                </a:solidFill>
                <a:effectLst/>
                <a:latin typeface="+mn-lt"/>
                <a:ea typeface="+mn-ea"/>
                <a:cs typeface="+mn-cs"/>
              </a:rPr>
              <a:t> </a:t>
            </a:r>
          </a:p>
          <a:p>
            <a:endParaRPr lang="en-US" b="0" baseline="0" dirty="0"/>
          </a:p>
        </p:txBody>
      </p:sp>
      <p:sp>
        <p:nvSpPr>
          <p:cNvPr id="4" name="Slide Number Placeholder 3"/>
          <p:cNvSpPr>
            <a:spLocks noGrp="1"/>
          </p:cNvSpPr>
          <p:nvPr>
            <p:ph type="sldNum" sz="quarter" idx="10"/>
          </p:nvPr>
        </p:nvSpPr>
        <p:spPr/>
        <p:txBody>
          <a:bodyPr/>
          <a:lstStyle/>
          <a:p>
            <a:fld id="{4BA92C5E-BF34-4775-B657-4ADF2F3104CA}" type="slidenum">
              <a:rPr lang="en-US" smtClean="0"/>
              <a:pPr/>
              <a:t>6</a:t>
            </a:fld>
            <a:endParaRPr lang="en-US"/>
          </a:p>
        </p:txBody>
      </p:sp>
    </p:spTree>
    <p:extLst>
      <p:ext uri="{BB962C8B-B14F-4D97-AF65-F5344CB8AC3E}">
        <p14:creationId xmlns:p14="http://schemas.microsoft.com/office/powerpoint/2010/main" val="131216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lstStyle/>
          <a:p>
            <a:r>
              <a:rPr lang="en-US" dirty="0"/>
              <a:t>Think of IP Office Contact Center</a:t>
            </a:r>
            <a:r>
              <a:rPr lang="en-US" baseline="0" dirty="0"/>
              <a:t> as the glue between customers and businesses, taking the different channels – Voice, Email web chat, and organizing, prioritizing and routing them to a the best equipped resource to service the inquiry.</a:t>
            </a:r>
          </a:p>
          <a:p>
            <a:endParaRPr lang="en-US" baseline="0" dirty="0"/>
          </a:p>
          <a:p>
            <a:r>
              <a:rPr lang="en-US" baseline="0" dirty="0"/>
              <a:t>That resource can be an agent, IVR, message and so on. </a:t>
            </a:r>
          </a:p>
          <a:p>
            <a:endParaRPr lang="en-US" baseline="0" dirty="0"/>
          </a:p>
          <a:p>
            <a:r>
              <a:rPr lang="en-US" baseline="0" dirty="0"/>
              <a:t>Traditionally emails may end up at an individuals inbox, or a group box, and may not get answered for hours, if not days. Now they can put in ‘queue’ and answered in the priority as the business determines. Agents can handle all 3 channels simultaneously.</a:t>
            </a:r>
          </a:p>
        </p:txBody>
      </p:sp>
      <p:sp>
        <p:nvSpPr>
          <p:cNvPr id="4" name="Slide Number Placeholder 3"/>
          <p:cNvSpPr>
            <a:spLocks noGrp="1"/>
          </p:cNvSpPr>
          <p:nvPr>
            <p:ph type="sldNum" sz="quarter" idx="10"/>
          </p:nvPr>
        </p:nvSpPr>
        <p:spPr/>
        <p:txBody>
          <a:bodyPr/>
          <a:lstStyle/>
          <a:p>
            <a:fld id="{4BA92C5E-BF34-4775-B657-4ADF2F3104CA}" type="slidenum">
              <a:rPr lang="en-US" smtClean="0"/>
              <a:pPr/>
              <a:t>7</a:t>
            </a:fld>
            <a:endParaRPr lang="en-US"/>
          </a:p>
        </p:txBody>
      </p:sp>
    </p:spTree>
    <p:extLst>
      <p:ext uri="{BB962C8B-B14F-4D97-AF65-F5344CB8AC3E}">
        <p14:creationId xmlns:p14="http://schemas.microsoft.com/office/powerpoint/2010/main" val="31903275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lstStyle/>
          <a:p>
            <a:r>
              <a:rPr lang="en-US" dirty="0"/>
              <a:t>The above are common business scenarios</a:t>
            </a:r>
            <a:r>
              <a:rPr lang="en-US" baseline="0" dirty="0"/>
              <a:t> on how IP Office Contact Center customers are using multi-channel communications to improve the customer journey, increase agent efficiency, facilitate faster response times leading to more revenue and profit margin.</a:t>
            </a:r>
            <a:endParaRPr lang="en-US" dirty="0"/>
          </a:p>
        </p:txBody>
      </p:sp>
      <p:sp>
        <p:nvSpPr>
          <p:cNvPr id="4" name="Slide Number Placeholder 3"/>
          <p:cNvSpPr>
            <a:spLocks noGrp="1"/>
          </p:cNvSpPr>
          <p:nvPr>
            <p:ph type="sldNum" sz="quarter" idx="10"/>
          </p:nvPr>
        </p:nvSpPr>
        <p:spPr/>
        <p:txBody>
          <a:bodyPr/>
          <a:lstStyle/>
          <a:p>
            <a:fld id="{4BA92C5E-BF34-4775-B657-4ADF2F3104CA}" type="slidenum">
              <a:rPr lang="en-US" smtClean="0"/>
              <a:pPr/>
              <a:t>8</a:t>
            </a:fld>
            <a:endParaRPr lang="en-US"/>
          </a:p>
        </p:txBody>
      </p:sp>
    </p:spTree>
    <p:extLst>
      <p:ext uri="{BB962C8B-B14F-4D97-AF65-F5344CB8AC3E}">
        <p14:creationId xmlns:p14="http://schemas.microsoft.com/office/powerpoint/2010/main" val="26968449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lstStyle/>
          <a:p>
            <a:pPr lvl="0" fontAlgn="base"/>
            <a:r>
              <a:rPr lang="en-US" sz="1100" b="1" u="none" strike="noStrike" kern="1200" dirty="0">
                <a:solidFill>
                  <a:schemeClr val="tx1"/>
                </a:solidFill>
                <a:effectLst/>
                <a:latin typeface="+mn-lt"/>
                <a:ea typeface="+mn-ea"/>
                <a:cs typeface="+mn-cs"/>
              </a:rPr>
              <a:t>Enhanced customer experience:</a:t>
            </a:r>
            <a:r>
              <a:rPr lang="en-US" sz="1100" u="none" strike="noStrike" kern="1200" dirty="0">
                <a:solidFill>
                  <a:schemeClr val="tx1"/>
                </a:solidFill>
                <a:effectLst/>
                <a:latin typeface="+mn-lt"/>
                <a:ea typeface="+mn-ea"/>
                <a:cs typeface="+mn-cs"/>
              </a:rPr>
              <a:t> </a:t>
            </a:r>
          </a:p>
          <a:p>
            <a:pPr lvl="0" fontAlgn="base"/>
            <a:endParaRPr lang="en-US" sz="1100" u="none" strike="noStrike" kern="1200" dirty="0">
              <a:solidFill>
                <a:schemeClr val="tx1"/>
              </a:solidFill>
              <a:effectLst/>
              <a:latin typeface="+mn-lt"/>
              <a:ea typeface="+mn-ea"/>
              <a:cs typeface="+mn-cs"/>
            </a:endParaRPr>
          </a:p>
          <a:p>
            <a:pPr lvl="0" fontAlgn="base"/>
            <a:r>
              <a:rPr lang="en-US" sz="1100" u="none" strike="noStrike" kern="1200" dirty="0">
                <a:solidFill>
                  <a:schemeClr val="tx1"/>
                </a:solidFill>
                <a:effectLst/>
                <a:latin typeface="+mn-lt"/>
                <a:ea typeface="+mn-ea"/>
                <a:cs typeface="+mn-cs"/>
              </a:rPr>
              <a:t>Skills-based routing enables the system to intelligently route customer inquiries to the most appropriate agent or service based on </a:t>
            </a:r>
            <a:r>
              <a:rPr lang="en-US" sz="1100" u="none" strike="noStrike" kern="1200" baseline="0" dirty="0">
                <a:solidFill>
                  <a:schemeClr val="tx1"/>
                </a:solidFill>
                <a:effectLst/>
                <a:latin typeface="+mn-lt"/>
                <a:ea typeface="+mn-ea"/>
                <a:cs typeface="+mn-cs"/>
              </a:rPr>
              <a:t>knowledge, language, </a:t>
            </a:r>
            <a:r>
              <a:rPr lang="en-US" sz="1100" u="none" strike="noStrike" kern="1200" dirty="0">
                <a:solidFill>
                  <a:schemeClr val="tx1"/>
                </a:solidFill>
                <a:effectLst/>
                <a:latin typeface="+mn-lt"/>
                <a:ea typeface="+mn-ea"/>
                <a:cs typeface="+mn-cs"/>
              </a:rPr>
              <a:t>availability, communication channel, and even past experience. </a:t>
            </a:r>
          </a:p>
          <a:p>
            <a:pPr lvl="0" fontAlgn="base"/>
            <a:endParaRPr lang="en-US" sz="1100" u="none" strike="noStrike" kern="1200" dirty="0">
              <a:solidFill>
                <a:schemeClr val="tx1"/>
              </a:solidFill>
              <a:effectLst/>
              <a:latin typeface="+mn-lt"/>
              <a:ea typeface="+mn-ea"/>
              <a:cs typeface="+mn-cs"/>
            </a:endParaRPr>
          </a:p>
          <a:p>
            <a:pPr lvl="0" fontAlgn="base"/>
            <a:r>
              <a:rPr lang="en-US" sz="1100" u="none" strike="noStrike" kern="1200" dirty="0">
                <a:solidFill>
                  <a:schemeClr val="tx1"/>
                </a:solidFill>
                <a:effectLst/>
                <a:latin typeface="+mn-lt"/>
                <a:ea typeface="+mn-ea"/>
                <a:cs typeface="+mn-cs"/>
              </a:rPr>
              <a:t>Routing a call to</a:t>
            </a:r>
            <a:r>
              <a:rPr lang="en-US" sz="1100" u="none" strike="noStrike" kern="1200" baseline="0" dirty="0">
                <a:solidFill>
                  <a:schemeClr val="tx1"/>
                </a:solidFill>
                <a:effectLst/>
                <a:latin typeface="+mn-lt"/>
                <a:ea typeface="+mn-ea"/>
                <a:cs typeface="+mn-cs"/>
              </a:rPr>
              <a:t> the expert, handling calls in the language of the caller, placing regular customers to the agent who has dealt with them before, increases customer satisfaction, r</a:t>
            </a:r>
            <a:r>
              <a:rPr lang="en-US" sz="1100" u="none" strike="noStrike" kern="1200" dirty="0">
                <a:solidFill>
                  <a:schemeClr val="tx1"/>
                </a:solidFill>
                <a:effectLst/>
                <a:latin typeface="+mn-lt"/>
                <a:ea typeface="+mn-ea"/>
                <a:cs typeface="+mn-cs"/>
              </a:rPr>
              <a:t>educes wait times, eliminates excessive transfers, and minimizes customer frustration. </a:t>
            </a:r>
            <a:r>
              <a:rPr lang="en-US" sz="1100" u="none" strike="noStrike" kern="1200" baseline="0" dirty="0">
                <a:solidFill>
                  <a:schemeClr val="tx1"/>
                </a:solidFill>
                <a:effectLst/>
                <a:latin typeface="+mn-lt"/>
                <a:ea typeface="+mn-ea"/>
                <a:cs typeface="+mn-cs"/>
              </a:rPr>
              <a:t> </a:t>
            </a:r>
          </a:p>
          <a:p>
            <a:pPr lvl="0" fontAlgn="base"/>
            <a:endParaRPr lang="en-US" sz="1100" u="none" strike="noStrike" kern="1200" dirty="0">
              <a:solidFill>
                <a:schemeClr val="tx1"/>
              </a:solidFill>
              <a:effectLst/>
              <a:latin typeface="+mn-lt"/>
              <a:ea typeface="+mn-ea"/>
              <a:cs typeface="+mn-cs"/>
            </a:endParaRPr>
          </a:p>
          <a:p>
            <a:pPr lvl="0" fontAlgn="base"/>
            <a:r>
              <a:rPr lang="en-US" sz="1100" u="none" strike="noStrike" kern="1200" dirty="0">
                <a:solidFill>
                  <a:schemeClr val="tx1"/>
                </a:solidFill>
                <a:effectLst/>
                <a:latin typeface="+mn-lt"/>
                <a:ea typeface="+mn-ea"/>
                <a:cs typeface="+mn-cs"/>
              </a:rPr>
              <a:t>IP Office Contact center employs</a:t>
            </a:r>
            <a:r>
              <a:rPr lang="en-US" sz="1100" u="none" strike="noStrike" kern="1200" baseline="0" dirty="0">
                <a:solidFill>
                  <a:schemeClr val="tx1"/>
                </a:solidFill>
                <a:effectLst/>
                <a:latin typeface="+mn-lt"/>
                <a:ea typeface="+mn-ea"/>
                <a:cs typeface="+mn-cs"/>
              </a:rPr>
              <a:t> almost limitless possibilities with skills and skill levels based on your customer service objectives and business processes.</a:t>
            </a:r>
            <a:endParaRPr lang="en-US" sz="1100" u="none" strike="noStrike"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BA92C5E-BF34-4775-B657-4ADF2F3104CA}" type="slidenum">
              <a:rPr lang="en-US" smtClean="0"/>
              <a:pPr/>
              <a:t>11</a:t>
            </a:fld>
            <a:endParaRPr lang="en-US"/>
          </a:p>
        </p:txBody>
      </p:sp>
    </p:spTree>
    <p:extLst>
      <p:ext uri="{BB962C8B-B14F-4D97-AF65-F5344CB8AC3E}">
        <p14:creationId xmlns:p14="http://schemas.microsoft.com/office/powerpoint/2010/main" val="61876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2788" y="609600"/>
            <a:ext cx="5432425" cy="3055938"/>
          </a:xfrm>
        </p:spPr>
      </p:sp>
      <p:sp>
        <p:nvSpPr>
          <p:cNvPr id="3" name="Notes Placeholder 2"/>
          <p:cNvSpPr>
            <a:spLocks noGrp="1"/>
          </p:cNvSpPr>
          <p:nvPr>
            <p:ph type="body" idx="1"/>
          </p:nvPr>
        </p:nvSpPr>
        <p:spPr/>
        <p:txBody>
          <a:bodyPr/>
          <a:lstStyle/>
          <a:p>
            <a:r>
              <a:rPr lang="en-US" dirty="0"/>
              <a:t>Sometimes,</a:t>
            </a:r>
            <a:r>
              <a:rPr lang="en-US" baseline="0" dirty="0"/>
              <a:t> agents can be ‘free’ – what do they do? </a:t>
            </a:r>
          </a:p>
          <a:p>
            <a:endParaRPr lang="en-US" baseline="0" dirty="0"/>
          </a:p>
          <a:p>
            <a:r>
              <a:rPr lang="en-US" baseline="0" dirty="0"/>
              <a:t>One way to make them more productive is to initiate outbound calls when the inbound activity is low. When a certain criteria is met, agents can automatically start to make outbound calls to customers or new prospects.</a:t>
            </a:r>
          </a:p>
          <a:p>
            <a:endParaRPr lang="en-US" baseline="0" dirty="0"/>
          </a:p>
          <a:p>
            <a:r>
              <a:rPr lang="en-US" baseline="0" dirty="0"/>
              <a:t>Pre-defined scripts make sure agents are prepared, and customer information is presented on screen.</a:t>
            </a:r>
          </a:p>
          <a:p>
            <a:endParaRPr lang="en-US" baseline="0" dirty="0"/>
          </a:p>
          <a:p>
            <a:r>
              <a:rPr lang="en-US" baseline="0" dirty="0"/>
              <a:t>Outbound dialing is a great resource to upsell (post sale warranty, accessories) and to increase revenue, while maximizing agent productivity </a:t>
            </a:r>
            <a:endParaRPr lang="en-US" dirty="0"/>
          </a:p>
        </p:txBody>
      </p:sp>
      <p:sp>
        <p:nvSpPr>
          <p:cNvPr id="4" name="Slide Number Placeholder 3"/>
          <p:cNvSpPr>
            <a:spLocks noGrp="1"/>
          </p:cNvSpPr>
          <p:nvPr>
            <p:ph type="sldNum" sz="quarter" idx="10"/>
          </p:nvPr>
        </p:nvSpPr>
        <p:spPr/>
        <p:txBody>
          <a:bodyPr/>
          <a:lstStyle/>
          <a:p>
            <a:fld id="{4BA92C5E-BF34-4775-B657-4ADF2F3104CA}" type="slidenum">
              <a:rPr lang="en-US" smtClean="0"/>
              <a:pPr/>
              <a:t>12</a:t>
            </a:fld>
            <a:endParaRPr lang="en-US"/>
          </a:p>
        </p:txBody>
      </p:sp>
    </p:spTree>
    <p:extLst>
      <p:ext uri="{BB962C8B-B14F-4D97-AF65-F5344CB8AC3E}">
        <p14:creationId xmlns:p14="http://schemas.microsoft.com/office/powerpoint/2010/main" val="453979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44538" y="609600"/>
            <a:ext cx="5395912" cy="3035300"/>
          </a:xfrm>
        </p:spPr>
      </p:sp>
      <p:sp>
        <p:nvSpPr>
          <p:cNvPr id="3" name="Notes Placeholder 2"/>
          <p:cNvSpPr>
            <a:spLocks noGrp="1"/>
          </p:cNvSpPr>
          <p:nvPr>
            <p:ph type="body" idx="1"/>
          </p:nvPr>
        </p:nvSpPr>
        <p:spPr/>
        <p:txBody>
          <a:bodyPr>
            <a:normAutofit/>
          </a:bodyPr>
          <a:lstStyle/>
          <a:p>
            <a:pPr marL="0" marR="0" lvl="0" indent="0" algn="l" defTabSz="914350" rtl="0" eaLnBrk="1" fontAlgn="auto" latinLnBrk="0" hangingPunct="1">
              <a:lnSpc>
                <a:spcPct val="100000"/>
              </a:lnSpc>
              <a:spcBef>
                <a:spcPts val="589"/>
              </a:spcBef>
              <a:spcAft>
                <a:spcPts val="0"/>
              </a:spcAft>
              <a:buClrTx/>
              <a:buSzTx/>
              <a:buFontTx/>
              <a:buNone/>
              <a:tabLst/>
              <a:defRPr/>
            </a:pPr>
            <a:r>
              <a:rPr lang="en-US" sz="1100" b="0" u="none" strike="noStrike" kern="1200" baseline="0" dirty="0">
                <a:solidFill>
                  <a:schemeClr val="tx1"/>
                </a:solidFill>
                <a:effectLst/>
                <a:latin typeface="+mn-lt"/>
                <a:ea typeface="+mn-ea"/>
                <a:cs typeface="+mn-cs"/>
              </a:rPr>
              <a:t>Reporting is crucial for any contact center. They enable supervisors to adjust for seasons, promotions and campaigns, and adjust (agents, routing etc.) to achieve optimal performance and customer service. </a:t>
            </a:r>
          </a:p>
          <a:p>
            <a:pPr marL="0" marR="0" lvl="0" indent="0" algn="l" defTabSz="914350" rtl="0" eaLnBrk="1" fontAlgn="auto" latinLnBrk="0" hangingPunct="1">
              <a:lnSpc>
                <a:spcPct val="100000"/>
              </a:lnSpc>
              <a:spcBef>
                <a:spcPts val="589"/>
              </a:spcBef>
              <a:spcAft>
                <a:spcPts val="0"/>
              </a:spcAft>
              <a:buClrTx/>
              <a:buSzTx/>
              <a:buFontTx/>
              <a:buNone/>
              <a:tabLst/>
              <a:defRPr/>
            </a:pPr>
            <a:endParaRPr lang="en-US" sz="1100" b="0" u="none" strike="noStrike" kern="1200" baseline="0" dirty="0">
              <a:solidFill>
                <a:schemeClr val="tx1"/>
              </a:solidFill>
              <a:effectLst/>
              <a:latin typeface="+mn-lt"/>
              <a:ea typeface="+mn-ea"/>
              <a:cs typeface="+mn-cs"/>
            </a:endParaRPr>
          </a:p>
          <a:p>
            <a:pPr marL="0" marR="0" lvl="0" indent="0" algn="l" defTabSz="914350" rtl="0" eaLnBrk="1" fontAlgn="auto" latinLnBrk="0" hangingPunct="1">
              <a:lnSpc>
                <a:spcPct val="100000"/>
              </a:lnSpc>
              <a:spcBef>
                <a:spcPts val="589"/>
              </a:spcBef>
              <a:spcAft>
                <a:spcPts val="0"/>
              </a:spcAft>
              <a:buClrTx/>
              <a:buSzTx/>
              <a:buFontTx/>
              <a:buNone/>
              <a:tabLst/>
              <a:defRPr/>
            </a:pPr>
            <a:r>
              <a:rPr lang="en-US" sz="1100" b="0" u="none" strike="noStrike" kern="1200" baseline="0" dirty="0">
                <a:solidFill>
                  <a:schemeClr val="tx1"/>
                </a:solidFill>
                <a:effectLst/>
                <a:latin typeface="+mn-lt"/>
                <a:ea typeface="+mn-ea"/>
                <a:cs typeface="+mn-cs"/>
              </a:rPr>
              <a:t>Reports can be scheduled to print to PDF, Excel, CSV and other formats, so reports are waiting at the beginning of each day.</a:t>
            </a:r>
          </a:p>
          <a:p>
            <a:pPr marL="0" marR="0" lvl="0" indent="0" algn="l" defTabSz="914350" rtl="0" eaLnBrk="1" fontAlgn="auto" latinLnBrk="0" hangingPunct="1">
              <a:lnSpc>
                <a:spcPct val="100000"/>
              </a:lnSpc>
              <a:spcBef>
                <a:spcPts val="589"/>
              </a:spcBef>
              <a:spcAft>
                <a:spcPts val="0"/>
              </a:spcAft>
              <a:buClrTx/>
              <a:buSzTx/>
              <a:buFontTx/>
              <a:buNone/>
              <a:tabLst/>
              <a:defRPr/>
            </a:pPr>
            <a:r>
              <a:rPr lang="en-US" sz="1100" b="0" u="none" strike="noStrike" kern="1200" baseline="0" dirty="0">
                <a:solidFill>
                  <a:schemeClr val="tx1"/>
                </a:solidFill>
                <a:effectLst/>
                <a:latin typeface="+mn-lt"/>
                <a:ea typeface="+mn-ea"/>
                <a:cs typeface="+mn-cs"/>
              </a:rPr>
              <a:t> </a:t>
            </a:r>
          </a:p>
          <a:p>
            <a:pPr marL="0" marR="0" lvl="0" indent="0" algn="l" defTabSz="914350" rtl="0" eaLnBrk="1" fontAlgn="auto" latinLnBrk="0" hangingPunct="1">
              <a:lnSpc>
                <a:spcPct val="100000"/>
              </a:lnSpc>
              <a:spcBef>
                <a:spcPts val="589"/>
              </a:spcBef>
              <a:spcAft>
                <a:spcPts val="0"/>
              </a:spcAft>
              <a:buClrTx/>
              <a:buSzTx/>
              <a:buFontTx/>
              <a:buNone/>
              <a:tabLst/>
              <a:defRPr/>
            </a:pPr>
            <a:r>
              <a:rPr lang="en-US" sz="1100" b="0" u="none" strike="noStrike" kern="1200" baseline="0" dirty="0">
                <a:solidFill>
                  <a:schemeClr val="tx1"/>
                </a:solidFill>
                <a:effectLst/>
                <a:latin typeface="+mn-lt"/>
                <a:ea typeface="+mn-ea"/>
                <a:cs typeface="+mn-cs"/>
              </a:rPr>
              <a:t>Real time reports on the supervisor screen keep them updated on the performance happening ‘now’ – are calls waiting too long before being answered? Do I need to move agents between groups?</a:t>
            </a:r>
          </a:p>
          <a:p>
            <a:pPr marL="0" marR="0" lvl="0" indent="0" algn="l" defTabSz="914350" rtl="0" eaLnBrk="1" fontAlgn="auto" latinLnBrk="0" hangingPunct="1">
              <a:lnSpc>
                <a:spcPct val="100000"/>
              </a:lnSpc>
              <a:spcBef>
                <a:spcPts val="589"/>
              </a:spcBef>
              <a:spcAft>
                <a:spcPts val="0"/>
              </a:spcAft>
              <a:buClrTx/>
              <a:buSzTx/>
              <a:buFontTx/>
              <a:buNone/>
              <a:tabLst/>
              <a:defRPr/>
            </a:pPr>
            <a:endParaRPr lang="en-US" sz="1100" b="0" u="none" strike="noStrike" kern="1200" dirty="0">
              <a:solidFill>
                <a:schemeClr val="tx1"/>
              </a:solidFill>
              <a:effectLst/>
              <a:latin typeface="+mn-lt"/>
              <a:ea typeface="+mn-ea"/>
              <a:cs typeface="+mn-cs"/>
            </a:endParaRPr>
          </a:p>
          <a:p>
            <a:pPr marL="0" marR="0" lvl="0" indent="0" algn="l" defTabSz="914350" rtl="0" eaLnBrk="1" fontAlgn="auto" latinLnBrk="0" hangingPunct="1">
              <a:lnSpc>
                <a:spcPct val="100000"/>
              </a:lnSpc>
              <a:spcBef>
                <a:spcPts val="589"/>
              </a:spcBef>
              <a:spcAft>
                <a:spcPts val="0"/>
              </a:spcAft>
              <a:buClrTx/>
              <a:buSzTx/>
              <a:buFontTx/>
              <a:buNone/>
              <a:tabLst/>
              <a:defRPr/>
            </a:pPr>
            <a:r>
              <a:rPr lang="en-US" sz="1100" u="none" strike="noStrike" kern="1200" dirty="0">
                <a:solidFill>
                  <a:schemeClr val="tx1"/>
                </a:solidFill>
                <a:effectLst/>
                <a:latin typeface="+mn-lt"/>
                <a:ea typeface="+mn-ea"/>
                <a:cs typeface="+mn-cs"/>
              </a:rPr>
              <a:t>The customizable Windows agent desktop includes simple-to-use features designed to speed multichannel transactions and keep agents fully informed. Agents can log-in to any or all of the voice</a:t>
            </a:r>
            <a:r>
              <a:rPr lang="en-US" sz="1100" u="none" strike="noStrike" kern="1200" baseline="0" dirty="0">
                <a:solidFill>
                  <a:schemeClr val="tx1"/>
                </a:solidFill>
                <a:effectLst/>
                <a:latin typeface="+mn-lt"/>
                <a:ea typeface="+mn-ea"/>
                <a:cs typeface="+mn-cs"/>
              </a:rPr>
              <a:t> calling </a:t>
            </a:r>
            <a:r>
              <a:rPr lang="en-US" sz="1100" u="none" strike="noStrike" kern="1200" dirty="0">
                <a:solidFill>
                  <a:schemeClr val="tx1"/>
                </a:solidFill>
                <a:effectLst/>
                <a:latin typeface="+mn-lt"/>
                <a:ea typeface="+mn-ea"/>
                <a:cs typeface="+mn-cs"/>
              </a:rPr>
              <a:t>groups to which they are assigned, and to select</a:t>
            </a:r>
            <a:r>
              <a:rPr lang="en-US" sz="1100" u="none" strike="noStrike" kern="1200" baseline="0" dirty="0">
                <a:solidFill>
                  <a:schemeClr val="tx1"/>
                </a:solidFill>
                <a:effectLst/>
                <a:latin typeface="+mn-lt"/>
                <a:ea typeface="+mn-ea"/>
                <a:cs typeface="+mn-cs"/>
              </a:rPr>
              <a:t> email groups and if they will be answering web-chat, and which ones. An agent can handle all 3 channels simultaneously, and traverse quickly and seamlessly across them.</a:t>
            </a:r>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4BA92C5E-BF34-4775-B657-4ADF2F3104CA}" type="slidenum">
              <a:rPr lang="en-US" smtClean="0">
                <a:solidFill>
                  <a:prstClr val="black"/>
                </a:solidFill>
                <a:latin typeface="Calibri"/>
              </a:rPr>
              <a:pPr/>
              <a:t>13</a:t>
            </a:fld>
            <a:endParaRPr lang="en-US" dirty="0">
              <a:solidFill>
                <a:prstClr val="black"/>
              </a:solidFill>
              <a:latin typeface="Calibri"/>
            </a:endParaRPr>
          </a:p>
        </p:txBody>
      </p:sp>
    </p:spTree>
    <p:extLst>
      <p:ext uri="{BB962C8B-B14F-4D97-AF65-F5344CB8AC3E}">
        <p14:creationId xmlns:p14="http://schemas.microsoft.com/office/powerpoint/2010/main" val="3494908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 Id="rId3" Type="http://schemas.openxmlformats.org/officeDocument/2006/relationships/image" Target="../media/image10.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1" Type="http://schemas.openxmlformats.org/officeDocument/2006/relationships/slideMaster" Target="../slideMasters/slideMaster2.xml"/><Relationship Id="rId2" Type="http://schemas.openxmlformats.org/officeDocument/2006/relationships/image" Target="../media/image12.jpe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5.png"/><Relationship Id="rId6" Type="http://schemas.openxmlformats.org/officeDocument/2006/relationships/image" Target="../media/image16.png"/><Relationship Id="rId1" Type="http://schemas.openxmlformats.org/officeDocument/2006/relationships/slideMaster" Target="../slideMasters/slideMaster2.xml"/><Relationship Id="rId2" Type="http://schemas.openxmlformats.org/officeDocument/2006/relationships/image" Target="../media/image12.jpe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jpe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1.png"/><Relationship Id="rId1" Type="http://schemas.openxmlformats.org/officeDocument/2006/relationships/slideMaster" Target="../slideMasters/slideMaster2.xml"/><Relationship Id="rId2" Type="http://schemas.openxmlformats.org/officeDocument/2006/relationships/image" Target="../media/image17.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1.png"/><Relationship Id="rId1" Type="http://schemas.openxmlformats.org/officeDocument/2006/relationships/slideMaster" Target="../slideMasters/slideMaster2.xml"/><Relationship Id="rId2" Type="http://schemas.openxmlformats.org/officeDocument/2006/relationships/image" Target="../media/image1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eg"/><Relationship Id="rId3"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4.jpe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eg"/><Relationship Id="rId3" Type="http://schemas.openxmlformats.org/officeDocument/2006/relationships/image" Target="../media/image4.jpe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691994" y="4114800"/>
            <a:ext cx="9743846" cy="1638605"/>
          </a:xfrm>
        </p:spPr>
        <p:txBody>
          <a:bodyPr>
            <a:noAutofit/>
          </a:bodyPr>
          <a:lstStyle>
            <a:lvl1pPr>
              <a:defRPr sz="3600">
                <a:solidFill>
                  <a:schemeClr val="tx2">
                    <a:lumMod val="65000"/>
                    <a:lumOff val="35000"/>
                  </a:schemeClr>
                </a:solidFill>
                <a:latin typeface="Arial Black"/>
                <a:cs typeface="Arial Black"/>
              </a:defRPr>
            </a:lvl1pPr>
          </a:lstStyle>
          <a:p>
            <a:r>
              <a:rPr lang="en-US" dirty="0"/>
              <a:t>Click to edit Master title style</a:t>
            </a:r>
          </a:p>
        </p:txBody>
      </p:sp>
      <p:sp>
        <p:nvSpPr>
          <p:cNvPr id="3" name="Subtitle 2"/>
          <p:cNvSpPr>
            <a:spLocks noGrp="1"/>
          </p:cNvSpPr>
          <p:nvPr>
            <p:ph type="subTitle" idx="1"/>
          </p:nvPr>
        </p:nvSpPr>
        <p:spPr>
          <a:xfrm>
            <a:off x="2682240" y="5852160"/>
            <a:ext cx="9743846" cy="1188720"/>
          </a:xfrm>
        </p:spPr>
        <p:txBody>
          <a:bodyPr>
            <a:noAutofit/>
          </a:bodyPr>
          <a:lstStyle>
            <a:lvl1pPr marL="0" indent="0" algn="l">
              <a:spcBef>
                <a:spcPts val="0"/>
              </a:spcBef>
              <a:buNone/>
              <a:defRPr>
                <a:solidFill>
                  <a:schemeClr val="accent1"/>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dirty="0"/>
              <a:t>Click to edit Master subtitle style</a:t>
            </a:r>
          </a:p>
        </p:txBody>
      </p:sp>
      <p:pic>
        <p:nvPicPr>
          <p:cNvPr id="5" name="Picture 4" descr="LiquidLightExtended.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396977" cy="8229600"/>
          </a:xfrm>
          <a:prstGeom prst="rect">
            <a:avLst/>
          </a:prstGeom>
        </p:spPr>
      </p:pic>
      <p:sp>
        <p:nvSpPr>
          <p:cNvPr id="9" name="TextBox 8"/>
          <p:cNvSpPr txBox="1"/>
          <p:nvPr userDrawn="1"/>
        </p:nvSpPr>
        <p:spPr>
          <a:xfrm>
            <a:off x="2654166" y="7825309"/>
            <a:ext cx="2621813" cy="284247"/>
          </a:xfrm>
          <a:prstGeom prst="rect">
            <a:avLst/>
          </a:prstGeom>
          <a:noFill/>
        </p:spPr>
        <p:txBody>
          <a:bodyPr wrap="none" lIns="130622" tIns="65311" rIns="130622" bIns="65311" rtlCol="0" anchor="ctr">
            <a:spAutoFit/>
          </a:bodyPr>
          <a:lstStyle/>
          <a:p>
            <a:pPr marL="0" marR="0" indent="0" algn="l" defTabSz="1306220" rtl="0" eaLnBrk="1" fontAlgn="auto" latinLnBrk="0" hangingPunct="1">
              <a:lnSpc>
                <a:spcPct val="90000"/>
              </a:lnSpc>
              <a:spcBef>
                <a:spcPts val="0"/>
              </a:spcBef>
              <a:spcAft>
                <a:spcPts val="0"/>
              </a:spcAft>
              <a:buClrTx/>
              <a:buSzTx/>
              <a:buFontTx/>
              <a:buNone/>
              <a:tabLst/>
              <a:defRPr/>
            </a:pPr>
            <a:r>
              <a:rPr lang="en-US" sz="1100" dirty="0">
                <a:solidFill>
                  <a:srgbClr val="8F8F8F"/>
                </a:solidFill>
              </a:rPr>
              <a:t>© 2017</a:t>
            </a:r>
            <a:r>
              <a:rPr lang="en-US" sz="1100" baseline="0" dirty="0">
                <a:solidFill>
                  <a:srgbClr val="8F8F8F"/>
                </a:solidFill>
              </a:rPr>
              <a:t> </a:t>
            </a:r>
            <a:r>
              <a:rPr lang="en-US" sz="1100" dirty="0">
                <a:solidFill>
                  <a:srgbClr val="8F8F8F"/>
                </a:solidFill>
              </a:rPr>
              <a:t>Avaya Inc. All rights reserved.</a:t>
            </a:r>
          </a:p>
        </p:txBody>
      </p:sp>
      <p:pic>
        <p:nvPicPr>
          <p:cNvPr id="4" name="Picture 3" descr="AV_logo_rgb.jp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639249" y="471446"/>
            <a:ext cx="2157984" cy="621792"/>
          </a:xfrm>
          <a:prstGeom prst="rect">
            <a:avLst/>
          </a:prstGeom>
        </p:spPr>
      </p:pic>
    </p:spTree>
    <p:extLst>
      <p:ext uri="{BB962C8B-B14F-4D97-AF65-F5344CB8AC3E}">
        <p14:creationId xmlns:p14="http://schemas.microsoft.com/office/powerpoint/2010/main" val="2836461402"/>
      </p:ext>
    </p:extLst>
  </p:cSld>
  <p:clrMapOvr>
    <a:masterClrMapping/>
  </p:clrMapOvr>
  <p:transition xmlns:p14="http://schemas.microsoft.com/office/powerpoint/2010/mai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731520" y="1737360"/>
            <a:ext cx="6464301" cy="901066"/>
          </a:xfrm>
        </p:spPr>
        <p:txBody>
          <a:bodyPr anchor="b">
            <a:normAutofit/>
          </a:bodyPr>
          <a:lstStyle>
            <a:lvl1pPr marL="0" indent="0">
              <a:buNone/>
              <a:defRPr sz="3000" b="0">
                <a:solidFill>
                  <a:schemeClr val="accent1"/>
                </a:solidFill>
              </a:defRPr>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dirty="0"/>
              <a:t>Click to edit Master text styles</a:t>
            </a:r>
          </a:p>
        </p:txBody>
      </p:sp>
      <p:sp>
        <p:nvSpPr>
          <p:cNvPr id="4" name="Content Placeholder 3"/>
          <p:cNvSpPr>
            <a:spLocks noGrp="1"/>
          </p:cNvSpPr>
          <p:nvPr>
            <p:ph sz="half" idx="2"/>
          </p:nvPr>
        </p:nvSpPr>
        <p:spPr>
          <a:xfrm>
            <a:off x="731520" y="2743200"/>
            <a:ext cx="6464301" cy="4663440"/>
          </a:xfrm>
        </p:spPr>
        <p:txBody>
          <a:bodyPr>
            <a:normAutofit/>
          </a:bodyPr>
          <a:lstStyle>
            <a:lvl1pPr>
              <a:defRPr sz="2800"/>
            </a:lvl1pPr>
            <a:lvl2pPr>
              <a:defRPr sz="2400"/>
            </a:lvl2pPr>
            <a:lvl3pPr>
              <a:defRPr sz="2000"/>
            </a:lvl3pPr>
            <a:lvl4pPr>
              <a:defRPr sz="1800"/>
            </a:lvl4pPr>
            <a:lvl5pPr>
              <a:defRPr sz="18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432041" y="1737360"/>
            <a:ext cx="6466840" cy="901066"/>
          </a:xfrm>
        </p:spPr>
        <p:txBody>
          <a:bodyPr anchor="b">
            <a:normAutofit/>
          </a:bodyPr>
          <a:lstStyle>
            <a:lvl1pPr marL="0" indent="0">
              <a:buNone/>
              <a:defRPr sz="3000" b="0">
                <a:solidFill>
                  <a:schemeClr val="accent1"/>
                </a:solidFill>
              </a:defRPr>
            </a:lvl1pPr>
            <a:lvl2pPr marL="653110" indent="0">
              <a:buNone/>
              <a:defRPr sz="2900" b="1"/>
            </a:lvl2pPr>
            <a:lvl3pPr marL="1306220" indent="0">
              <a:buNone/>
              <a:defRPr sz="2600" b="1"/>
            </a:lvl3pPr>
            <a:lvl4pPr marL="1959331" indent="0">
              <a:buNone/>
              <a:defRPr sz="2300" b="1"/>
            </a:lvl4pPr>
            <a:lvl5pPr marL="2612441" indent="0">
              <a:buNone/>
              <a:defRPr sz="2300" b="1"/>
            </a:lvl5pPr>
            <a:lvl6pPr marL="3265551" indent="0">
              <a:buNone/>
              <a:defRPr sz="2300" b="1"/>
            </a:lvl6pPr>
            <a:lvl7pPr marL="3918661" indent="0">
              <a:buNone/>
              <a:defRPr sz="2300" b="1"/>
            </a:lvl7pPr>
            <a:lvl8pPr marL="4571771" indent="0">
              <a:buNone/>
              <a:defRPr sz="2300" b="1"/>
            </a:lvl8pPr>
            <a:lvl9pPr marL="5224882" indent="0">
              <a:buNone/>
              <a:defRPr sz="2300" b="1"/>
            </a:lvl9pPr>
          </a:lstStyle>
          <a:p>
            <a:pPr lvl="0"/>
            <a:r>
              <a:rPr lang="en-US"/>
              <a:t>Click to edit Master text styles</a:t>
            </a:r>
          </a:p>
        </p:txBody>
      </p:sp>
      <p:sp>
        <p:nvSpPr>
          <p:cNvPr id="6" name="Content Placeholder 5"/>
          <p:cNvSpPr>
            <a:spLocks noGrp="1"/>
          </p:cNvSpPr>
          <p:nvPr>
            <p:ph sz="quarter" idx="4"/>
          </p:nvPr>
        </p:nvSpPr>
        <p:spPr>
          <a:xfrm>
            <a:off x="7432041" y="2743200"/>
            <a:ext cx="6466840" cy="4663440"/>
          </a:xfrm>
        </p:spPr>
        <p:txBody>
          <a:bodyPr>
            <a:normAutofit/>
          </a:bodyPr>
          <a:lstStyle>
            <a:lvl1pPr>
              <a:defRPr sz="2800"/>
            </a:lvl1pPr>
            <a:lvl2pPr>
              <a:defRPr sz="2400"/>
            </a:lvl2pPr>
            <a:lvl3pPr>
              <a:defRPr sz="2000"/>
            </a:lvl3pPr>
            <a:lvl4pPr>
              <a:defRPr sz="1800"/>
            </a:lvl4pPr>
            <a:lvl5pPr>
              <a:defRPr sz="1800"/>
            </a:lvl5pPr>
            <a:lvl6pPr>
              <a:defRPr sz="2300"/>
            </a:lvl6pPr>
            <a:lvl7pPr>
              <a:defRPr sz="2300"/>
            </a:lvl7pPr>
            <a:lvl8pPr>
              <a:defRPr sz="2300"/>
            </a:lvl8pPr>
            <a:lvl9pPr>
              <a:defRPr sz="23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xmlns:p14="http://schemas.microsoft.com/office/powerpoint/2010/mai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cSld>
  <p:clrMapOvr>
    <a:masterClrMapping/>
  </p:clrMapOvr>
  <p:transition xmlns:p14="http://schemas.microsoft.com/office/powerpoint/2010/mai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Sub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7" name="Text Placeholder 6"/>
          <p:cNvSpPr>
            <a:spLocks noGrp="1"/>
          </p:cNvSpPr>
          <p:nvPr>
            <p:ph type="body" sz="quarter" idx="13"/>
          </p:nvPr>
        </p:nvSpPr>
        <p:spPr>
          <a:xfrm>
            <a:off x="731520" y="1554480"/>
            <a:ext cx="13167360" cy="548640"/>
          </a:xfrm>
        </p:spPr>
        <p:txBody>
          <a:bodyPr>
            <a:normAutofit/>
          </a:bodyPr>
          <a:lstStyle>
            <a:lvl1pPr marL="0" indent="0">
              <a:spcBef>
                <a:spcPts val="0"/>
              </a:spcBef>
              <a:buNone/>
              <a:defRPr sz="2800">
                <a:solidFill>
                  <a:schemeClr val="accent1"/>
                </a:solidFill>
              </a:defRPr>
            </a:lvl1pPr>
            <a:lvl2pPr marL="0" indent="0">
              <a:spcBef>
                <a:spcPts val="0"/>
              </a:spcBef>
              <a:buNone/>
              <a:defRPr/>
            </a:lvl2pPr>
            <a:lvl3pPr marL="0" indent="0">
              <a:spcBef>
                <a:spcPts val="0"/>
              </a:spcBef>
              <a:buNone/>
              <a:defRPr/>
            </a:lvl3pPr>
            <a:lvl4pPr marL="0" indent="0">
              <a:spcBef>
                <a:spcPts val="0"/>
              </a:spcBef>
              <a:buNone/>
              <a:defRPr/>
            </a:lvl4pPr>
            <a:lvl5pPr marL="0" indent="0">
              <a:spcBef>
                <a:spcPts val="0"/>
              </a:spcBef>
              <a:buNone/>
              <a:defRPr/>
            </a:lvl5pPr>
          </a:lstStyle>
          <a:p>
            <a:pPr lvl="0"/>
            <a:r>
              <a:rPr lang="en-US"/>
              <a:t>Click to edit Master text styles</a:t>
            </a:r>
          </a:p>
        </p:txBody>
      </p:sp>
    </p:spTree>
  </p:cSld>
  <p:clrMapOvr>
    <a:masterClrMapping/>
  </p:clrMapOvr>
  <p:transition xmlns:p14="http://schemas.microsoft.com/office/powerpoint/2010/mai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xmlns:p14="http://schemas.microsoft.com/office/powerpoint/2010/mai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nding Slide 2">
    <p:spTree>
      <p:nvGrpSpPr>
        <p:cNvPr id="1" name=""/>
        <p:cNvGrpSpPr/>
        <p:nvPr/>
      </p:nvGrpSpPr>
      <p:grpSpPr>
        <a:xfrm>
          <a:off x="0" y="0"/>
          <a:ext cx="0" cy="0"/>
          <a:chOff x="0" y="0"/>
          <a:chExt cx="0" cy="0"/>
        </a:xfrm>
      </p:grpSpPr>
      <p:sp>
        <p:nvSpPr>
          <p:cNvPr id="5" name="Rectangle 4"/>
          <p:cNvSpPr/>
          <p:nvPr userDrawn="1"/>
        </p:nvSpPr>
        <p:spPr>
          <a:xfrm>
            <a:off x="0" y="7717817"/>
            <a:ext cx="14630400" cy="511783"/>
          </a:xfrm>
          <a:prstGeom prst="rect">
            <a:avLst/>
          </a:prstGeom>
          <a:solidFill>
            <a:schemeClr val="bg1"/>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a:p>
        </p:txBody>
      </p:sp>
      <p:pic>
        <p:nvPicPr>
          <p:cNvPr id="6" name="Picture 5" descr="AV_logo_rgb.jp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620532" y="3361674"/>
            <a:ext cx="5385353" cy="1551712"/>
          </a:xfrm>
          <a:prstGeom prst="rect">
            <a:avLst/>
          </a:prstGeom>
        </p:spPr>
      </p:pic>
    </p:spTree>
    <p:extLst>
      <p:ext uri="{BB962C8B-B14F-4D97-AF65-F5344CB8AC3E}">
        <p14:creationId xmlns:p14="http://schemas.microsoft.com/office/powerpoint/2010/main" val="3962039398"/>
      </p:ext>
    </p:extLst>
  </p:cSld>
  <p:clrMapOvr>
    <a:masterClrMapping/>
  </p:clrMapOvr>
  <p:transition xmlns:p14="http://schemas.microsoft.com/office/powerpoint/2010/mai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31520" y="521658"/>
            <a:ext cx="13167360" cy="1005840"/>
          </a:xfrm>
        </p:spPr>
        <p:txBody>
          <a:bodyPr anchor="b"/>
          <a:lstStyle>
            <a:lvl1pPr algn="l">
              <a:defRPr sz="3200" b="0"/>
            </a:lvl1pPr>
          </a:lstStyle>
          <a:p>
            <a:r>
              <a:rPr lang="en-US"/>
              <a:t>Click to edit Master title style</a:t>
            </a:r>
            <a:endParaRPr lang="en-US" dirty="0"/>
          </a:p>
        </p:txBody>
      </p:sp>
      <p:sp>
        <p:nvSpPr>
          <p:cNvPr id="3" name="Content Placeholder 2"/>
          <p:cNvSpPr>
            <a:spLocks noGrp="1"/>
          </p:cNvSpPr>
          <p:nvPr>
            <p:ph idx="1"/>
          </p:nvPr>
        </p:nvSpPr>
        <p:spPr>
          <a:xfrm>
            <a:off x="731520" y="1737360"/>
            <a:ext cx="13167360" cy="5120640"/>
          </a:xfrm>
        </p:spPr>
        <p:txBody>
          <a:bodyPr>
            <a:normAutofit/>
          </a:bodyPr>
          <a:lstStyle>
            <a:lvl1pPr>
              <a:defRPr sz="2800"/>
            </a:lvl1pPr>
            <a:lvl2pPr>
              <a:defRPr sz="2400"/>
            </a:lvl2pPr>
            <a:lvl3pPr>
              <a:defRPr sz="2000"/>
            </a:lvl3pPr>
            <a:lvl4pPr>
              <a:defRPr sz="1800"/>
            </a:lvl4pPr>
            <a:lvl5pPr>
              <a:defRPr sz="1800"/>
            </a:lvl5pPr>
            <a:lvl6pPr>
              <a:defRPr sz="2900"/>
            </a:lvl6pPr>
            <a:lvl7pPr>
              <a:defRPr sz="2900"/>
            </a:lvl7pPr>
            <a:lvl8pPr>
              <a:defRPr sz="2900"/>
            </a:lvl8pPr>
            <a:lvl9pPr>
              <a:defRPr sz="2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xmlns:p14="http://schemas.microsoft.com/office/powerpoint/2010/mai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with Bulleted Text">
    <p:spTree>
      <p:nvGrpSpPr>
        <p:cNvPr id="1" name=""/>
        <p:cNvGrpSpPr/>
        <p:nvPr/>
      </p:nvGrpSpPr>
      <p:grpSpPr>
        <a:xfrm>
          <a:off x="0" y="0"/>
          <a:ext cx="0" cy="0"/>
          <a:chOff x="0" y="0"/>
          <a:chExt cx="0" cy="0"/>
        </a:xfrm>
      </p:grpSpPr>
      <p:sp>
        <p:nvSpPr>
          <p:cNvPr id="11" name="Text Placeholder 10"/>
          <p:cNvSpPr>
            <a:spLocks noGrp="1"/>
          </p:cNvSpPr>
          <p:nvPr>
            <p:ph type="body" sz="quarter" idx="14"/>
          </p:nvPr>
        </p:nvSpPr>
        <p:spPr>
          <a:xfrm>
            <a:off x="731520" y="1737360"/>
            <a:ext cx="6949440" cy="5669280"/>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Tree>
  </p:cSld>
  <p:clrMapOvr>
    <a:masterClrMapping/>
  </p:clrMapOvr>
  <p:transition xmlns:p14="http://schemas.microsoft.com/office/powerpoint/2010/mai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wo Pictures with Bulleted Text">
    <p:spTree>
      <p:nvGrpSpPr>
        <p:cNvPr id="1" name=""/>
        <p:cNvGrpSpPr/>
        <p:nvPr/>
      </p:nvGrpSpPr>
      <p:grpSpPr>
        <a:xfrm>
          <a:off x="0" y="0"/>
          <a:ext cx="0" cy="0"/>
          <a:chOff x="0" y="0"/>
          <a:chExt cx="0" cy="0"/>
        </a:xfrm>
      </p:grpSpPr>
      <p:sp>
        <p:nvSpPr>
          <p:cNvPr id="11" name="Text Placeholder 10"/>
          <p:cNvSpPr>
            <a:spLocks noGrp="1"/>
          </p:cNvSpPr>
          <p:nvPr>
            <p:ph type="body" sz="quarter" idx="14"/>
          </p:nvPr>
        </p:nvSpPr>
        <p:spPr>
          <a:xfrm>
            <a:off x="731520" y="4663440"/>
            <a:ext cx="6217920" cy="2743200"/>
          </a:xfrm>
        </p:spPr>
        <p:txBody>
          <a:bodyPr>
            <a:noAutofit/>
          </a:bodyPr>
          <a:lstStyle>
            <a:lvl1pPr marL="331091" indent="-331091">
              <a:defRPr sz="2600"/>
            </a:lvl1pPr>
            <a:lvl2pPr marL="725678" indent="-310682">
              <a:defRPr sz="2300"/>
            </a:lvl2pPr>
            <a:lvl3pPr marL="1140676" indent="-249452">
              <a:defRPr sz="2000"/>
            </a:lvl3pPr>
            <a:lvl4pPr>
              <a:defRPr sz="2000"/>
            </a:lvl4pPr>
            <a:lvl5pPr>
              <a:defRPr sz="2000"/>
            </a:lvl5pPr>
          </a:lstStyle>
          <a:p>
            <a:pPr lvl="0"/>
            <a:r>
              <a:rPr lang="en-US"/>
              <a:t>Click to edit Master text styles</a:t>
            </a:r>
          </a:p>
          <a:p>
            <a:pPr lvl="1"/>
            <a:r>
              <a:rPr lang="en-US"/>
              <a:t>Second level</a:t>
            </a:r>
          </a:p>
          <a:p>
            <a:pPr lvl="2"/>
            <a:r>
              <a:rPr lang="en-US"/>
              <a:t>Third level</a:t>
            </a:r>
          </a:p>
        </p:txBody>
      </p:sp>
      <p:sp>
        <p:nvSpPr>
          <p:cNvPr id="2" name="Title 1"/>
          <p:cNvSpPr>
            <a:spLocks noGrp="1"/>
          </p:cNvSpPr>
          <p:nvPr>
            <p:ph type="title"/>
          </p:nvPr>
        </p:nvSpPr>
        <p:spPr/>
        <p:txBody>
          <a:bodyPr/>
          <a:lstStyle/>
          <a:p>
            <a:r>
              <a:rPr lang="en-US" dirty="0"/>
              <a:t>Click to edit Master title style</a:t>
            </a:r>
          </a:p>
        </p:txBody>
      </p:sp>
      <p:sp>
        <p:nvSpPr>
          <p:cNvPr id="10" name="Text Placeholder 10"/>
          <p:cNvSpPr>
            <a:spLocks noGrp="1"/>
          </p:cNvSpPr>
          <p:nvPr>
            <p:ph type="body" sz="quarter" idx="15"/>
          </p:nvPr>
        </p:nvSpPr>
        <p:spPr>
          <a:xfrm>
            <a:off x="7559040" y="4663440"/>
            <a:ext cx="6339840" cy="2743200"/>
          </a:xfrm>
        </p:spPr>
        <p:txBody>
          <a:bodyPr>
            <a:noAutofit/>
          </a:bodyPr>
          <a:lstStyle>
            <a:lvl1pPr marL="331091" indent="-331091">
              <a:defRPr sz="2600"/>
            </a:lvl1pPr>
            <a:lvl2pPr marL="809585" indent="-312949">
              <a:defRPr sz="2300"/>
            </a:lvl2pPr>
            <a:lvl3pPr marL="1306220" indent="-331091">
              <a:defRPr sz="2000"/>
            </a:lvl3pPr>
            <a:lvl4pPr>
              <a:defRPr sz="2000"/>
            </a:lvl4pPr>
            <a:lvl5pPr>
              <a:defRPr sz="2000"/>
            </a:lvl5pPr>
          </a:lstStyle>
          <a:p>
            <a:pPr lvl="0"/>
            <a:r>
              <a:rPr lang="en-US"/>
              <a:t>Click to edit Master text styles</a:t>
            </a:r>
          </a:p>
          <a:p>
            <a:pPr lvl="1"/>
            <a:r>
              <a:rPr lang="en-US"/>
              <a:t>Second level</a:t>
            </a:r>
          </a:p>
          <a:p>
            <a:pPr lvl="2"/>
            <a:r>
              <a:rPr lang="en-US"/>
              <a:t>Third level</a:t>
            </a:r>
          </a:p>
        </p:txBody>
      </p:sp>
    </p:spTree>
  </p:cSld>
  <p:clrMapOvr>
    <a:masterClrMapping/>
  </p:clrMapOvr>
  <p:transition xmlns:p14="http://schemas.microsoft.com/office/powerpoint/2010/mai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hree Pictures with Bulleted Text">
    <p:spTree>
      <p:nvGrpSpPr>
        <p:cNvPr id="1" name=""/>
        <p:cNvGrpSpPr/>
        <p:nvPr/>
      </p:nvGrpSpPr>
      <p:grpSpPr>
        <a:xfrm>
          <a:off x="0" y="0"/>
          <a:ext cx="0" cy="0"/>
          <a:chOff x="0" y="0"/>
          <a:chExt cx="0" cy="0"/>
        </a:xfrm>
      </p:grpSpPr>
      <p:sp>
        <p:nvSpPr>
          <p:cNvPr id="11" name="Text Placeholder 10"/>
          <p:cNvSpPr>
            <a:spLocks noGrp="1"/>
          </p:cNvSpPr>
          <p:nvPr>
            <p:ph type="body" sz="quarter" idx="14"/>
          </p:nvPr>
        </p:nvSpPr>
        <p:spPr>
          <a:xfrm>
            <a:off x="731520" y="4389120"/>
            <a:ext cx="3877056" cy="3017520"/>
          </a:xfrm>
        </p:spPr>
        <p:txBody>
          <a:bodyPr>
            <a:noAutofit/>
          </a:bodyPr>
          <a:lstStyle>
            <a:lvl1pPr marL="331091" indent="-331091">
              <a:defRPr sz="2600"/>
            </a:lvl1pPr>
            <a:lvl2pPr marL="809585" indent="-312949">
              <a:defRPr sz="2300"/>
            </a:lvl2pPr>
            <a:lvl3pPr marL="1306220" indent="-331091">
              <a:defRPr sz="2000"/>
            </a:lvl3pPr>
            <a:lvl4pPr>
              <a:defRPr sz="2000"/>
            </a:lvl4pPr>
            <a:lvl5pPr>
              <a:defRPr sz="2000"/>
            </a:lvl5pPr>
          </a:lstStyle>
          <a:p>
            <a:pPr lvl="0"/>
            <a:r>
              <a:rPr lang="en-US"/>
              <a:t>Click to edit Master text styles</a:t>
            </a:r>
          </a:p>
          <a:p>
            <a:pPr lvl="1"/>
            <a:r>
              <a:rPr lang="en-US"/>
              <a:t>Second level</a:t>
            </a:r>
          </a:p>
        </p:txBody>
      </p:sp>
      <p:sp>
        <p:nvSpPr>
          <p:cNvPr id="2" name="Title 1"/>
          <p:cNvSpPr>
            <a:spLocks noGrp="1"/>
          </p:cNvSpPr>
          <p:nvPr>
            <p:ph type="title"/>
          </p:nvPr>
        </p:nvSpPr>
        <p:spPr/>
        <p:txBody>
          <a:bodyPr/>
          <a:lstStyle/>
          <a:p>
            <a:r>
              <a:rPr lang="en-US"/>
              <a:t>Click to edit Master title style</a:t>
            </a:r>
          </a:p>
        </p:txBody>
      </p:sp>
      <p:sp>
        <p:nvSpPr>
          <p:cNvPr id="10" name="Text Placeholder 10"/>
          <p:cNvSpPr>
            <a:spLocks noGrp="1"/>
          </p:cNvSpPr>
          <p:nvPr>
            <p:ph type="body" sz="quarter" idx="15"/>
          </p:nvPr>
        </p:nvSpPr>
        <p:spPr>
          <a:xfrm>
            <a:off x="5341258" y="4389120"/>
            <a:ext cx="3877056" cy="3017520"/>
          </a:xfrm>
        </p:spPr>
        <p:txBody>
          <a:bodyPr>
            <a:noAutofit/>
          </a:bodyPr>
          <a:lstStyle>
            <a:lvl1pPr marL="331091" indent="-331091">
              <a:defRPr sz="2600"/>
            </a:lvl1pPr>
            <a:lvl2pPr marL="809585" indent="-312949">
              <a:defRPr sz="2300"/>
            </a:lvl2pPr>
            <a:lvl3pPr marL="1306220" indent="-331091">
              <a:defRPr sz="2000"/>
            </a:lvl3pPr>
            <a:lvl4pPr>
              <a:defRPr sz="2000"/>
            </a:lvl4pPr>
            <a:lvl5pPr>
              <a:defRPr sz="2000"/>
            </a:lvl5pPr>
          </a:lstStyle>
          <a:p>
            <a:pPr lvl="0"/>
            <a:r>
              <a:rPr lang="en-US"/>
              <a:t>Click to edit Master text styles</a:t>
            </a:r>
          </a:p>
          <a:p>
            <a:pPr lvl="1"/>
            <a:r>
              <a:rPr lang="en-US"/>
              <a:t>Second level</a:t>
            </a:r>
          </a:p>
        </p:txBody>
      </p:sp>
      <p:sp>
        <p:nvSpPr>
          <p:cNvPr id="14" name="Text Placeholder 10"/>
          <p:cNvSpPr>
            <a:spLocks noGrp="1"/>
          </p:cNvSpPr>
          <p:nvPr>
            <p:ph type="body" sz="quarter" idx="18"/>
          </p:nvPr>
        </p:nvSpPr>
        <p:spPr>
          <a:xfrm>
            <a:off x="9927773" y="4389120"/>
            <a:ext cx="3877056" cy="3017520"/>
          </a:xfrm>
        </p:spPr>
        <p:txBody>
          <a:bodyPr>
            <a:noAutofit/>
          </a:bodyPr>
          <a:lstStyle>
            <a:lvl1pPr marL="331091" indent="-331091">
              <a:defRPr sz="2600"/>
            </a:lvl1pPr>
            <a:lvl2pPr marL="809585" indent="-312949">
              <a:defRPr sz="2300"/>
            </a:lvl2pPr>
            <a:lvl3pPr marL="1306220" indent="-331091">
              <a:defRPr sz="2000"/>
            </a:lvl3pPr>
            <a:lvl4pPr>
              <a:defRPr sz="2000"/>
            </a:lvl4pPr>
            <a:lvl5pPr>
              <a:defRPr sz="2000"/>
            </a:lvl5pPr>
          </a:lstStyle>
          <a:p>
            <a:pPr lvl="0"/>
            <a:r>
              <a:rPr lang="en-US"/>
              <a:t>Click to edit Master text styles</a:t>
            </a:r>
          </a:p>
          <a:p>
            <a:pPr lvl="1"/>
            <a:r>
              <a:rPr lang="en-US"/>
              <a:t>Second level</a:t>
            </a:r>
          </a:p>
        </p:txBody>
      </p:sp>
    </p:spTree>
  </p:cSld>
  <p:clrMapOvr>
    <a:masterClrMapping/>
  </p:clrMapOvr>
  <p:transition xmlns:p14="http://schemas.microsoft.com/office/powerpoint/2010/mai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Horizontal Picture">
    <p:spTree>
      <p:nvGrpSpPr>
        <p:cNvPr id="1" name=""/>
        <p:cNvGrpSpPr/>
        <p:nvPr/>
      </p:nvGrpSpPr>
      <p:grpSpPr>
        <a:xfrm>
          <a:off x="0" y="0"/>
          <a:ext cx="0" cy="0"/>
          <a:chOff x="0" y="0"/>
          <a:chExt cx="0" cy="0"/>
        </a:xfrm>
      </p:grpSpPr>
      <p:sp>
        <p:nvSpPr>
          <p:cNvPr id="2" name="Title 1"/>
          <p:cNvSpPr>
            <a:spLocks noGrp="1"/>
          </p:cNvSpPr>
          <p:nvPr>
            <p:ph type="title"/>
          </p:nvPr>
        </p:nvSpPr>
        <p:spPr>
          <a:xfrm>
            <a:off x="731520" y="521658"/>
            <a:ext cx="13167360" cy="1005840"/>
          </a:xfrm>
        </p:spPr>
        <p:txBody>
          <a:bodyPr anchor="b"/>
          <a:lstStyle>
            <a:lvl1pPr algn="l">
              <a:defRPr sz="3200" b="0"/>
            </a:lvl1pPr>
          </a:lstStyle>
          <a:p>
            <a:r>
              <a:rPr lang="en-US"/>
              <a:t>Click to edit Master title style</a:t>
            </a:r>
          </a:p>
        </p:txBody>
      </p:sp>
      <p:sp>
        <p:nvSpPr>
          <p:cNvPr id="3" name="Picture Placeholder 2"/>
          <p:cNvSpPr>
            <a:spLocks noGrp="1"/>
          </p:cNvSpPr>
          <p:nvPr>
            <p:ph type="pic" idx="1"/>
          </p:nvPr>
        </p:nvSpPr>
        <p:spPr bwMode="gray">
          <a:xfrm>
            <a:off x="2518349" y="2088809"/>
            <a:ext cx="9593706" cy="4604976"/>
          </a:xfrm>
          <a:ln w="152400">
            <a:noFill/>
            <a:miter lim="800000"/>
          </a:ln>
        </p:spPr>
        <p:txBody>
          <a:bodyPr tIns="261244">
            <a:noAutofit/>
          </a:bodyPr>
          <a:lstStyle>
            <a:lvl1pPr marL="0" indent="0" algn="ctr">
              <a:buNone/>
              <a:defRPr sz="3400"/>
            </a:lvl1pPr>
            <a:lvl2pPr marL="653110" indent="0">
              <a:buNone/>
              <a:defRPr sz="4000"/>
            </a:lvl2pPr>
            <a:lvl3pPr marL="1306220" indent="0">
              <a:buNone/>
              <a:defRPr sz="3400"/>
            </a:lvl3pPr>
            <a:lvl4pPr marL="1959331" indent="0">
              <a:buNone/>
              <a:defRPr sz="2900"/>
            </a:lvl4pPr>
            <a:lvl5pPr marL="2612441" indent="0">
              <a:buNone/>
              <a:defRPr sz="2900"/>
            </a:lvl5pPr>
            <a:lvl6pPr marL="3265551" indent="0">
              <a:buNone/>
              <a:defRPr sz="2900"/>
            </a:lvl6pPr>
            <a:lvl7pPr marL="3918661" indent="0">
              <a:buNone/>
              <a:defRPr sz="2900"/>
            </a:lvl7pPr>
            <a:lvl8pPr marL="4571771" indent="0">
              <a:buNone/>
              <a:defRPr sz="2900"/>
            </a:lvl8pPr>
            <a:lvl9pPr marL="5224882" indent="0">
              <a:buNone/>
              <a:defRPr sz="2900"/>
            </a:lvl9pPr>
          </a:lstStyle>
          <a:p>
            <a:r>
              <a:rPr lang="en-US"/>
              <a:t>Click icon to add picture</a:t>
            </a:r>
          </a:p>
        </p:txBody>
      </p:sp>
    </p:spTree>
  </p:cSld>
  <p:clrMapOvr>
    <a:masterClrMapping/>
  </p:clrMapOvr>
  <p:transition xmlns:p14="http://schemas.microsoft.com/office/powerpoint/2010/mai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691994" y="4114800"/>
            <a:ext cx="9743846" cy="1638605"/>
          </a:xfrm>
        </p:spPr>
        <p:txBody>
          <a:bodyPr>
            <a:noAutofit/>
          </a:bodyPr>
          <a:lstStyle>
            <a:lvl1pPr>
              <a:defRPr sz="3600">
                <a:solidFill>
                  <a:schemeClr val="tx2">
                    <a:lumMod val="65000"/>
                    <a:lumOff val="35000"/>
                  </a:schemeClr>
                </a:solidFill>
                <a:latin typeface="Arial Black"/>
                <a:cs typeface="Arial Black"/>
              </a:defRPr>
            </a:lvl1pPr>
          </a:lstStyle>
          <a:p>
            <a:r>
              <a:rPr lang="en-US" dirty="0"/>
              <a:t>Click to edit Master title style</a:t>
            </a:r>
          </a:p>
        </p:txBody>
      </p:sp>
      <p:sp>
        <p:nvSpPr>
          <p:cNvPr id="3" name="Subtitle 2"/>
          <p:cNvSpPr>
            <a:spLocks noGrp="1"/>
          </p:cNvSpPr>
          <p:nvPr>
            <p:ph type="subTitle" idx="1"/>
          </p:nvPr>
        </p:nvSpPr>
        <p:spPr>
          <a:xfrm>
            <a:off x="2682240" y="5852160"/>
            <a:ext cx="9743846" cy="1188720"/>
          </a:xfrm>
        </p:spPr>
        <p:txBody>
          <a:bodyPr>
            <a:noAutofit/>
          </a:bodyPr>
          <a:lstStyle>
            <a:lvl1pPr marL="0" indent="0" algn="l">
              <a:spcBef>
                <a:spcPts val="0"/>
              </a:spcBef>
              <a:buNone/>
              <a:defRPr>
                <a:solidFill>
                  <a:schemeClr val="accent1"/>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dirty="0"/>
              <a:t>Click to edit Master subtitle style</a:t>
            </a:r>
          </a:p>
        </p:txBody>
      </p:sp>
      <p:pic>
        <p:nvPicPr>
          <p:cNvPr id="7" name="Picture 6" descr="AV_logo_rgb.jp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2642" y="7802123"/>
            <a:ext cx="1067472" cy="307576"/>
          </a:xfrm>
          <a:prstGeom prst="rect">
            <a:avLst/>
          </a:prstGeom>
        </p:spPr>
      </p:pic>
      <p:sp>
        <p:nvSpPr>
          <p:cNvPr id="8" name="TextBox 7"/>
          <p:cNvSpPr txBox="1"/>
          <p:nvPr userDrawn="1"/>
        </p:nvSpPr>
        <p:spPr>
          <a:xfrm>
            <a:off x="1930114" y="7878812"/>
            <a:ext cx="4865434" cy="216982"/>
          </a:xfrm>
          <a:prstGeom prst="rect">
            <a:avLst/>
          </a:prstGeom>
          <a:noFill/>
        </p:spPr>
        <p:txBody>
          <a:bodyPr wrap="none" rtlCol="0" anchor="ctr">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900" dirty="0">
                <a:solidFill>
                  <a:srgbClr val="8F8F8F"/>
                </a:solidFill>
              </a:rPr>
              <a:t>Avaya – Confidential &amp; Proprietary. Use pursuant to your signed agreement or Avaya Policy</a:t>
            </a:r>
          </a:p>
        </p:txBody>
      </p:sp>
    </p:spTree>
  </p:cSld>
  <p:clrMapOvr>
    <a:masterClrMapping/>
  </p:clrMapOvr>
  <p:transition xmlns:p14="http://schemas.microsoft.com/office/powerpoint/2010/mai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Avaya Logo">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640580" y="3359220"/>
            <a:ext cx="5349240" cy="1519670"/>
          </a:xfrm>
          <a:prstGeom prst="rect">
            <a:avLst/>
          </a:prstGeom>
          <a:noFill/>
          <a:ln>
            <a:noFill/>
          </a:ln>
        </p:spPr>
      </p:pic>
    </p:spTree>
  </p:cSld>
  <p:clrMapOvr>
    <a:masterClrMapping/>
  </p:clrMapOvr>
  <p:transition xmlns:p14="http://schemas.microsoft.com/office/powerpoint/2010/mai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Side img">
    <p:spTree>
      <p:nvGrpSpPr>
        <p:cNvPr id="1" name=""/>
        <p:cNvGrpSpPr/>
        <p:nvPr/>
      </p:nvGrpSpPr>
      <p:grpSpPr>
        <a:xfrm>
          <a:off x="0" y="0"/>
          <a:ext cx="0" cy="0"/>
          <a:chOff x="0" y="0"/>
          <a:chExt cx="0" cy="0"/>
        </a:xfrm>
      </p:grpSpPr>
      <p:sp>
        <p:nvSpPr>
          <p:cNvPr id="2" name="Rectangle 1"/>
          <p:cNvSpPr/>
          <p:nvPr userDrawn="1"/>
        </p:nvSpPr>
        <p:spPr>
          <a:xfrm>
            <a:off x="0" y="7658100"/>
            <a:ext cx="768096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p:cNvSpPr>
            <a:spLocks noGrp="1"/>
          </p:cNvSpPr>
          <p:nvPr>
            <p:ph type="title" hasCustomPrompt="1"/>
          </p:nvPr>
        </p:nvSpPr>
        <p:spPr>
          <a:xfrm>
            <a:off x="326416" y="438150"/>
            <a:ext cx="6805904" cy="1243550"/>
          </a:xfrm>
          <a:prstGeom prst="rect">
            <a:avLst/>
          </a:prstGeom>
        </p:spPr>
        <p:txBody>
          <a:bodyPr anchor="ctr">
            <a:normAutofit/>
          </a:bodyPr>
          <a:lstStyle>
            <a:lvl1pPr>
              <a:defRPr sz="3200" b="1" i="0">
                <a:solidFill>
                  <a:schemeClr val="bg2">
                    <a:lumMod val="25000"/>
                  </a:schemeClr>
                </a:solidFill>
                <a:latin typeface="Arial" charset="0"/>
                <a:ea typeface="Arial" charset="0"/>
                <a:cs typeface="Arial" charset="0"/>
              </a:defRPr>
            </a:lvl1pPr>
          </a:lstStyle>
          <a:p>
            <a:r>
              <a:rPr lang="en-US" dirty="0"/>
              <a:t>TITLE</a:t>
            </a:r>
          </a:p>
        </p:txBody>
      </p:sp>
      <p:sp>
        <p:nvSpPr>
          <p:cNvPr id="5" name="Picture Placeholder 15"/>
          <p:cNvSpPr>
            <a:spLocks noGrp="1"/>
          </p:cNvSpPr>
          <p:nvPr>
            <p:ph type="pic" sz="quarter" idx="10"/>
          </p:nvPr>
        </p:nvSpPr>
        <p:spPr>
          <a:xfrm>
            <a:off x="7680960" y="1"/>
            <a:ext cx="6949440" cy="8229601"/>
          </a:xfrm>
          <a:prstGeom prst="rect">
            <a:avLst/>
          </a:prstGeom>
        </p:spPr>
        <p:txBody>
          <a:bodyPr/>
          <a:lstStyle>
            <a:lvl1pPr>
              <a:defRPr>
                <a:latin typeface="+mn-lt"/>
              </a:defRPr>
            </a:lvl1pPr>
          </a:lstStyle>
          <a:p>
            <a:endParaRPr lang="en-US"/>
          </a:p>
        </p:txBody>
      </p:sp>
      <p:sp>
        <p:nvSpPr>
          <p:cNvPr id="6" name="Content Placeholder 15"/>
          <p:cNvSpPr>
            <a:spLocks noGrp="1"/>
          </p:cNvSpPr>
          <p:nvPr>
            <p:ph sz="quarter" idx="11"/>
          </p:nvPr>
        </p:nvSpPr>
        <p:spPr>
          <a:xfrm>
            <a:off x="323850" y="1849320"/>
            <a:ext cx="6808170" cy="5529888"/>
          </a:xfrm>
          <a:prstGeom prst="rect">
            <a:avLst/>
          </a:prstGeom>
        </p:spPr>
        <p:txBody>
          <a:bodyPr anchor="t">
            <a:normAutofit/>
          </a:bodyPr>
          <a:lstStyle>
            <a:lvl1pPr marL="0" indent="0">
              <a:buNone/>
              <a:defRPr sz="2880" i="0">
                <a:solidFill>
                  <a:srgbClr val="58595B"/>
                </a:solidFill>
                <a:latin typeface="Arial" charset="0"/>
                <a:ea typeface="Arial" charset="0"/>
                <a:cs typeface="Arial" charset="0"/>
              </a:defRPr>
            </a:lvl1pPr>
            <a:lvl2pPr marL="548618" indent="0">
              <a:buNone/>
              <a:defRPr>
                <a:solidFill>
                  <a:srgbClr val="58595B"/>
                </a:solidFill>
              </a:defRPr>
            </a:lvl2pPr>
            <a:lvl3pPr marL="1097236" indent="0">
              <a:buNone/>
              <a:defRPr>
                <a:solidFill>
                  <a:srgbClr val="58595B"/>
                </a:solidFill>
              </a:defRPr>
            </a:lvl3pPr>
            <a:lvl4pPr marL="1645854" indent="0">
              <a:buNone/>
              <a:defRPr>
                <a:solidFill>
                  <a:srgbClr val="58595B"/>
                </a:solidFill>
              </a:defRPr>
            </a:lvl4pPr>
            <a:lvl5pPr marL="2194472" indent="0">
              <a:buNone/>
              <a:defRPr>
                <a:solidFill>
                  <a:srgbClr val="58595B"/>
                </a:solidFill>
              </a:defRPr>
            </a:lvl5pPr>
          </a:lstStyle>
          <a:p>
            <a:pPr lvl="0"/>
            <a:r>
              <a:rPr lang="en-US" dirty="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47650" y="7757565"/>
            <a:ext cx="2828544" cy="432816"/>
          </a:xfrm>
          <a:prstGeom prst="rect">
            <a:avLst/>
          </a:prstGeom>
        </p:spPr>
      </p:pic>
    </p:spTree>
    <p:extLst>
      <p:ext uri="{BB962C8B-B14F-4D97-AF65-F5344CB8AC3E}">
        <p14:creationId xmlns:p14="http://schemas.microsoft.com/office/powerpoint/2010/main" val="33581107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3">
    <p:spTree>
      <p:nvGrpSpPr>
        <p:cNvPr id="1" name=""/>
        <p:cNvGrpSpPr/>
        <p:nvPr/>
      </p:nvGrpSpPr>
      <p:grpSpPr>
        <a:xfrm>
          <a:off x="0" y="0"/>
          <a:ext cx="0" cy="0"/>
          <a:chOff x="0" y="0"/>
          <a:chExt cx="0" cy="0"/>
        </a:xfrm>
      </p:grpSpPr>
      <p:sp>
        <p:nvSpPr>
          <p:cNvPr id="3" name="Rectangle 2"/>
          <p:cNvSpPr/>
          <p:nvPr userDrawn="1"/>
        </p:nvSpPr>
        <p:spPr>
          <a:xfrm rot="10800000" flipH="1">
            <a:off x="7154" y="3951153"/>
            <a:ext cx="14623246" cy="2286398"/>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3" tIns="54862" rIns="109723" bIns="54862" rtlCol="0" anchor="ctr"/>
          <a:lstStyle/>
          <a:p>
            <a:pPr algn="ctr" defTabSz="1097236"/>
            <a:endParaRPr lang="en-US" sz="2160">
              <a:solidFill>
                <a:prstClr val="white"/>
              </a:solidFill>
              <a:ea typeface="Arial" charset="0"/>
              <a:cs typeface="Arial" charset="0"/>
            </a:endParaRPr>
          </a:p>
        </p:txBody>
      </p:sp>
      <p:sp>
        <p:nvSpPr>
          <p:cNvPr id="14" name="Title 1"/>
          <p:cNvSpPr>
            <a:spLocks noGrp="1"/>
          </p:cNvSpPr>
          <p:nvPr>
            <p:ph type="title" hasCustomPrompt="1"/>
          </p:nvPr>
        </p:nvSpPr>
        <p:spPr>
          <a:xfrm>
            <a:off x="1005840" y="4333327"/>
            <a:ext cx="12616106" cy="888179"/>
          </a:xfrm>
          <a:prstGeom prst="rect">
            <a:avLst/>
          </a:prstGeom>
        </p:spPr>
        <p:txBody>
          <a:bodyPr anchor="ctr">
            <a:normAutofit/>
          </a:bodyPr>
          <a:lstStyle>
            <a:lvl1pPr>
              <a:defRPr sz="3840" b="1" i="0">
                <a:solidFill>
                  <a:schemeClr val="bg1"/>
                </a:solidFill>
                <a:latin typeface="Arial" charset="0"/>
                <a:ea typeface="Arial" charset="0"/>
                <a:cs typeface="Arial" charset="0"/>
              </a:defRPr>
            </a:lvl1pPr>
          </a:lstStyle>
          <a:p>
            <a:r>
              <a:rPr lang="en-US" dirty="0"/>
              <a:t>CLICK TO EDIT SECONDARY SLIDE HEADER</a:t>
            </a:r>
          </a:p>
        </p:txBody>
      </p:sp>
      <p:sp>
        <p:nvSpPr>
          <p:cNvPr id="16" name="Content Placeholder 15"/>
          <p:cNvSpPr>
            <a:spLocks noGrp="1"/>
          </p:cNvSpPr>
          <p:nvPr>
            <p:ph sz="quarter" idx="10"/>
          </p:nvPr>
        </p:nvSpPr>
        <p:spPr>
          <a:xfrm>
            <a:off x="1003499" y="5302239"/>
            <a:ext cx="12618448" cy="526554"/>
          </a:xfrm>
          <a:prstGeom prst="rect">
            <a:avLst/>
          </a:prstGeom>
        </p:spPr>
        <p:txBody>
          <a:bodyPr>
            <a:normAutofit/>
          </a:bodyPr>
          <a:lstStyle>
            <a:lvl1pPr marL="0" indent="0">
              <a:buNone/>
              <a:defRPr sz="2880" i="0">
                <a:solidFill>
                  <a:schemeClr val="bg1"/>
                </a:solidFill>
                <a:latin typeface="Arial" charset="0"/>
                <a:ea typeface="Arial" charset="0"/>
                <a:cs typeface="Arial" charset="0"/>
              </a:defRPr>
            </a:lvl1pPr>
            <a:lvl2pPr marL="548618" indent="0">
              <a:buNone/>
              <a:defRPr>
                <a:solidFill>
                  <a:srgbClr val="58595B"/>
                </a:solidFill>
              </a:defRPr>
            </a:lvl2pPr>
            <a:lvl3pPr marL="1097236" indent="0">
              <a:buNone/>
              <a:defRPr>
                <a:solidFill>
                  <a:srgbClr val="58595B"/>
                </a:solidFill>
              </a:defRPr>
            </a:lvl3pPr>
            <a:lvl4pPr marL="1645854" indent="0">
              <a:buNone/>
              <a:defRPr>
                <a:solidFill>
                  <a:srgbClr val="58595B"/>
                </a:solidFill>
              </a:defRPr>
            </a:lvl4pPr>
            <a:lvl5pPr marL="2194472" indent="0">
              <a:buNone/>
              <a:defRPr>
                <a:solidFill>
                  <a:srgbClr val="58595B"/>
                </a:solidFill>
              </a:defRPr>
            </a:lvl5pPr>
          </a:lstStyle>
          <a:p>
            <a:pPr lvl="0"/>
            <a:r>
              <a:rPr lang="en-US" dirty="0"/>
              <a:t>Click to edit Master text styles</a:t>
            </a:r>
          </a:p>
        </p:txBody>
      </p:sp>
    </p:spTree>
    <p:extLst>
      <p:ext uri="{BB962C8B-B14F-4D97-AF65-F5344CB8AC3E}">
        <p14:creationId xmlns:p14="http://schemas.microsoft.com/office/powerpoint/2010/main" val="8875366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7_Title 3">
    <p:spTree>
      <p:nvGrpSpPr>
        <p:cNvPr id="1" name=""/>
        <p:cNvGrpSpPr/>
        <p:nvPr/>
      </p:nvGrpSpPr>
      <p:grpSpPr>
        <a:xfrm>
          <a:off x="0" y="0"/>
          <a:ext cx="0" cy="0"/>
          <a:chOff x="0" y="0"/>
          <a:chExt cx="0" cy="0"/>
        </a:xfrm>
      </p:grpSpPr>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4630399" cy="8229600"/>
          </a:xfrm>
          <a:prstGeom prst="rect">
            <a:avLst/>
          </a:prstGeom>
        </p:spPr>
      </p:pic>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1148" y="1325881"/>
            <a:ext cx="8027092" cy="979870"/>
          </a:xfrm>
          <a:prstGeom prst="rect">
            <a:avLst/>
          </a:prstGeom>
        </p:spPr>
      </p:pic>
      <p:sp>
        <p:nvSpPr>
          <p:cNvPr id="9" name="Rectangle 8"/>
          <p:cNvSpPr/>
          <p:nvPr userDrawn="1"/>
        </p:nvSpPr>
        <p:spPr>
          <a:xfrm rot="10800000" flipH="1">
            <a:off x="7154" y="4362796"/>
            <a:ext cx="14623246" cy="2286398"/>
          </a:xfrm>
          <a:prstGeom prst="rect">
            <a:avLst/>
          </a:prstGeom>
          <a:solidFill>
            <a:srgbClr val="0D1F2C">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9723" tIns="54862" rIns="109723" bIns="54862" rtlCol="0" anchor="ctr"/>
          <a:lstStyle/>
          <a:p>
            <a:pPr algn="ctr" defTabSz="1097236"/>
            <a:endParaRPr lang="en-US" sz="2160">
              <a:solidFill>
                <a:sysClr val="windowText" lastClr="000000"/>
              </a:solidFill>
              <a:ea typeface="Arial" charset="0"/>
              <a:cs typeface="Arial" charset="0"/>
            </a:endParaRPr>
          </a:p>
        </p:txBody>
      </p:sp>
      <p:sp>
        <p:nvSpPr>
          <p:cNvPr id="12" name="Title 1"/>
          <p:cNvSpPr>
            <a:spLocks noGrp="1"/>
          </p:cNvSpPr>
          <p:nvPr>
            <p:ph type="title" hasCustomPrompt="1"/>
          </p:nvPr>
        </p:nvSpPr>
        <p:spPr>
          <a:xfrm>
            <a:off x="1005840" y="4744970"/>
            <a:ext cx="12616106" cy="888179"/>
          </a:xfrm>
          <a:prstGeom prst="rect">
            <a:avLst/>
          </a:prstGeom>
        </p:spPr>
        <p:txBody>
          <a:bodyPr anchor="ctr">
            <a:normAutofit/>
          </a:bodyPr>
          <a:lstStyle>
            <a:lvl1pPr>
              <a:defRPr sz="3840" b="1" i="0">
                <a:solidFill>
                  <a:schemeClr val="bg1"/>
                </a:solidFill>
                <a:latin typeface="Arial" charset="0"/>
                <a:ea typeface="Arial" charset="0"/>
                <a:cs typeface="Arial" charset="0"/>
              </a:defRPr>
            </a:lvl1pPr>
          </a:lstStyle>
          <a:p>
            <a:r>
              <a:rPr lang="en-US" dirty="0"/>
              <a:t>CLICK TO EDIT SECONDARY SLIDE HEADER</a:t>
            </a:r>
          </a:p>
        </p:txBody>
      </p:sp>
      <p:sp>
        <p:nvSpPr>
          <p:cNvPr id="14" name="Content Placeholder 15"/>
          <p:cNvSpPr>
            <a:spLocks noGrp="1"/>
          </p:cNvSpPr>
          <p:nvPr>
            <p:ph sz="quarter" idx="10"/>
          </p:nvPr>
        </p:nvSpPr>
        <p:spPr>
          <a:xfrm>
            <a:off x="1003499" y="5713882"/>
            <a:ext cx="12618448" cy="526554"/>
          </a:xfrm>
          <a:prstGeom prst="rect">
            <a:avLst/>
          </a:prstGeom>
        </p:spPr>
        <p:txBody>
          <a:bodyPr>
            <a:normAutofit/>
          </a:bodyPr>
          <a:lstStyle>
            <a:lvl1pPr marL="0" indent="0">
              <a:buNone/>
              <a:defRPr sz="2880" i="0">
                <a:solidFill>
                  <a:schemeClr val="bg1"/>
                </a:solidFill>
                <a:latin typeface="Arial" charset="0"/>
                <a:ea typeface="Arial" charset="0"/>
                <a:cs typeface="Arial" charset="0"/>
              </a:defRPr>
            </a:lvl1pPr>
            <a:lvl2pPr marL="548618" indent="0">
              <a:buNone/>
              <a:defRPr>
                <a:solidFill>
                  <a:srgbClr val="58595B"/>
                </a:solidFill>
              </a:defRPr>
            </a:lvl2pPr>
            <a:lvl3pPr marL="1097236" indent="0">
              <a:buNone/>
              <a:defRPr>
                <a:solidFill>
                  <a:srgbClr val="58595B"/>
                </a:solidFill>
              </a:defRPr>
            </a:lvl3pPr>
            <a:lvl4pPr marL="1645854" indent="0">
              <a:buNone/>
              <a:defRPr>
                <a:solidFill>
                  <a:srgbClr val="58595B"/>
                </a:solidFill>
              </a:defRPr>
            </a:lvl4pPr>
            <a:lvl5pPr marL="2194472" indent="0">
              <a:buNone/>
              <a:defRPr>
                <a:solidFill>
                  <a:srgbClr val="58595B"/>
                </a:solidFill>
              </a:defRPr>
            </a:lvl5pPr>
          </a:lstStyle>
          <a:p>
            <a:pPr lvl="0"/>
            <a:r>
              <a:rPr lang="en-US" dirty="0"/>
              <a:t>Click to edit Master text styles</a:t>
            </a:r>
          </a:p>
        </p:txBody>
      </p:sp>
      <p:grpSp>
        <p:nvGrpSpPr>
          <p:cNvPr id="18" name="Group 17"/>
          <p:cNvGrpSpPr/>
          <p:nvPr userDrawn="1"/>
        </p:nvGrpSpPr>
        <p:grpSpPr>
          <a:xfrm>
            <a:off x="751148" y="6793614"/>
            <a:ext cx="6680642" cy="604401"/>
            <a:chOff x="3912781" y="7107040"/>
            <a:chExt cx="6680642" cy="604401"/>
          </a:xfrm>
        </p:grpSpPr>
        <p:pic>
          <p:nvPicPr>
            <p:cNvPr id="19" name="Picture 18"/>
            <p:cNvPicPr>
              <a:picLocks noChangeAspect="1"/>
            </p:cNvPicPr>
            <p:nvPr userDrawn="1"/>
          </p:nvPicPr>
          <p:blipFill rotWithShape="1">
            <a:blip r:embed="rId4" cstate="screen">
              <a:extLst>
                <a:ext uri="{28A0092B-C50C-407E-A947-70E740481C1C}">
                  <a14:useLocalDpi xmlns:a14="http://schemas.microsoft.com/office/drawing/2010/main"/>
                </a:ext>
              </a:extLst>
            </a:blip>
            <a:srcRect t="-1364"/>
            <a:stretch/>
          </p:blipFill>
          <p:spPr>
            <a:xfrm>
              <a:off x="6337004" y="7107041"/>
              <a:ext cx="4256419" cy="604400"/>
            </a:xfrm>
            <a:prstGeom prst="rect">
              <a:avLst/>
            </a:prstGeom>
            <a:effectLst>
              <a:outerShdw blurRad="139700" dir="1800000" sx="101000" sy="101000" algn="tl" rotWithShape="0">
                <a:prstClr val="black">
                  <a:alpha val="86000"/>
                </a:prstClr>
              </a:outerShdw>
            </a:effectLst>
          </p:spPr>
        </p:pic>
        <p:pic>
          <p:nvPicPr>
            <p:cNvPr id="20" name="Picture 19"/>
            <p:cNvPicPr>
              <a:picLocks noChangeAspect="1"/>
            </p:cNvPicPr>
            <p:nvPr userDrawn="1"/>
          </p:nvPicPr>
          <p:blipFill rotWithShape="1">
            <a:blip r:embed="rId5" cstate="screen">
              <a:extLst>
                <a:ext uri="{28A0092B-C50C-407E-A947-70E740481C1C}">
                  <a14:useLocalDpi xmlns:a14="http://schemas.microsoft.com/office/drawing/2010/main"/>
                </a:ext>
              </a:extLst>
            </a:blip>
            <a:srcRect l="-2653" t="-1364"/>
            <a:stretch/>
          </p:blipFill>
          <p:spPr>
            <a:xfrm>
              <a:off x="3912781" y="7107040"/>
              <a:ext cx="2339164" cy="604401"/>
            </a:xfrm>
            <a:prstGeom prst="rect">
              <a:avLst/>
            </a:prstGeom>
            <a:effectLst>
              <a:outerShdw blurRad="139700" dir="1800000" sx="101000" sy="101000" algn="tl" rotWithShape="0">
                <a:prstClr val="black">
                  <a:alpha val="86000"/>
                </a:prstClr>
              </a:outerShdw>
            </a:effectLst>
          </p:spPr>
        </p:pic>
      </p:grpSp>
      <p:pic>
        <p:nvPicPr>
          <p:cNvPr id="3" name="Picture 2"/>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485900" y="7397750"/>
            <a:ext cx="6778752" cy="536448"/>
          </a:xfrm>
          <a:prstGeom prst="rect">
            <a:avLst/>
          </a:prstGeom>
        </p:spPr>
      </p:pic>
    </p:spTree>
    <p:extLst>
      <p:ext uri="{BB962C8B-B14F-4D97-AF65-F5344CB8AC3E}">
        <p14:creationId xmlns:p14="http://schemas.microsoft.com/office/powerpoint/2010/main" val="14302942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Title 3">
    <p:spTree>
      <p:nvGrpSpPr>
        <p:cNvPr id="1" name=""/>
        <p:cNvGrpSpPr/>
        <p:nvPr/>
      </p:nvGrpSpPr>
      <p:grpSpPr>
        <a:xfrm>
          <a:off x="0" y="0"/>
          <a:ext cx="0" cy="0"/>
          <a:chOff x="0" y="0"/>
          <a:chExt cx="0" cy="0"/>
        </a:xfrm>
      </p:grpSpPr>
      <p:pic>
        <p:nvPicPr>
          <p:cNvPr id="12" name="Picture 1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4630399" cy="8229600"/>
          </a:xfrm>
          <a:prstGeom prst="rect">
            <a:avLst/>
          </a:prstGeom>
        </p:spPr>
      </p:pic>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51148" y="1325881"/>
            <a:ext cx="8027092" cy="979870"/>
          </a:xfrm>
          <a:prstGeom prst="rect">
            <a:avLst/>
          </a:prstGeom>
        </p:spPr>
      </p:pic>
      <p:grpSp>
        <p:nvGrpSpPr>
          <p:cNvPr id="19" name="Group 18"/>
          <p:cNvGrpSpPr/>
          <p:nvPr userDrawn="1"/>
        </p:nvGrpSpPr>
        <p:grpSpPr>
          <a:xfrm>
            <a:off x="751148" y="6793614"/>
            <a:ext cx="6680642" cy="604401"/>
            <a:chOff x="3912781" y="7107040"/>
            <a:chExt cx="6680642" cy="604401"/>
          </a:xfrm>
        </p:grpSpPr>
        <p:pic>
          <p:nvPicPr>
            <p:cNvPr id="20" name="Picture 19"/>
            <p:cNvPicPr>
              <a:picLocks noChangeAspect="1"/>
            </p:cNvPicPr>
            <p:nvPr userDrawn="1"/>
          </p:nvPicPr>
          <p:blipFill rotWithShape="1">
            <a:blip r:embed="rId4" cstate="screen">
              <a:extLst>
                <a:ext uri="{28A0092B-C50C-407E-A947-70E740481C1C}">
                  <a14:useLocalDpi xmlns:a14="http://schemas.microsoft.com/office/drawing/2010/main"/>
                </a:ext>
              </a:extLst>
            </a:blip>
            <a:srcRect t="-1364"/>
            <a:stretch/>
          </p:blipFill>
          <p:spPr>
            <a:xfrm>
              <a:off x="6337004" y="7107041"/>
              <a:ext cx="4256419" cy="604400"/>
            </a:xfrm>
            <a:prstGeom prst="rect">
              <a:avLst/>
            </a:prstGeom>
            <a:effectLst>
              <a:outerShdw blurRad="139700" dir="1800000" sx="101000" sy="101000" algn="tl" rotWithShape="0">
                <a:prstClr val="black">
                  <a:alpha val="86000"/>
                </a:prstClr>
              </a:outerShdw>
            </a:effectLst>
          </p:spPr>
        </p:pic>
        <p:pic>
          <p:nvPicPr>
            <p:cNvPr id="21" name="Picture 20"/>
            <p:cNvPicPr>
              <a:picLocks noChangeAspect="1"/>
            </p:cNvPicPr>
            <p:nvPr userDrawn="1"/>
          </p:nvPicPr>
          <p:blipFill rotWithShape="1">
            <a:blip r:embed="rId5" cstate="screen">
              <a:extLst>
                <a:ext uri="{28A0092B-C50C-407E-A947-70E740481C1C}">
                  <a14:useLocalDpi xmlns:a14="http://schemas.microsoft.com/office/drawing/2010/main"/>
                </a:ext>
              </a:extLst>
            </a:blip>
            <a:srcRect l="-2653" t="-1364"/>
            <a:stretch/>
          </p:blipFill>
          <p:spPr>
            <a:xfrm>
              <a:off x="3912781" y="7107040"/>
              <a:ext cx="2339164" cy="604401"/>
            </a:xfrm>
            <a:prstGeom prst="rect">
              <a:avLst/>
            </a:prstGeom>
            <a:effectLst>
              <a:outerShdw blurRad="139700" dir="1800000" sx="101000" sy="101000" algn="tl" rotWithShape="0">
                <a:prstClr val="black">
                  <a:alpha val="86000"/>
                </a:prstClr>
              </a:outerShdw>
            </a:effectLst>
          </p:spPr>
        </p:pic>
      </p:grpSp>
      <p:pic>
        <p:nvPicPr>
          <p:cNvPr id="24" name="Picture 23"/>
          <p:cNvPicPr>
            <a:picLocks noChangeAspect="1"/>
          </p:cNvPicPr>
          <p:nvPr userDrawn="1"/>
        </p:nvPicPr>
        <p:blipFill>
          <a:blip r:embed="rId6">
            <a:extLst>
              <a:ext uri="{28A0092B-C50C-407E-A947-70E740481C1C}">
                <a14:useLocalDpi xmlns:a14="http://schemas.microsoft.com/office/drawing/2010/main"/>
              </a:ext>
            </a:extLst>
          </a:blip>
          <a:stretch>
            <a:fillRect/>
          </a:stretch>
        </p:blipFill>
        <p:spPr>
          <a:xfrm>
            <a:off x="-1485900" y="7397750"/>
            <a:ext cx="6778752" cy="536448"/>
          </a:xfrm>
          <a:prstGeom prst="rect">
            <a:avLst/>
          </a:prstGeom>
        </p:spPr>
      </p:pic>
    </p:spTree>
    <p:extLst>
      <p:ext uri="{BB962C8B-B14F-4D97-AF65-F5344CB8AC3E}">
        <p14:creationId xmlns:p14="http://schemas.microsoft.com/office/powerpoint/2010/main" val="31826587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hasCustomPrompt="1"/>
          </p:nvPr>
        </p:nvSpPr>
        <p:spPr>
          <a:xfrm>
            <a:off x="688200" y="260350"/>
            <a:ext cx="12933746" cy="1243550"/>
          </a:xfrm>
          <a:prstGeom prst="rect">
            <a:avLst/>
          </a:prstGeom>
        </p:spPr>
        <p:txBody>
          <a:bodyPr anchor="ctr">
            <a:normAutofit/>
          </a:bodyPr>
          <a:lstStyle>
            <a:lvl1pPr>
              <a:defRPr sz="3200" b="1" i="0">
                <a:solidFill>
                  <a:schemeClr val="bg2">
                    <a:lumMod val="25000"/>
                  </a:schemeClr>
                </a:solidFill>
                <a:latin typeface="Arial" charset="0"/>
                <a:ea typeface="Arial" charset="0"/>
                <a:cs typeface="Arial" charset="0"/>
              </a:defRPr>
            </a:lvl1pPr>
          </a:lstStyle>
          <a:p>
            <a:r>
              <a:rPr lang="en-US" dirty="0"/>
              <a:t>CLICK TO EDIT SECONDARY SLIDE HEADER</a:t>
            </a:r>
          </a:p>
        </p:txBody>
      </p:sp>
      <p:sp>
        <p:nvSpPr>
          <p:cNvPr id="9" name="Content Placeholder 15"/>
          <p:cNvSpPr>
            <a:spLocks noGrp="1"/>
          </p:cNvSpPr>
          <p:nvPr>
            <p:ph sz="quarter" idx="10"/>
          </p:nvPr>
        </p:nvSpPr>
        <p:spPr>
          <a:xfrm>
            <a:off x="685800" y="1849320"/>
            <a:ext cx="12936147" cy="5529888"/>
          </a:xfrm>
          <a:prstGeom prst="rect">
            <a:avLst/>
          </a:prstGeom>
        </p:spPr>
        <p:txBody>
          <a:bodyPr anchor="t">
            <a:normAutofit/>
          </a:bodyPr>
          <a:lstStyle>
            <a:lvl1pPr marL="0" indent="0">
              <a:buNone/>
              <a:defRPr sz="2880" i="0">
                <a:solidFill>
                  <a:srgbClr val="58595B"/>
                </a:solidFill>
                <a:latin typeface="Arial" charset="0"/>
                <a:ea typeface="Arial" charset="0"/>
                <a:cs typeface="Arial" charset="0"/>
              </a:defRPr>
            </a:lvl1pPr>
            <a:lvl2pPr marL="548618" indent="0">
              <a:buNone/>
              <a:defRPr>
                <a:solidFill>
                  <a:srgbClr val="58595B"/>
                </a:solidFill>
              </a:defRPr>
            </a:lvl2pPr>
            <a:lvl3pPr marL="1097236" indent="0">
              <a:buNone/>
              <a:defRPr>
                <a:solidFill>
                  <a:srgbClr val="58595B"/>
                </a:solidFill>
              </a:defRPr>
            </a:lvl3pPr>
            <a:lvl4pPr marL="1645854" indent="0">
              <a:buNone/>
              <a:defRPr>
                <a:solidFill>
                  <a:srgbClr val="58595B"/>
                </a:solidFill>
              </a:defRPr>
            </a:lvl4pPr>
            <a:lvl5pPr marL="2194472" indent="0">
              <a:buNone/>
              <a:defRPr>
                <a:solidFill>
                  <a:srgbClr val="58595B"/>
                </a:solidFill>
              </a:defRPr>
            </a:lvl5pPr>
          </a:lstStyle>
          <a:p>
            <a:pPr lvl="0"/>
            <a:r>
              <a:rPr lang="en-US" dirty="0"/>
              <a:t>Click to edit Master text styles</a:t>
            </a:r>
          </a:p>
        </p:txBody>
      </p:sp>
    </p:spTree>
    <p:extLst>
      <p:ext uri="{BB962C8B-B14F-4D97-AF65-F5344CB8AC3E}">
        <p14:creationId xmlns:p14="http://schemas.microsoft.com/office/powerpoint/2010/main" val="42115738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 Subtitle - Conten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685866" y="209550"/>
            <a:ext cx="12936080" cy="1243550"/>
          </a:xfrm>
          <a:prstGeom prst="rect">
            <a:avLst/>
          </a:prstGeom>
        </p:spPr>
        <p:txBody>
          <a:bodyPr anchor="ctr">
            <a:normAutofit/>
          </a:bodyPr>
          <a:lstStyle>
            <a:lvl1pPr>
              <a:defRPr sz="3200" b="1" i="0">
                <a:solidFill>
                  <a:schemeClr val="bg2">
                    <a:lumMod val="25000"/>
                  </a:schemeClr>
                </a:solidFill>
                <a:latin typeface="Arial" charset="0"/>
                <a:ea typeface="Arial" charset="0"/>
                <a:cs typeface="Arial" charset="0"/>
              </a:defRPr>
            </a:lvl1pPr>
          </a:lstStyle>
          <a:p>
            <a:r>
              <a:rPr lang="en-US" dirty="0"/>
              <a:t>CLICK TO EDIT SECONDARY SLIDE HEADER</a:t>
            </a:r>
          </a:p>
        </p:txBody>
      </p:sp>
      <p:sp>
        <p:nvSpPr>
          <p:cNvPr id="4" name="Content Placeholder 2"/>
          <p:cNvSpPr>
            <a:spLocks noGrp="1"/>
          </p:cNvSpPr>
          <p:nvPr>
            <p:ph idx="1"/>
          </p:nvPr>
        </p:nvSpPr>
        <p:spPr>
          <a:xfrm>
            <a:off x="685800" y="2758875"/>
            <a:ext cx="12938760" cy="4729580"/>
          </a:xfrm>
          <a:prstGeom prst="rect">
            <a:avLst/>
          </a:prstGeom>
        </p:spPr>
        <p:txBody>
          <a:bodyPr>
            <a:normAutofit/>
          </a:bodyPr>
          <a:lstStyle>
            <a:lvl1pPr>
              <a:buClr>
                <a:srgbClr val="C00000"/>
              </a:buClr>
              <a:defRPr sz="2640">
                <a:solidFill>
                  <a:srgbClr val="58595B"/>
                </a:solidFill>
                <a:latin typeface="Arial" charset="0"/>
                <a:ea typeface="Arial" charset="0"/>
                <a:cs typeface="Arial" charset="0"/>
              </a:defRPr>
            </a:lvl1pPr>
          </a:lstStyle>
          <a:p>
            <a:endParaRPr lang="en-US" dirty="0"/>
          </a:p>
        </p:txBody>
      </p:sp>
      <p:sp>
        <p:nvSpPr>
          <p:cNvPr id="6" name="Content Placeholder 15"/>
          <p:cNvSpPr>
            <a:spLocks noGrp="1"/>
          </p:cNvSpPr>
          <p:nvPr>
            <p:ph sz="quarter" idx="10"/>
          </p:nvPr>
        </p:nvSpPr>
        <p:spPr>
          <a:xfrm>
            <a:off x="683466" y="1620540"/>
            <a:ext cx="12938481" cy="737234"/>
          </a:xfrm>
          <a:prstGeom prst="rect">
            <a:avLst/>
          </a:prstGeom>
        </p:spPr>
        <p:txBody>
          <a:bodyPr>
            <a:normAutofit/>
          </a:bodyPr>
          <a:lstStyle>
            <a:lvl1pPr marL="0" indent="0">
              <a:buNone/>
              <a:defRPr sz="2880" i="0">
                <a:solidFill>
                  <a:srgbClr val="DA291C"/>
                </a:solidFill>
                <a:latin typeface="Arial" charset="0"/>
                <a:ea typeface="Arial" charset="0"/>
                <a:cs typeface="Arial" charset="0"/>
              </a:defRPr>
            </a:lvl1pPr>
            <a:lvl2pPr marL="548618" indent="0">
              <a:buNone/>
              <a:defRPr>
                <a:solidFill>
                  <a:srgbClr val="58595B"/>
                </a:solidFill>
              </a:defRPr>
            </a:lvl2pPr>
            <a:lvl3pPr marL="1097236" indent="0">
              <a:buNone/>
              <a:defRPr>
                <a:solidFill>
                  <a:srgbClr val="58595B"/>
                </a:solidFill>
              </a:defRPr>
            </a:lvl3pPr>
            <a:lvl4pPr marL="1645854" indent="0">
              <a:buNone/>
              <a:defRPr>
                <a:solidFill>
                  <a:srgbClr val="58595B"/>
                </a:solidFill>
              </a:defRPr>
            </a:lvl4pPr>
            <a:lvl5pPr marL="2194472" indent="0">
              <a:buNone/>
              <a:defRPr>
                <a:solidFill>
                  <a:srgbClr val="58595B"/>
                </a:solidFill>
              </a:defRPr>
            </a:lvl5pPr>
          </a:lstStyle>
          <a:p>
            <a:pPr lvl="0"/>
            <a:r>
              <a:rPr lang="en-US" dirty="0"/>
              <a:t>Click to edit Master text styles</a:t>
            </a:r>
          </a:p>
        </p:txBody>
      </p:sp>
    </p:spTree>
    <p:extLst>
      <p:ext uri="{BB962C8B-B14F-4D97-AF65-F5344CB8AC3E}">
        <p14:creationId xmlns:p14="http://schemas.microsoft.com/office/powerpoint/2010/main" val="39316357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685800" y="209550"/>
            <a:ext cx="12936146" cy="1243550"/>
          </a:xfrm>
          <a:prstGeom prst="rect">
            <a:avLst/>
          </a:prstGeom>
        </p:spPr>
        <p:txBody>
          <a:bodyPr anchor="ctr">
            <a:normAutofit/>
          </a:bodyPr>
          <a:lstStyle>
            <a:lvl1pPr>
              <a:defRPr sz="3200" b="1" i="0">
                <a:solidFill>
                  <a:schemeClr val="bg2">
                    <a:lumMod val="25000"/>
                  </a:schemeClr>
                </a:solidFill>
                <a:latin typeface="Arial" charset="0"/>
                <a:ea typeface="Arial" charset="0"/>
                <a:cs typeface="Arial" charset="0"/>
              </a:defRPr>
            </a:lvl1pPr>
          </a:lstStyle>
          <a:p>
            <a:r>
              <a:rPr lang="en-US" dirty="0"/>
              <a:t>CLICK TO EDIT SECONDARY SLIDE HEADER</a:t>
            </a:r>
          </a:p>
        </p:txBody>
      </p:sp>
    </p:spTree>
    <p:extLst>
      <p:ext uri="{BB962C8B-B14F-4D97-AF65-F5344CB8AC3E}">
        <p14:creationId xmlns:p14="http://schemas.microsoft.com/office/powerpoint/2010/main" val="37633519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ide img">
    <p:spTree>
      <p:nvGrpSpPr>
        <p:cNvPr id="1" name=""/>
        <p:cNvGrpSpPr/>
        <p:nvPr/>
      </p:nvGrpSpPr>
      <p:grpSpPr>
        <a:xfrm>
          <a:off x="0" y="0"/>
          <a:ext cx="0" cy="0"/>
          <a:chOff x="0" y="0"/>
          <a:chExt cx="0" cy="0"/>
        </a:xfrm>
      </p:grpSpPr>
      <p:sp>
        <p:nvSpPr>
          <p:cNvPr id="2" name="Rectangle 1"/>
          <p:cNvSpPr/>
          <p:nvPr userDrawn="1"/>
        </p:nvSpPr>
        <p:spPr>
          <a:xfrm>
            <a:off x="0" y="7658100"/>
            <a:ext cx="768096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3" name="Title 1"/>
          <p:cNvSpPr>
            <a:spLocks noGrp="1"/>
          </p:cNvSpPr>
          <p:nvPr>
            <p:ph type="title" hasCustomPrompt="1"/>
          </p:nvPr>
        </p:nvSpPr>
        <p:spPr>
          <a:xfrm>
            <a:off x="326416" y="438150"/>
            <a:ext cx="6805904" cy="1243550"/>
          </a:xfrm>
          <a:prstGeom prst="rect">
            <a:avLst/>
          </a:prstGeom>
        </p:spPr>
        <p:txBody>
          <a:bodyPr anchor="ctr">
            <a:normAutofit/>
          </a:bodyPr>
          <a:lstStyle>
            <a:lvl1pPr>
              <a:defRPr sz="3200" b="1" i="0">
                <a:solidFill>
                  <a:schemeClr val="bg2">
                    <a:lumMod val="25000"/>
                  </a:schemeClr>
                </a:solidFill>
                <a:latin typeface="Arial" charset="0"/>
                <a:ea typeface="Arial" charset="0"/>
                <a:cs typeface="Arial" charset="0"/>
              </a:defRPr>
            </a:lvl1pPr>
          </a:lstStyle>
          <a:p>
            <a:r>
              <a:rPr lang="en-US" dirty="0"/>
              <a:t>TITLE</a:t>
            </a:r>
          </a:p>
        </p:txBody>
      </p:sp>
      <p:sp>
        <p:nvSpPr>
          <p:cNvPr id="5" name="Picture Placeholder 15"/>
          <p:cNvSpPr>
            <a:spLocks noGrp="1"/>
          </p:cNvSpPr>
          <p:nvPr>
            <p:ph type="pic" sz="quarter" idx="10"/>
          </p:nvPr>
        </p:nvSpPr>
        <p:spPr>
          <a:xfrm>
            <a:off x="7680960" y="1"/>
            <a:ext cx="6949440" cy="8229601"/>
          </a:xfrm>
          <a:prstGeom prst="rect">
            <a:avLst/>
          </a:prstGeom>
        </p:spPr>
        <p:txBody>
          <a:bodyPr/>
          <a:lstStyle>
            <a:lvl1pPr>
              <a:defRPr>
                <a:latin typeface="+mn-lt"/>
              </a:defRPr>
            </a:lvl1pPr>
          </a:lstStyle>
          <a:p>
            <a:endParaRPr lang="en-US"/>
          </a:p>
        </p:txBody>
      </p:sp>
      <p:sp>
        <p:nvSpPr>
          <p:cNvPr id="6" name="Content Placeholder 15"/>
          <p:cNvSpPr>
            <a:spLocks noGrp="1"/>
          </p:cNvSpPr>
          <p:nvPr>
            <p:ph sz="quarter" idx="11"/>
          </p:nvPr>
        </p:nvSpPr>
        <p:spPr>
          <a:xfrm>
            <a:off x="323850" y="1849320"/>
            <a:ext cx="6808170" cy="5529888"/>
          </a:xfrm>
          <a:prstGeom prst="rect">
            <a:avLst/>
          </a:prstGeom>
        </p:spPr>
        <p:txBody>
          <a:bodyPr anchor="t">
            <a:normAutofit/>
          </a:bodyPr>
          <a:lstStyle>
            <a:lvl1pPr marL="0" indent="0">
              <a:buNone/>
              <a:defRPr sz="2880" i="0">
                <a:solidFill>
                  <a:srgbClr val="58595B"/>
                </a:solidFill>
                <a:latin typeface="Arial" charset="0"/>
                <a:ea typeface="Arial" charset="0"/>
                <a:cs typeface="Arial" charset="0"/>
              </a:defRPr>
            </a:lvl1pPr>
            <a:lvl2pPr marL="548618" indent="0">
              <a:buNone/>
              <a:defRPr>
                <a:solidFill>
                  <a:srgbClr val="58595B"/>
                </a:solidFill>
              </a:defRPr>
            </a:lvl2pPr>
            <a:lvl3pPr marL="1097236" indent="0">
              <a:buNone/>
              <a:defRPr>
                <a:solidFill>
                  <a:srgbClr val="58595B"/>
                </a:solidFill>
              </a:defRPr>
            </a:lvl3pPr>
            <a:lvl4pPr marL="1645854" indent="0">
              <a:buNone/>
              <a:defRPr>
                <a:solidFill>
                  <a:srgbClr val="58595B"/>
                </a:solidFill>
              </a:defRPr>
            </a:lvl4pPr>
            <a:lvl5pPr marL="2194472" indent="0">
              <a:buNone/>
              <a:defRPr>
                <a:solidFill>
                  <a:srgbClr val="58595B"/>
                </a:solidFill>
              </a:defRPr>
            </a:lvl5pPr>
          </a:lstStyle>
          <a:p>
            <a:pPr lvl="0"/>
            <a:r>
              <a:rPr lang="en-US" dirty="0"/>
              <a:t>Click to edit Master text styles</a:t>
            </a:r>
          </a:p>
        </p:txBody>
      </p:sp>
      <p:pic>
        <p:nvPicPr>
          <p:cNvPr id="7" name="Picture 6"/>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247650" y="7757565"/>
            <a:ext cx="2828544" cy="432816"/>
          </a:xfrm>
          <a:prstGeom prst="rect">
            <a:avLst/>
          </a:prstGeom>
        </p:spPr>
      </p:pic>
    </p:spTree>
    <p:extLst>
      <p:ext uri="{BB962C8B-B14F-4D97-AF65-F5344CB8AC3E}">
        <p14:creationId xmlns:p14="http://schemas.microsoft.com/office/powerpoint/2010/main" val="308108582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Logo">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21007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w photography">
    <p:spTree>
      <p:nvGrpSpPr>
        <p:cNvPr id="1" name=""/>
        <p:cNvGrpSpPr/>
        <p:nvPr/>
      </p:nvGrpSpPr>
      <p:grpSpPr>
        <a:xfrm>
          <a:off x="0" y="0"/>
          <a:ext cx="0" cy="0"/>
          <a:chOff x="0" y="0"/>
          <a:chExt cx="0" cy="0"/>
        </a:xfrm>
      </p:grpSpPr>
      <p:sp>
        <p:nvSpPr>
          <p:cNvPr id="2" name="Title 1"/>
          <p:cNvSpPr>
            <a:spLocks noGrp="1"/>
          </p:cNvSpPr>
          <p:nvPr>
            <p:ph type="ctrTitle"/>
          </p:nvPr>
        </p:nvSpPr>
        <p:spPr>
          <a:xfrm>
            <a:off x="1954868" y="4114800"/>
            <a:ext cx="7974133" cy="1638605"/>
          </a:xfrm>
        </p:spPr>
        <p:txBody>
          <a:bodyPr>
            <a:noAutofit/>
          </a:bodyPr>
          <a:lstStyle>
            <a:lvl1pPr>
              <a:defRPr sz="3600">
                <a:solidFill>
                  <a:schemeClr val="tx2">
                    <a:lumMod val="65000"/>
                    <a:lumOff val="35000"/>
                  </a:schemeClr>
                </a:solidFill>
                <a:latin typeface="Arial Black"/>
                <a:cs typeface="Arial Black"/>
              </a:defRPr>
            </a:lvl1pPr>
          </a:lstStyle>
          <a:p>
            <a:r>
              <a:rPr lang="en-US" dirty="0"/>
              <a:t>Click to edit Master title style</a:t>
            </a:r>
          </a:p>
        </p:txBody>
      </p:sp>
      <p:sp>
        <p:nvSpPr>
          <p:cNvPr id="3" name="Subtitle 2"/>
          <p:cNvSpPr>
            <a:spLocks noGrp="1"/>
          </p:cNvSpPr>
          <p:nvPr>
            <p:ph type="subTitle" idx="1"/>
          </p:nvPr>
        </p:nvSpPr>
        <p:spPr>
          <a:xfrm>
            <a:off x="1945114" y="5852160"/>
            <a:ext cx="7974133" cy="1188720"/>
          </a:xfrm>
        </p:spPr>
        <p:txBody>
          <a:bodyPr>
            <a:noAutofit/>
          </a:bodyPr>
          <a:lstStyle>
            <a:lvl1pPr marL="0" indent="0" algn="l">
              <a:spcBef>
                <a:spcPts val="0"/>
              </a:spcBef>
              <a:buNone/>
              <a:defRPr>
                <a:solidFill>
                  <a:schemeClr val="accent1"/>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dirty="0"/>
              <a:t>Click to edit Master subtitle style</a:t>
            </a:r>
          </a:p>
        </p:txBody>
      </p:sp>
      <p:pic>
        <p:nvPicPr>
          <p:cNvPr id="5" name="Picture 4" descr="LiquidLightExtended.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396977" cy="8229600"/>
          </a:xfrm>
          <a:prstGeom prst="rect">
            <a:avLst/>
          </a:prstGeom>
        </p:spPr>
      </p:pic>
      <p:sp>
        <p:nvSpPr>
          <p:cNvPr id="8" name="TextBox 7"/>
          <p:cNvSpPr txBox="1"/>
          <p:nvPr userDrawn="1"/>
        </p:nvSpPr>
        <p:spPr>
          <a:xfrm>
            <a:off x="1949831" y="7825309"/>
            <a:ext cx="2512809" cy="284247"/>
          </a:xfrm>
          <a:prstGeom prst="rect">
            <a:avLst/>
          </a:prstGeom>
          <a:noFill/>
        </p:spPr>
        <p:txBody>
          <a:bodyPr wrap="none" lIns="130622" tIns="65311" rIns="130622" bIns="65311" rtlCol="0" anchor="ctr">
            <a:spAutoFit/>
          </a:bodyPr>
          <a:lstStyle/>
          <a:p>
            <a:pPr marL="0" marR="0" indent="0" algn="l" defTabSz="1306220" rtl="0" eaLnBrk="1" fontAlgn="auto" latinLnBrk="0" hangingPunct="1">
              <a:lnSpc>
                <a:spcPct val="90000"/>
              </a:lnSpc>
              <a:spcBef>
                <a:spcPts val="0"/>
              </a:spcBef>
              <a:spcAft>
                <a:spcPts val="0"/>
              </a:spcAft>
              <a:buClrTx/>
              <a:buSzTx/>
              <a:buFontTx/>
              <a:buNone/>
              <a:tabLst/>
              <a:defRPr/>
            </a:pPr>
            <a:r>
              <a:rPr lang="en-US" sz="1100" dirty="0">
                <a:solidFill>
                  <a:srgbClr val="8F8F8F"/>
                </a:solidFill>
              </a:rPr>
              <a:t>© 2016 Avaya Inc. All right reserved</a:t>
            </a:r>
          </a:p>
        </p:txBody>
      </p:sp>
      <p:pic>
        <p:nvPicPr>
          <p:cNvPr id="9" name="Picture 8" descr="AV_logo_rgb.jp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639249" y="471446"/>
            <a:ext cx="2157984" cy="621792"/>
          </a:xfrm>
          <a:prstGeom prst="rect">
            <a:avLst/>
          </a:prstGeom>
        </p:spPr>
      </p:pic>
    </p:spTree>
    <p:extLst>
      <p:ext uri="{BB962C8B-B14F-4D97-AF65-F5344CB8AC3E}">
        <p14:creationId xmlns:p14="http://schemas.microsoft.com/office/powerpoint/2010/main" val="603600271"/>
      </p:ext>
    </p:extLst>
  </p:cSld>
  <p:clrMapOvr>
    <a:masterClrMapping/>
  </p:clrMapOvr>
  <p:transition xmlns:p14="http://schemas.microsoft.com/office/powerpoint/2010/mai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Rectangle 2"/>
          <p:cNvSpPr/>
          <p:nvPr userDrawn="1"/>
        </p:nvSpPr>
        <p:spPr>
          <a:xfrm>
            <a:off x="0" y="7269480"/>
            <a:ext cx="14630400" cy="960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endParaRPr lang="en-US" sz="2160">
              <a:solidFill>
                <a:prstClr val="white"/>
              </a:solidFill>
            </a:endParaRPr>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801976" y="3596444"/>
            <a:ext cx="8928091" cy="1089855"/>
          </a:xfrm>
          <a:prstGeom prst="rect">
            <a:avLst/>
          </a:prstGeom>
        </p:spPr>
      </p:pic>
      <p:pic>
        <p:nvPicPr>
          <p:cNvPr id="6" name="Picture 5"/>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427874" y="5489492"/>
            <a:ext cx="7485318" cy="935665"/>
          </a:xfrm>
          <a:prstGeom prst="rect">
            <a:avLst/>
          </a:prstGeom>
        </p:spPr>
      </p:pic>
      <p:pic>
        <p:nvPicPr>
          <p:cNvPr id="2" name="Picture 1"/>
          <p:cNvPicPr>
            <a:picLocks noChangeAspect="1"/>
          </p:cNvPicPr>
          <p:nvPr userDrawn="1"/>
        </p:nvPicPr>
        <p:blipFill>
          <a:blip r:embed="rId4">
            <a:extLst>
              <a:ext uri="{28A0092B-C50C-407E-A947-70E740481C1C}">
                <a14:useLocalDpi xmlns:a14="http://schemas.microsoft.com/office/drawing/2010/main"/>
              </a:ext>
            </a:extLst>
          </a:blip>
          <a:stretch>
            <a:fillRect/>
          </a:stretch>
        </p:blipFill>
        <p:spPr>
          <a:xfrm>
            <a:off x="9886951" y="6868291"/>
            <a:ext cx="5360770" cy="820290"/>
          </a:xfrm>
          <a:prstGeom prst="rect">
            <a:avLst/>
          </a:prstGeom>
        </p:spPr>
      </p:pic>
    </p:spTree>
    <p:extLst>
      <p:ext uri="{BB962C8B-B14F-4D97-AF65-F5344CB8AC3E}">
        <p14:creationId xmlns:p14="http://schemas.microsoft.com/office/powerpoint/2010/main" val="37505480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Rectangle 5"/>
          <p:cNvSpPr/>
          <p:nvPr userDrawn="1"/>
        </p:nvSpPr>
        <p:spPr>
          <a:xfrm>
            <a:off x="0" y="0"/>
            <a:ext cx="14630400" cy="8229600"/>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801976" y="3596444"/>
            <a:ext cx="8928091" cy="1089854"/>
          </a:xfrm>
          <a:prstGeom prst="rect">
            <a:avLst/>
          </a:prstGeom>
        </p:spPr>
      </p:pic>
      <p:grpSp>
        <p:nvGrpSpPr>
          <p:cNvPr id="9" name="Group 8"/>
          <p:cNvGrpSpPr/>
          <p:nvPr userDrawn="1"/>
        </p:nvGrpSpPr>
        <p:grpSpPr>
          <a:xfrm>
            <a:off x="6830212" y="5625007"/>
            <a:ext cx="6680642" cy="604401"/>
            <a:chOff x="3912781" y="7107040"/>
            <a:chExt cx="6680642" cy="604401"/>
          </a:xfrm>
          <a:effectLst/>
        </p:grpSpPr>
        <p:pic>
          <p:nvPicPr>
            <p:cNvPr id="10" name="Picture 9"/>
            <p:cNvPicPr>
              <a:picLocks noChangeAspect="1"/>
            </p:cNvPicPr>
            <p:nvPr userDrawn="1"/>
          </p:nvPicPr>
          <p:blipFill rotWithShape="1">
            <a:blip r:embed="rId3" cstate="screen">
              <a:extLst>
                <a:ext uri="{28A0092B-C50C-407E-A947-70E740481C1C}">
                  <a14:useLocalDpi xmlns:a14="http://schemas.microsoft.com/office/drawing/2010/main"/>
                </a:ext>
              </a:extLst>
            </a:blip>
            <a:srcRect t="-1364"/>
            <a:stretch/>
          </p:blipFill>
          <p:spPr>
            <a:xfrm>
              <a:off x="6337004" y="7107041"/>
              <a:ext cx="4256419" cy="604400"/>
            </a:xfrm>
            <a:prstGeom prst="rect">
              <a:avLst/>
            </a:prstGeom>
            <a:effectLst/>
          </p:spPr>
        </p:pic>
        <p:pic>
          <p:nvPicPr>
            <p:cNvPr id="11" name="Picture 10"/>
            <p:cNvPicPr>
              <a:picLocks noChangeAspect="1"/>
            </p:cNvPicPr>
            <p:nvPr userDrawn="1"/>
          </p:nvPicPr>
          <p:blipFill rotWithShape="1">
            <a:blip r:embed="rId4" cstate="screen">
              <a:extLst>
                <a:ext uri="{28A0092B-C50C-407E-A947-70E740481C1C}">
                  <a14:useLocalDpi xmlns:a14="http://schemas.microsoft.com/office/drawing/2010/main"/>
                </a:ext>
              </a:extLst>
            </a:blip>
            <a:srcRect l="-2653" t="-1364"/>
            <a:stretch/>
          </p:blipFill>
          <p:spPr>
            <a:xfrm>
              <a:off x="3912781" y="7107040"/>
              <a:ext cx="2339164" cy="604401"/>
            </a:xfrm>
            <a:prstGeom prst="rect">
              <a:avLst/>
            </a:prstGeom>
            <a:effectLst/>
          </p:spPr>
        </p:pic>
      </p:grpSp>
      <p:pic>
        <p:nvPicPr>
          <p:cNvPr id="14" name="Picture 13"/>
          <p:cNvPicPr>
            <a:picLocks noChangeAspect="1"/>
          </p:cNvPicPr>
          <p:nvPr userDrawn="1"/>
        </p:nvPicPr>
        <p:blipFill>
          <a:blip r:embed="rId5">
            <a:biLevel thresh="25000"/>
            <a:extLst>
              <a:ext uri="{28A0092B-C50C-407E-A947-70E740481C1C}">
                <a14:useLocalDpi xmlns:a14="http://schemas.microsoft.com/office/drawing/2010/main"/>
              </a:ext>
            </a:extLst>
          </a:blip>
          <a:stretch>
            <a:fillRect/>
          </a:stretch>
        </p:blipFill>
        <p:spPr>
          <a:xfrm>
            <a:off x="9886951" y="6868291"/>
            <a:ext cx="5360770" cy="820290"/>
          </a:xfrm>
          <a:prstGeom prst="rect">
            <a:avLst/>
          </a:prstGeom>
        </p:spPr>
      </p:pic>
    </p:spTree>
    <p:extLst>
      <p:ext uri="{BB962C8B-B14F-4D97-AF65-F5344CB8AC3E}">
        <p14:creationId xmlns:p14="http://schemas.microsoft.com/office/powerpoint/2010/main" val="1017388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Master or Segue">
    <p:spTree>
      <p:nvGrpSpPr>
        <p:cNvPr id="1" name=""/>
        <p:cNvGrpSpPr/>
        <p:nvPr/>
      </p:nvGrpSpPr>
      <p:grpSpPr>
        <a:xfrm>
          <a:off x="0" y="0"/>
          <a:ext cx="0" cy="0"/>
          <a:chOff x="0" y="0"/>
          <a:chExt cx="0" cy="0"/>
        </a:xfrm>
      </p:grpSpPr>
      <p:pic>
        <p:nvPicPr>
          <p:cNvPr id="37" name="Picture 36" descr="LiquidLightExtended.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4630400" cy="7575717"/>
          </a:xfrm>
          <a:prstGeom prst="rect">
            <a:avLst/>
          </a:prstGeom>
        </p:spPr>
      </p:pic>
      <p:pic>
        <p:nvPicPr>
          <p:cNvPr id="2" name="Picture 1"/>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384380" y="394654"/>
            <a:ext cx="2151063" cy="611097"/>
          </a:xfrm>
          <a:prstGeom prst="rect">
            <a:avLst/>
          </a:prstGeom>
        </p:spPr>
      </p:pic>
      <p:sp>
        <p:nvSpPr>
          <p:cNvPr id="47" name="TextBox 46"/>
          <p:cNvSpPr txBox="1"/>
          <p:nvPr userDrawn="1"/>
        </p:nvSpPr>
        <p:spPr>
          <a:xfrm>
            <a:off x="13463276" y="7858837"/>
            <a:ext cx="435316" cy="284247"/>
          </a:xfrm>
          <a:prstGeom prst="rect">
            <a:avLst/>
          </a:prstGeom>
          <a:noFill/>
        </p:spPr>
        <p:txBody>
          <a:bodyPr wrap="none" lIns="130622" tIns="65311" rIns="130622" bIns="65311" rtlCol="0" anchor="ctr" anchorCtr="0">
            <a:spAutoFit/>
          </a:bodyPr>
          <a:lstStyle/>
          <a:p>
            <a:pPr algn="r">
              <a:lnSpc>
                <a:spcPct val="90000"/>
              </a:lnSpc>
            </a:pPr>
            <a:fld id="{758C98C5-C197-4167-B328-DA835286C05A}" type="slidenum">
              <a:rPr lang="en-US" sz="1100" smtClean="0">
                <a:solidFill>
                  <a:srgbClr val="8F8F8F"/>
                </a:solidFill>
              </a:rPr>
              <a:pPr algn="r">
                <a:lnSpc>
                  <a:spcPct val="90000"/>
                </a:lnSpc>
              </a:pPr>
              <a:t>‹#›</a:t>
            </a:fld>
            <a:endParaRPr lang="en-US" sz="1100" dirty="0">
              <a:solidFill>
                <a:srgbClr val="8F8F8F"/>
              </a:solidFill>
            </a:endParaRPr>
          </a:p>
        </p:txBody>
      </p:sp>
      <p:sp>
        <p:nvSpPr>
          <p:cNvPr id="54" name="Title 1"/>
          <p:cNvSpPr>
            <a:spLocks noGrp="1"/>
          </p:cNvSpPr>
          <p:nvPr>
            <p:ph type="ctrTitle"/>
          </p:nvPr>
        </p:nvSpPr>
        <p:spPr>
          <a:xfrm>
            <a:off x="2691994" y="4114800"/>
            <a:ext cx="9743846" cy="1638605"/>
          </a:xfrm>
        </p:spPr>
        <p:txBody>
          <a:bodyPr>
            <a:noAutofit/>
          </a:bodyPr>
          <a:lstStyle>
            <a:lvl1pPr>
              <a:defRPr sz="3600">
                <a:solidFill>
                  <a:srgbClr val="FFFFFF"/>
                </a:solidFill>
                <a:latin typeface="Arial Black"/>
                <a:cs typeface="Arial Black"/>
              </a:defRPr>
            </a:lvl1pPr>
          </a:lstStyle>
          <a:p>
            <a:r>
              <a:rPr lang="en-US" dirty="0"/>
              <a:t>Click to edit Master title style</a:t>
            </a:r>
          </a:p>
        </p:txBody>
      </p:sp>
      <p:sp>
        <p:nvSpPr>
          <p:cNvPr id="55" name="Subtitle 2"/>
          <p:cNvSpPr>
            <a:spLocks noGrp="1"/>
          </p:cNvSpPr>
          <p:nvPr>
            <p:ph type="subTitle" idx="1"/>
          </p:nvPr>
        </p:nvSpPr>
        <p:spPr>
          <a:xfrm>
            <a:off x="2682240" y="5852160"/>
            <a:ext cx="9743846" cy="1188720"/>
          </a:xfrm>
        </p:spPr>
        <p:txBody>
          <a:bodyPr>
            <a:noAutofit/>
          </a:bodyPr>
          <a:lstStyle>
            <a:lvl1pPr marL="0" indent="0" algn="l">
              <a:spcBef>
                <a:spcPts val="0"/>
              </a:spcBef>
              <a:buNone/>
              <a:defRPr>
                <a:solidFill>
                  <a:srgbClr val="FFFFFF"/>
                </a:solidFill>
              </a:defRPr>
            </a:lvl1pPr>
            <a:lvl2pPr marL="653110" indent="0" algn="ctr">
              <a:buNone/>
              <a:defRPr>
                <a:solidFill>
                  <a:schemeClr val="tx1">
                    <a:tint val="75000"/>
                  </a:schemeClr>
                </a:solidFill>
              </a:defRPr>
            </a:lvl2pPr>
            <a:lvl3pPr marL="1306220" indent="0" algn="ctr">
              <a:buNone/>
              <a:defRPr>
                <a:solidFill>
                  <a:schemeClr val="tx1">
                    <a:tint val="75000"/>
                  </a:schemeClr>
                </a:solidFill>
              </a:defRPr>
            </a:lvl3pPr>
            <a:lvl4pPr marL="1959331" indent="0" algn="ctr">
              <a:buNone/>
              <a:defRPr>
                <a:solidFill>
                  <a:schemeClr val="tx1">
                    <a:tint val="75000"/>
                  </a:schemeClr>
                </a:solidFill>
              </a:defRPr>
            </a:lvl4pPr>
            <a:lvl5pPr marL="2612441" indent="0" algn="ctr">
              <a:buNone/>
              <a:defRPr>
                <a:solidFill>
                  <a:schemeClr val="tx1">
                    <a:tint val="75000"/>
                  </a:schemeClr>
                </a:solidFill>
              </a:defRPr>
            </a:lvl5pPr>
            <a:lvl6pPr marL="3265551" indent="0" algn="ctr">
              <a:buNone/>
              <a:defRPr>
                <a:solidFill>
                  <a:schemeClr val="tx1">
                    <a:tint val="75000"/>
                  </a:schemeClr>
                </a:solidFill>
              </a:defRPr>
            </a:lvl6pPr>
            <a:lvl7pPr marL="3918661" indent="0" algn="ctr">
              <a:buNone/>
              <a:defRPr>
                <a:solidFill>
                  <a:schemeClr val="tx1">
                    <a:tint val="75000"/>
                  </a:schemeClr>
                </a:solidFill>
              </a:defRPr>
            </a:lvl7pPr>
            <a:lvl8pPr marL="4571771" indent="0" algn="ctr">
              <a:buNone/>
              <a:defRPr>
                <a:solidFill>
                  <a:schemeClr val="tx1">
                    <a:tint val="75000"/>
                  </a:schemeClr>
                </a:solidFill>
              </a:defRPr>
            </a:lvl8pPr>
            <a:lvl9pPr marL="5224882" indent="0" algn="ctr">
              <a:buNone/>
              <a:defRPr>
                <a:solidFill>
                  <a:schemeClr val="tx1">
                    <a:tint val="75000"/>
                  </a:schemeClr>
                </a:solidFill>
              </a:defRPr>
            </a:lvl9pPr>
          </a:lstStyle>
          <a:p>
            <a:r>
              <a:rPr lang="en-US" dirty="0"/>
              <a:t>Click to edit Master subtitle style</a:t>
            </a:r>
          </a:p>
        </p:txBody>
      </p:sp>
      <p:sp>
        <p:nvSpPr>
          <p:cNvPr id="16" name="TextBox 15"/>
          <p:cNvSpPr txBox="1"/>
          <p:nvPr userDrawn="1"/>
        </p:nvSpPr>
        <p:spPr>
          <a:xfrm>
            <a:off x="2654166" y="7823899"/>
            <a:ext cx="2607749" cy="287068"/>
          </a:xfrm>
          <a:prstGeom prst="rect">
            <a:avLst/>
          </a:prstGeom>
          <a:noFill/>
        </p:spPr>
        <p:txBody>
          <a:bodyPr wrap="none" lIns="130622" tIns="65311" rIns="130622" bIns="65311" rtlCol="0" anchor="ctr">
            <a:spAutoFit/>
          </a:bodyPr>
          <a:lstStyle/>
          <a:p>
            <a:pPr marL="0" marR="0" indent="0" algn="l" defTabSz="1306220" rtl="0" eaLnBrk="1" fontAlgn="auto" latinLnBrk="0" hangingPunct="1">
              <a:lnSpc>
                <a:spcPct val="90000"/>
              </a:lnSpc>
              <a:spcBef>
                <a:spcPts val="0"/>
              </a:spcBef>
              <a:spcAft>
                <a:spcPts val="0"/>
              </a:spcAft>
              <a:buClrTx/>
              <a:buSzTx/>
              <a:buFontTx/>
              <a:buNone/>
              <a:tabLst/>
              <a:defRPr/>
            </a:pPr>
            <a:r>
              <a:rPr lang="en-US" sz="1100" dirty="0">
                <a:solidFill>
                  <a:srgbClr val="8F8F8F"/>
                </a:solidFill>
              </a:rPr>
              <a:t>© 2016 Avaya Inc. All rights reserved.</a:t>
            </a:r>
          </a:p>
        </p:txBody>
      </p:sp>
    </p:spTree>
  </p:cSld>
  <p:clrMapOvr>
    <a:masterClrMapping/>
  </p:clrMapOvr>
  <p:transition xmlns:p14="http://schemas.microsoft.com/office/powerpoint/2010/mai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Box 6"/>
          <p:cNvSpPr txBox="1"/>
          <p:nvPr userDrawn="1"/>
        </p:nvSpPr>
        <p:spPr>
          <a:xfrm>
            <a:off x="13463276" y="7858837"/>
            <a:ext cx="435316" cy="284247"/>
          </a:xfrm>
          <a:prstGeom prst="rect">
            <a:avLst/>
          </a:prstGeom>
          <a:noFill/>
        </p:spPr>
        <p:txBody>
          <a:bodyPr wrap="none" lIns="130622" tIns="65311" rIns="130622" bIns="65311" rtlCol="0" anchor="ctr" anchorCtr="0">
            <a:spAutoFit/>
          </a:bodyPr>
          <a:lstStyle/>
          <a:p>
            <a:pPr algn="r">
              <a:lnSpc>
                <a:spcPct val="90000"/>
              </a:lnSpc>
            </a:pPr>
            <a:fld id="{758C98C5-C197-4167-B328-DA835286C05A}" type="slidenum">
              <a:rPr lang="en-US" sz="1100" smtClean="0">
                <a:solidFill>
                  <a:srgbClr val="8F8F8F"/>
                </a:solidFill>
              </a:rPr>
              <a:pPr algn="r">
                <a:lnSpc>
                  <a:spcPct val="90000"/>
                </a:lnSpc>
              </a:pPr>
              <a:t>‹#›</a:t>
            </a:fld>
            <a:endParaRPr lang="en-US" sz="1100" dirty="0">
              <a:solidFill>
                <a:srgbClr val="8F8F8F"/>
              </a:solidFill>
            </a:endParaRPr>
          </a:p>
        </p:txBody>
      </p:sp>
    </p:spTree>
  </p:cSld>
  <p:clrMapOvr>
    <a:masterClrMapping/>
  </p:clrMapOvr>
  <p:transition xmlns:p14="http://schemas.microsoft.com/office/powerpoint/2010/mai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731520" y="2286000"/>
            <a:ext cx="13167360" cy="51206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7"/>
          <p:cNvSpPr>
            <a:spLocks noGrp="1"/>
          </p:cNvSpPr>
          <p:nvPr>
            <p:ph type="body" sz="quarter" idx="13"/>
          </p:nvPr>
        </p:nvSpPr>
        <p:spPr>
          <a:xfrm>
            <a:off x="731520" y="1554480"/>
            <a:ext cx="13167360" cy="548640"/>
          </a:xfrm>
        </p:spPr>
        <p:txBody>
          <a:bodyPr>
            <a:noAutofit/>
          </a:bodyPr>
          <a:lstStyle>
            <a:lvl1pPr marL="0" indent="0">
              <a:spcBef>
                <a:spcPts val="0"/>
              </a:spcBef>
              <a:buNone/>
              <a:defRPr sz="2800">
                <a:solidFill>
                  <a:schemeClr val="accent1"/>
                </a:solidFill>
              </a:defRPr>
            </a:lvl1pPr>
            <a:lvl2pPr marL="0" indent="0">
              <a:spcBef>
                <a:spcPts val="0"/>
              </a:spcBef>
              <a:buNone/>
              <a:defRPr sz="3100"/>
            </a:lvl2pPr>
            <a:lvl3pPr>
              <a:spcBef>
                <a:spcPts val="0"/>
              </a:spcBef>
              <a:buNone/>
              <a:defRPr sz="3100"/>
            </a:lvl3pPr>
            <a:lvl4pPr>
              <a:spcBef>
                <a:spcPts val="0"/>
              </a:spcBef>
              <a:buNone/>
              <a:defRPr sz="3100"/>
            </a:lvl4pPr>
            <a:lvl5pPr>
              <a:spcBef>
                <a:spcPts val="0"/>
              </a:spcBef>
              <a:buNone/>
              <a:defRPr sz="3100"/>
            </a:lvl5pPr>
          </a:lstStyle>
          <a:p>
            <a:pPr lvl="0"/>
            <a:r>
              <a:rPr lang="en-US"/>
              <a:t>Click to edit Master text styles</a:t>
            </a:r>
          </a:p>
        </p:txBody>
      </p:sp>
    </p:spTree>
  </p:cSld>
  <p:clrMapOvr>
    <a:masterClrMapping/>
  </p:clrMapOvr>
  <p:transition xmlns:p14="http://schemas.microsoft.com/office/powerpoint/2010/mai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secHead" preserve="1">
  <p:cSld name="Quote Slide 1">
    <p:spTree>
      <p:nvGrpSpPr>
        <p:cNvPr id="1" name=""/>
        <p:cNvGrpSpPr/>
        <p:nvPr/>
      </p:nvGrpSpPr>
      <p:grpSpPr>
        <a:xfrm>
          <a:off x="0" y="0"/>
          <a:ext cx="0" cy="0"/>
          <a:chOff x="0" y="0"/>
          <a:chExt cx="0" cy="0"/>
        </a:xfrm>
      </p:grpSpPr>
      <p:sp>
        <p:nvSpPr>
          <p:cNvPr id="2" name="Title 1"/>
          <p:cNvSpPr>
            <a:spLocks noGrp="1"/>
          </p:cNvSpPr>
          <p:nvPr>
            <p:ph type="title"/>
          </p:nvPr>
        </p:nvSpPr>
        <p:spPr>
          <a:xfrm>
            <a:off x="1465371" y="2733346"/>
            <a:ext cx="11643467" cy="2435962"/>
          </a:xfrm>
        </p:spPr>
        <p:txBody>
          <a:bodyPr anchor="ctr"/>
          <a:lstStyle>
            <a:lvl1pPr algn="r">
              <a:defRPr sz="2800" b="0" i="0" cap="none" baseline="0">
                <a:solidFill>
                  <a:schemeClr val="tx2">
                    <a:lumMod val="65000"/>
                    <a:lumOff val="35000"/>
                  </a:schemeClr>
                </a:solidFill>
              </a:defRPr>
            </a:lvl1pPr>
          </a:lstStyle>
          <a:p>
            <a:r>
              <a:rPr lang="en-US" dirty="0"/>
              <a:t>Click to edit Master title style</a:t>
            </a:r>
          </a:p>
        </p:txBody>
      </p:sp>
      <p:sp>
        <p:nvSpPr>
          <p:cNvPr id="3" name="Text Placeholder 2"/>
          <p:cNvSpPr>
            <a:spLocks noGrp="1"/>
          </p:cNvSpPr>
          <p:nvPr>
            <p:ph type="body" idx="1"/>
          </p:nvPr>
        </p:nvSpPr>
        <p:spPr>
          <a:xfrm>
            <a:off x="2316480" y="6429134"/>
            <a:ext cx="10792358" cy="571823"/>
          </a:xfrm>
        </p:spPr>
        <p:txBody>
          <a:bodyPr anchor="b" anchorCtr="0">
            <a:noAutofit/>
          </a:bodyPr>
          <a:lstStyle>
            <a:lvl1pPr marL="0" indent="0" algn="r">
              <a:lnSpc>
                <a:spcPct val="90000"/>
              </a:lnSpc>
              <a:spcBef>
                <a:spcPts val="0"/>
              </a:spcBef>
              <a:buNone/>
              <a:defRPr sz="2800">
                <a:solidFill>
                  <a:schemeClr val="accent1"/>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dirty="0"/>
              <a:t>Click to edit Master text styles</a:t>
            </a:r>
          </a:p>
        </p:txBody>
      </p:sp>
      <p:sp>
        <p:nvSpPr>
          <p:cNvPr id="48" name="Text Placeholder 2"/>
          <p:cNvSpPr>
            <a:spLocks noGrp="1"/>
          </p:cNvSpPr>
          <p:nvPr>
            <p:ph type="body" idx="13"/>
          </p:nvPr>
        </p:nvSpPr>
        <p:spPr>
          <a:xfrm>
            <a:off x="2316480" y="7009970"/>
            <a:ext cx="10792358" cy="457200"/>
          </a:xfrm>
        </p:spPr>
        <p:txBody>
          <a:bodyPr anchor="t">
            <a:noAutofit/>
          </a:bodyPr>
          <a:lstStyle>
            <a:lvl1pPr marL="0" indent="0" algn="r">
              <a:lnSpc>
                <a:spcPct val="90000"/>
              </a:lnSpc>
              <a:spcBef>
                <a:spcPts val="0"/>
              </a:spcBef>
              <a:buNone/>
              <a:defRPr sz="2400" i="1">
                <a:solidFill>
                  <a:schemeClr val="accent1"/>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a:t>Click to edit Master text styles</a:t>
            </a:r>
          </a:p>
        </p:txBody>
      </p:sp>
      <p:sp>
        <p:nvSpPr>
          <p:cNvPr id="49" name="TextBox 48"/>
          <p:cNvSpPr txBox="1"/>
          <p:nvPr userDrawn="1"/>
        </p:nvSpPr>
        <p:spPr>
          <a:xfrm>
            <a:off x="581956" y="7823899"/>
            <a:ext cx="2607749" cy="287068"/>
          </a:xfrm>
          <a:prstGeom prst="rect">
            <a:avLst/>
          </a:prstGeom>
          <a:noFill/>
        </p:spPr>
        <p:txBody>
          <a:bodyPr wrap="none" lIns="130622" tIns="65311" rIns="130622" bIns="65311" rtlCol="0" anchor="ctr">
            <a:spAutoFit/>
          </a:bodyPr>
          <a:lstStyle/>
          <a:p>
            <a:pPr marL="0" marR="0" indent="0" algn="l" defTabSz="1306220" rtl="0" eaLnBrk="1" fontAlgn="auto" latinLnBrk="0" hangingPunct="1">
              <a:lnSpc>
                <a:spcPct val="90000"/>
              </a:lnSpc>
              <a:spcBef>
                <a:spcPts val="0"/>
              </a:spcBef>
              <a:spcAft>
                <a:spcPts val="0"/>
              </a:spcAft>
              <a:buClrTx/>
              <a:buSzTx/>
              <a:buFontTx/>
              <a:buNone/>
              <a:tabLst/>
              <a:defRPr/>
            </a:pPr>
            <a:r>
              <a:rPr lang="en-US" sz="1100" dirty="0">
                <a:solidFill>
                  <a:srgbClr val="8F8F8F"/>
                </a:solidFill>
              </a:rPr>
              <a:t>© 2016 Avaya Inc. All rights reserved.</a:t>
            </a:r>
          </a:p>
        </p:txBody>
      </p:sp>
      <p:sp>
        <p:nvSpPr>
          <p:cNvPr id="50" name="TextBox 49"/>
          <p:cNvSpPr txBox="1"/>
          <p:nvPr userDrawn="1"/>
        </p:nvSpPr>
        <p:spPr>
          <a:xfrm>
            <a:off x="13463276" y="7858837"/>
            <a:ext cx="435316" cy="284247"/>
          </a:xfrm>
          <a:prstGeom prst="rect">
            <a:avLst/>
          </a:prstGeom>
          <a:noFill/>
        </p:spPr>
        <p:txBody>
          <a:bodyPr wrap="none" lIns="130622" tIns="65311" rIns="130622" bIns="65311" rtlCol="0" anchor="ctr" anchorCtr="0">
            <a:spAutoFit/>
          </a:bodyPr>
          <a:lstStyle/>
          <a:p>
            <a:pPr algn="r">
              <a:lnSpc>
                <a:spcPct val="90000"/>
              </a:lnSpc>
            </a:pPr>
            <a:fld id="{758C98C5-C197-4167-B328-DA835286C05A}" type="slidenum">
              <a:rPr lang="en-US" sz="1100" smtClean="0">
                <a:solidFill>
                  <a:srgbClr val="8F8F8F"/>
                </a:solidFill>
              </a:rPr>
              <a:pPr algn="r">
                <a:lnSpc>
                  <a:spcPct val="90000"/>
                </a:lnSpc>
              </a:pPr>
              <a:t>‹#›</a:t>
            </a:fld>
            <a:endParaRPr lang="en-US" sz="1100" dirty="0">
              <a:solidFill>
                <a:srgbClr val="8F8F8F"/>
              </a:solidFill>
            </a:endParaRPr>
          </a:p>
        </p:txBody>
      </p:sp>
      <p:grpSp>
        <p:nvGrpSpPr>
          <p:cNvPr id="4" name="Group 3"/>
          <p:cNvGrpSpPr/>
          <p:nvPr userDrawn="1"/>
        </p:nvGrpSpPr>
        <p:grpSpPr>
          <a:xfrm>
            <a:off x="0" y="2311217"/>
            <a:ext cx="14630400" cy="3280220"/>
            <a:chOff x="0" y="2311217"/>
            <a:chExt cx="14630400" cy="3280220"/>
          </a:xfrm>
        </p:grpSpPr>
        <p:pic>
          <p:nvPicPr>
            <p:cNvPr id="42" name="Picture 41" descr="LiquidLightExtended.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410200"/>
              <a:ext cx="14630400" cy="181237"/>
            </a:xfrm>
            <a:prstGeom prst="rect">
              <a:avLst/>
            </a:prstGeom>
          </p:spPr>
        </p:pic>
        <p:pic>
          <p:nvPicPr>
            <p:cNvPr id="43" name="Picture 42" descr="LiquidLightExtended.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311217"/>
              <a:ext cx="14630400" cy="181237"/>
            </a:xfrm>
            <a:prstGeom prst="rect">
              <a:avLst/>
            </a:prstGeom>
          </p:spPr>
        </p:pic>
      </p:grpSp>
      <p:pic>
        <p:nvPicPr>
          <p:cNvPr id="12" name="Picture 11" descr="AV_logo_rgb.jp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1815" y="592386"/>
            <a:ext cx="2157984" cy="621792"/>
          </a:xfrm>
          <a:prstGeom prst="rect">
            <a:avLst/>
          </a:prstGeom>
        </p:spPr>
      </p:pic>
    </p:spTree>
  </p:cSld>
  <p:clrMapOvr>
    <a:masterClrMapping/>
  </p:clrMapOvr>
  <p:transition xmlns:p14="http://schemas.microsoft.com/office/powerpoint/2010/mai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secHead" preserve="1">
  <p:cSld name="Quote Slide 2">
    <p:spTree>
      <p:nvGrpSpPr>
        <p:cNvPr id="1" name=""/>
        <p:cNvGrpSpPr/>
        <p:nvPr/>
      </p:nvGrpSpPr>
      <p:grpSpPr>
        <a:xfrm>
          <a:off x="0" y="0"/>
          <a:ext cx="0" cy="0"/>
          <a:chOff x="0" y="0"/>
          <a:chExt cx="0" cy="0"/>
        </a:xfrm>
      </p:grpSpPr>
      <p:pic>
        <p:nvPicPr>
          <p:cNvPr id="43" name="Picture 42" descr="LiquidLightExtended.jpg"/>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2246052"/>
            <a:ext cx="14630400" cy="3639173"/>
          </a:xfrm>
          <a:prstGeom prst="rect">
            <a:avLst/>
          </a:prstGeom>
        </p:spPr>
      </p:pic>
      <p:sp>
        <p:nvSpPr>
          <p:cNvPr id="2" name="Title 1"/>
          <p:cNvSpPr>
            <a:spLocks noGrp="1"/>
          </p:cNvSpPr>
          <p:nvPr>
            <p:ph type="title"/>
          </p:nvPr>
        </p:nvSpPr>
        <p:spPr>
          <a:xfrm>
            <a:off x="1421692" y="2847657"/>
            <a:ext cx="11687146" cy="2435962"/>
          </a:xfrm>
        </p:spPr>
        <p:txBody>
          <a:bodyPr anchor="ctr"/>
          <a:lstStyle>
            <a:lvl1pPr algn="r">
              <a:defRPr sz="3200" b="0" i="0" cap="none" baseline="0">
                <a:solidFill>
                  <a:schemeClr val="bg1"/>
                </a:solidFill>
                <a:effectLst/>
              </a:defRPr>
            </a:lvl1pPr>
          </a:lstStyle>
          <a:p>
            <a:r>
              <a:rPr lang="en-US" dirty="0"/>
              <a:t>Click to edit Master title style</a:t>
            </a:r>
          </a:p>
        </p:txBody>
      </p:sp>
      <p:sp>
        <p:nvSpPr>
          <p:cNvPr id="3" name="Text Placeholder 2"/>
          <p:cNvSpPr>
            <a:spLocks noGrp="1"/>
          </p:cNvSpPr>
          <p:nvPr>
            <p:ph type="body" idx="1"/>
          </p:nvPr>
        </p:nvSpPr>
        <p:spPr>
          <a:xfrm>
            <a:off x="2316480" y="6429134"/>
            <a:ext cx="10792358" cy="571823"/>
          </a:xfrm>
        </p:spPr>
        <p:txBody>
          <a:bodyPr anchor="b" anchorCtr="0">
            <a:noAutofit/>
          </a:bodyPr>
          <a:lstStyle>
            <a:lvl1pPr marL="0" indent="0" algn="r">
              <a:lnSpc>
                <a:spcPct val="90000"/>
              </a:lnSpc>
              <a:spcBef>
                <a:spcPts val="0"/>
              </a:spcBef>
              <a:buNone/>
              <a:defRPr sz="2800">
                <a:solidFill>
                  <a:schemeClr val="accent1"/>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dirty="0"/>
              <a:t>Click to edit Master text styles</a:t>
            </a:r>
          </a:p>
        </p:txBody>
      </p:sp>
      <p:sp>
        <p:nvSpPr>
          <p:cNvPr id="48" name="Text Placeholder 2"/>
          <p:cNvSpPr>
            <a:spLocks noGrp="1"/>
          </p:cNvSpPr>
          <p:nvPr>
            <p:ph type="body" idx="13"/>
          </p:nvPr>
        </p:nvSpPr>
        <p:spPr>
          <a:xfrm>
            <a:off x="2316480" y="7009970"/>
            <a:ext cx="10792358" cy="457200"/>
          </a:xfrm>
        </p:spPr>
        <p:txBody>
          <a:bodyPr anchor="t">
            <a:noAutofit/>
          </a:bodyPr>
          <a:lstStyle>
            <a:lvl1pPr marL="0" indent="0" algn="r">
              <a:lnSpc>
                <a:spcPct val="90000"/>
              </a:lnSpc>
              <a:spcBef>
                <a:spcPts val="0"/>
              </a:spcBef>
              <a:buNone/>
              <a:defRPr sz="2400" i="1">
                <a:solidFill>
                  <a:schemeClr val="accent1"/>
                </a:solidFill>
              </a:defRPr>
            </a:lvl1pPr>
            <a:lvl2pPr marL="653110" indent="0">
              <a:buNone/>
              <a:defRPr sz="2600">
                <a:solidFill>
                  <a:schemeClr val="tx1">
                    <a:tint val="75000"/>
                  </a:schemeClr>
                </a:solidFill>
              </a:defRPr>
            </a:lvl2pPr>
            <a:lvl3pPr marL="1306220" indent="0">
              <a:buNone/>
              <a:defRPr sz="2300">
                <a:solidFill>
                  <a:schemeClr val="tx1">
                    <a:tint val="75000"/>
                  </a:schemeClr>
                </a:solidFill>
              </a:defRPr>
            </a:lvl3pPr>
            <a:lvl4pPr marL="1959331" indent="0">
              <a:buNone/>
              <a:defRPr sz="2000">
                <a:solidFill>
                  <a:schemeClr val="tx1">
                    <a:tint val="75000"/>
                  </a:schemeClr>
                </a:solidFill>
              </a:defRPr>
            </a:lvl4pPr>
            <a:lvl5pPr marL="2612441" indent="0">
              <a:buNone/>
              <a:defRPr sz="2000">
                <a:solidFill>
                  <a:schemeClr val="tx1">
                    <a:tint val="75000"/>
                  </a:schemeClr>
                </a:solidFill>
              </a:defRPr>
            </a:lvl5pPr>
            <a:lvl6pPr marL="3265551" indent="0">
              <a:buNone/>
              <a:defRPr sz="2000">
                <a:solidFill>
                  <a:schemeClr val="tx1">
                    <a:tint val="75000"/>
                  </a:schemeClr>
                </a:solidFill>
              </a:defRPr>
            </a:lvl6pPr>
            <a:lvl7pPr marL="3918661" indent="0">
              <a:buNone/>
              <a:defRPr sz="2000">
                <a:solidFill>
                  <a:schemeClr val="tx1">
                    <a:tint val="75000"/>
                  </a:schemeClr>
                </a:solidFill>
              </a:defRPr>
            </a:lvl7pPr>
            <a:lvl8pPr marL="4571771" indent="0">
              <a:buNone/>
              <a:defRPr sz="2000">
                <a:solidFill>
                  <a:schemeClr val="tx1">
                    <a:tint val="75000"/>
                  </a:schemeClr>
                </a:solidFill>
              </a:defRPr>
            </a:lvl8pPr>
            <a:lvl9pPr marL="5224882" indent="0">
              <a:buNone/>
              <a:defRPr sz="2000">
                <a:solidFill>
                  <a:schemeClr val="tx1">
                    <a:tint val="75000"/>
                  </a:schemeClr>
                </a:solidFill>
              </a:defRPr>
            </a:lvl9pPr>
          </a:lstStyle>
          <a:p>
            <a:pPr lvl="0"/>
            <a:r>
              <a:rPr lang="en-US"/>
              <a:t>Click to edit Master text styles</a:t>
            </a:r>
          </a:p>
        </p:txBody>
      </p:sp>
      <p:sp>
        <p:nvSpPr>
          <p:cNvPr id="50" name="TextBox 49"/>
          <p:cNvSpPr txBox="1"/>
          <p:nvPr userDrawn="1"/>
        </p:nvSpPr>
        <p:spPr>
          <a:xfrm>
            <a:off x="13463276" y="7858837"/>
            <a:ext cx="435316" cy="284247"/>
          </a:xfrm>
          <a:prstGeom prst="rect">
            <a:avLst/>
          </a:prstGeom>
          <a:noFill/>
        </p:spPr>
        <p:txBody>
          <a:bodyPr wrap="none" lIns="130622" tIns="65311" rIns="130622" bIns="65311" rtlCol="0" anchor="ctr" anchorCtr="0">
            <a:spAutoFit/>
          </a:bodyPr>
          <a:lstStyle/>
          <a:p>
            <a:pPr algn="r">
              <a:lnSpc>
                <a:spcPct val="90000"/>
              </a:lnSpc>
            </a:pPr>
            <a:fld id="{758C98C5-C197-4167-B328-DA835286C05A}" type="slidenum">
              <a:rPr lang="en-US" sz="1100" smtClean="0">
                <a:solidFill>
                  <a:srgbClr val="8F8F8F"/>
                </a:solidFill>
              </a:rPr>
              <a:pPr algn="r">
                <a:lnSpc>
                  <a:spcPct val="90000"/>
                </a:lnSpc>
              </a:pPr>
              <a:t>‹#›</a:t>
            </a:fld>
            <a:endParaRPr lang="en-US" sz="1100" dirty="0">
              <a:solidFill>
                <a:srgbClr val="8F8F8F"/>
              </a:solidFill>
            </a:endParaRPr>
          </a:p>
        </p:txBody>
      </p:sp>
      <p:sp>
        <p:nvSpPr>
          <p:cNvPr id="10" name="TextBox 9"/>
          <p:cNvSpPr txBox="1"/>
          <p:nvPr userDrawn="1"/>
        </p:nvSpPr>
        <p:spPr>
          <a:xfrm>
            <a:off x="581956" y="7823899"/>
            <a:ext cx="2607749" cy="287068"/>
          </a:xfrm>
          <a:prstGeom prst="rect">
            <a:avLst/>
          </a:prstGeom>
          <a:noFill/>
        </p:spPr>
        <p:txBody>
          <a:bodyPr wrap="none" lIns="130622" tIns="65311" rIns="130622" bIns="65311" rtlCol="0" anchor="ctr">
            <a:spAutoFit/>
          </a:bodyPr>
          <a:lstStyle/>
          <a:p>
            <a:pPr marL="0" marR="0" indent="0" algn="l" defTabSz="1306220" rtl="0" eaLnBrk="1" fontAlgn="auto" latinLnBrk="0" hangingPunct="1">
              <a:lnSpc>
                <a:spcPct val="90000"/>
              </a:lnSpc>
              <a:spcBef>
                <a:spcPts val="0"/>
              </a:spcBef>
              <a:spcAft>
                <a:spcPts val="0"/>
              </a:spcAft>
              <a:buClrTx/>
              <a:buSzTx/>
              <a:buFontTx/>
              <a:buNone/>
              <a:tabLst/>
              <a:defRPr/>
            </a:pPr>
            <a:r>
              <a:rPr lang="en-US" sz="1100" dirty="0">
                <a:solidFill>
                  <a:srgbClr val="8F8F8F"/>
                </a:solidFill>
              </a:rPr>
              <a:t>© 2016 Avaya Inc. All rights reserved.</a:t>
            </a:r>
          </a:p>
        </p:txBody>
      </p:sp>
      <p:pic>
        <p:nvPicPr>
          <p:cNvPr id="11" name="Picture 10" descr="AV_logo_rgb.jpg"/>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2801" y="612563"/>
            <a:ext cx="2157984" cy="621792"/>
          </a:xfrm>
          <a:prstGeom prst="rect">
            <a:avLst/>
          </a:prstGeom>
        </p:spPr>
      </p:pic>
    </p:spTree>
    <p:extLst>
      <p:ext uri="{BB962C8B-B14F-4D97-AF65-F5344CB8AC3E}">
        <p14:creationId xmlns:p14="http://schemas.microsoft.com/office/powerpoint/2010/main" val="2964130230"/>
      </p:ext>
    </p:extLst>
  </p:cSld>
  <p:clrMapOvr>
    <a:masterClrMapping/>
  </p:clrMapOvr>
  <p:transition xmlns:p14="http://schemas.microsoft.com/office/powerpoint/2010/mai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731520" y="1737360"/>
            <a:ext cx="6461760" cy="5669280"/>
          </a:xfrm>
        </p:spPr>
        <p:txBody>
          <a:bodyPr>
            <a:normAutofit/>
          </a:bodyPr>
          <a:lstStyle>
            <a:lvl1pPr marL="522488" indent="-522488">
              <a:buClr>
                <a:schemeClr val="accent1"/>
              </a:buClr>
              <a:buFont typeface="Webdings" charset="2"/>
              <a:buChar char="4"/>
              <a:defRPr sz="2800"/>
            </a:lvl1pPr>
            <a:lvl2pPr>
              <a:defRPr sz="2400"/>
            </a:lvl2pPr>
            <a:lvl3pPr>
              <a:defRPr sz="2000"/>
            </a:lvl3pPr>
            <a:lvl4pPr>
              <a:defRPr sz="1800"/>
            </a:lvl4pPr>
            <a:lvl5pPr>
              <a:defRPr sz="1800"/>
            </a:lvl5pPr>
            <a:lvl6pPr>
              <a:defRPr sz="2600"/>
            </a:lvl6pPr>
            <a:lvl7pPr>
              <a:defRPr sz="2600"/>
            </a:lvl7pPr>
            <a:lvl8pPr>
              <a:defRPr sz="2600"/>
            </a:lvl8pPr>
            <a:lvl9pPr>
              <a:defRPr sz="2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7437120" y="1737360"/>
            <a:ext cx="6461760" cy="5669280"/>
          </a:xfrm>
        </p:spPr>
        <p:txBody>
          <a:bodyPr>
            <a:normAutofit/>
          </a:bodyPr>
          <a:lstStyle>
            <a:lvl1pPr>
              <a:defRPr sz="2800"/>
            </a:lvl1pPr>
            <a:lvl2pPr>
              <a:defRPr sz="2400"/>
            </a:lvl2pPr>
            <a:lvl3pPr>
              <a:defRPr sz="2000"/>
            </a:lvl3pPr>
            <a:lvl4pPr>
              <a:defRPr sz="1800"/>
            </a:lvl4pPr>
            <a:lvl5pPr>
              <a:defRPr sz="1800"/>
            </a:lvl5pPr>
            <a:lvl6pPr>
              <a:defRPr sz="2600"/>
            </a:lvl6pPr>
            <a:lvl7pPr>
              <a:defRPr sz="2600"/>
            </a:lvl7pPr>
            <a:lvl8pPr>
              <a:defRPr sz="2600"/>
            </a:lvl8pPr>
            <a:lvl9pPr>
              <a:defRPr sz="2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transition xmlns:p14="http://schemas.microsoft.com/office/powerpoint/2010/main">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theme" Target="../theme/theme1.xml"/><Relationship Id="rId23" Type="http://schemas.openxmlformats.org/officeDocument/2006/relationships/image" Target="../media/image1.jpeg"/><Relationship Id="rId24" Type="http://schemas.openxmlformats.org/officeDocument/2006/relationships/image" Target="../media/image2.jpe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theme" Target="../theme/theme2.xml"/><Relationship Id="rId12" Type="http://schemas.openxmlformats.org/officeDocument/2006/relationships/image" Target="../media/image11.png"/><Relationship Id="rId1" Type="http://schemas.openxmlformats.org/officeDocument/2006/relationships/slideLayout" Target="../slideLayouts/slideLayout22.xml"/><Relationship Id="rId2" Type="http://schemas.openxmlformats.org/officeDocument/2006/relationships/slideLayout" Target="../slideLayouts/slideLayout23.xml"/><Relationship Id="rId3" Type="http://schemas.openxmlformats.org/officeDocument/2006/relationships/slideLayout" Target="../slideLayouts/slideLayout24.xml"/><Relationship Id="rId4" Type="http://schemas.openxmlformats.org/officeDocument/2006/relationships/slideLayout" Target="../slideLayouts/slideLayout25.xml"/><Relationship Id="rId5" Type="http://schemas.openxmlformats.org/officeDocument/2006/relationships/slideLayout" Target="../slideLayouts/slideLayout26.xml"/><Relationship Id="rId6" Type="http://schemas.openxmlformats.org/officeDocument/2006/relationships/slideLayout" Target="../slideLayouts/slideLayout27.xml"/><Relationship Id="rId7" Type="http://schemas.openxmlformats.org/officeDocument/2006/relationships/slideLayout" Target="../slideLayouts/slideLayout28.xml"/><Relationship Id="rId8" Type="http://schemas.openxmlformats.org/officeDocument/2006/relationships/slideLayout" Target="../slideLayouts/slideLayout29.xml"/><Relationship Id="rId9" Type="http://schemas.openxmlformats.org/officeDocument/2006/relationships/slideLayout" Target="../slideLayouts/slideLayout30.xml"/><Relationship Id="rId10"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31520" y="521658"/>
            <a:ext cx="13167360" cy="1005840"/>
          </a:xfrm>
          <a:prstGeom prst="rect">
            <a:avLst/>
          </a:prstGeom>
        </p:spPr>
        <p:txBody>
          <a:bodyPr vert="horz" lIns="130622" tIns="65311" rIns="130622" bIns="65311" rtlCol="0" anchor="b">
            <a:noAutofit/>
          </a:bodyPr>
          <a:lstStyle/>
          <a:p>
            <a:r>
              <a:rPr lang="en-US" dirty="0"/>
              <a:t>Click to edit Master title style</a:t>
            </a:r>
          </a:p>
        </p:txBody>
      </p:sp>
      <p:sp>
        <p:nvSpPr>
          <p:cNvPr id="3" name="Text Placeholder 2"/>
          <p:cNvSpPr>
            <a:spLocks noGrp="1"/>
          </p:cNvSpPr>
          <p:nvPr>
            <p:ph type="body" idx="1"/>
          </p:nvPr>
        </p:nvSpPr>
        <p:spPr>
          <a:xfrm>
            <a:off x="731520" y="1737361"/>
            <a:ext cx="13167360" cy="5669279"/>
          </a:xfrm>
          <a:prstGeom prst="rect">
            <a:avLst/>
          </a:prstGeom>
        </p:spPr>
        <p:txBody>
          <a:bodyPr vert="horz" lIns="130622" tIns="65311" rIns="130622" bIns="65311"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9" name="TextBox 28"/>
          <p:cNvSpPr txBox="1"/>
          <p:nvPr/>
        </p:nvSpPr>
        <p:spPr>
          <a:xfrm>
            <a:off x="13463276" y="7858837"/>
            <a:ext cx="435316" cy="284247"/>
          </a:xfrm>
          <a:prstGeom prst="rect">
            <a:avLst/>
          </a:prstGeom>
          <a:noFill/>
        </p:spPr>
        <p:txBody>
          <a:bodyPr wrap="none" lIns="130622" tIns="65311" rIns="130622" bIns="65311" rtlCol="0" anchor="ctr" anchorCtr="0">
            <a:spAutoFit/>
          </a:bodyPr>
          <a:lstStyle/>
          <a:p>
            <a:pPr algn="r">
              <a:lnSpc>
                <a:spcPct val="90000"/>
              </a:lnSpc>
            </a:pPr>
            <a:fld id="{758C98C5-C197-4167-B328-DA835286C05A}" type="slidenum">
              <a:rPr lang="en-US" sz="1100" smtClean="0">
                <a:solidFill>
                  <a:srgbClr val="8F8F8F"/>
                </a:solidFill>
              </a:rPr>
              <a:pPr algn="r">
                <a:lnSpc>
                  <a:spcPct val="90000"/>
                </a:lnSpc>
              </a:pPr>
              <a:t>‹#›</a:t>
            </a:fld>
            <a:endParaRPr lang="en-US" sz="1100" dirty="0">
              <a:solidFill>
                <a:srgbClr val="8F8F8F"/>
              </a:solidFill>
            </a:endParaRPr>
          </a:p>
        </p:txBody>
      </p:sp>
      <p:pic>
        <p:nvPicPr>
          <p:cNvPr id="22" name="Picture 21" descr="LiquidLightExtended.jpg"/>
          <p:cNvPicPr>
            <a:picLocks noChangeAspect="1"/>
          </p:cNvPicPr>
          <p:nvPr userDrawn="1"/>
        </p:nvPicPr>
        <p:blipFill rotWithShape="1">
          <a:blip r:embed="rId23" cstate="screen">
            <a:extLst>
              <a:ext uri="{28A0092B-C50C-407E-A947-70E740481C1C}">
                <a14:useLocalDpi xmlns:a14="http://schemas.microsoft.com/office/drawing/2010/main"/>
              </a:ext>
            </a:extLst>
          </a:blip>
          <a:srcRect/>
          <a:stretch/>
        </p:blipFill>
        <p:spPr>
          <a:xfrm>
            <a:off x="0" y="0"/>
            <a:ext cx="14630400" cy="181237"/>
          </a:xfrm>
          <a:prstGeom prst="rect">
            <a:avLst/>
          </a:prstGeom>
        </p:spPr>
      </p:pic>
      <p:pic>
        <p:nvPicPr>
          <p:cNvPr id="9" name="Picture 8" descr="AV_logo_rgb.jpg"/>
          <p:cNvPicPr>
            <a:picLocks noChangeAspect="1"/>
          </p:cNvPicPr>
          <p:nvPr userDrawn="1"/>
        </p:nvPicPr>
        <p:blipFill>
          <a:blip r:embed="rId24" cstate="screen">
            <a:extLst>
              <a:ext uri="{28A0092B-C50C-407E-A947-70E740481C1C}">
                <a14:useLocalDpi xmlns:a14="http://schemas.microsoft.com/office/drawing/2010/main"/>
              </a:ext>
            </a:extLst>
          </a:blip>
          <a:stretch>
            <a:fillRect/>
          </a:stretch>
        </p:blipFill>
        <p:spPr>
          <a:xfrm>
            <a:off x="715628" y="7815780"/>
            <a:ext cx="1067472" cy="307576"/>
          </a:xfrm>
          <a:prstGeom prst="rect">
            <a:avLst/>
          </a:prstGeom>
        </p:spPr>
      </p:pic>
      <p:sp>
        <p:nvSpPr>
          <p:cNvPr id="8" name="TextBox 7"/>
          <p:cNvSpPr txBox="1"/>
          <p:nvPr userDrawn="1"/>
        </p:nvSpPr>
        <p:spPr>
          <a:xfrm>
            <a:off x="1783100" y="7892469"/>
            <a:ext cx="4865434" cy="216982"/>
          </a:xfrm>
          <a:prstGeom prst="rect">
            <a:avLst/>
          </a:prstGeom>
          <a:noFill/>
        </p:spPr>
        <p:txBody>
          <a:bodyPr wrap="none" rtlCol="0" anchor="ctr">
            <a:spAutoFit/>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900" dirty="0">
                <a:solidFill>
                  <a:srgbClr val="8F8F8F"/>
                </a:solidFill>
              </a:rPr>
              <a:t>Avaya – Confidential &amp; Proprietary. Use pursuant to your signed agreement or Avaya Policy</a:t>
            </a:r>
          </a:p>
        </p:txBody>
      </p:sp>
    </p:spTree>
  </p:cSld>
  <p:clrMap bg1="lt1" tx1="dk1" bg2="lt2" tx2="dk2" accent1="accent1" accent2="accent2" accent3="accent3" accent4="accent4" accent5="accent5" accent6="accent6" hlink="hlink" folHlink="folHlink"/>
  <p:sldLayoutIdLst>
    <p:sldLayoutId id="2147483685" r:id="rId1"/>
    <p:sldLayoutId id="2147483661" r:id="rId2"/>
    <p:sldLayoutId id="2147483683" r:id="rId3"/>
    <p:sldLayoutId id="2147483664" r:id="rId4"/>
    <p:sldLayoutId id="2147483662" r:id="rId5"/>
    <p:sldLayoutId id="2147483663" r:id="rId6"/>
    <p:sldLayoutId id="2147483665" r:id="rId7"/>
    <p:sldLayoutId id="2147483682" r:id="rId8"/>
    <p:sldLayoutId id="2147483666" r:id="rId9"/>
    <p:sldLayoutId id="2147483667" r:id="rId10"/>
    <p:sldLayoutId id="2147483668" r:id="rId11"/>
    <p:sldLayoutId id="2147483681" r:id="rId12"/>
    <p:sldLayoutId id="2147483669" r:id="rId13"/>
    <p:sldLayoutId id="2147483684" r:id="rId14"/>
    <p:sldLayoutId id="2147483670" r:id="rId15"/>
    <p:sldLayoutId id="2147483672" r:id="rId16"/>
    <p:sldLayoutId id="2147483673" r:id="rId17"/>
    <p:sldLayoutId id="2147483674" r:id="rId18"/>
    <p:sldLayoutId id="2147483677" r:id="rId19"/>
    <p:sldLayoutId id="2147483678" r:id="rId20"/>
    <p:sldLayoutId id="2147483698" r:id="rId21"/>
  </p:sldLayoutIdLst>
  <p:transition xmlns:p14="http://schemas.microsoft.com/office/powerpoint/2010/main">
    <p:fade/>
  </p:transition>
  <p:hf sldNum="0" hdr="0" dt="0"/>
  <p:txStyles>
    <p:titleStyle>
      <a:lvl1pPr algn="l" defTabSz="1306220" rtl="0" eaLnBrk="1" latinLnBrk="0" hangingPunct="1">
        <a:lnSpc>
          <a:spcPct val="90000"/>
        </a:lnSpc>
        <a:spcBef>
          <a:spcPct val="0"/>
        </a:spcBef>
        <a:buNone/>
        <a:defRPr sz="3200" kern="1200" cap="all">
          <a:solidFill>
            <a:schemeClr val="tx2">
              <a:lumMod val="65000"/>
              <a:lumOff val="35000"/>
            </a:schemeClr>
          </a:solidFill>
          <a:latin typeface="Arial Black"/>
          <a:ea typeface="+mj-ea"/>
          <a:cs typeface="Arial Black"/>
        </a:defRPr>
      </a:lvl1pPr>
    </p:titleStyle>
    <p:body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306220" rtl="0" eaLnBrk="1" latinLnBrk="0" hangingPunct="1">
        <a:defRPr sz="2600" kern="1200">
          <a:solidFill>
            <a:schemeClr val="tx1"/>
          </a:solidFill>
          <a:latin typeface="+mn-lt"/>
          <a:ea typeface="+mn-ea"/>
          <a:cs typeface="+mn-cs"/>
        </a:defRPr>
      </a:lvl1pPr>
      <a:lvl2pPr marL="653110" algn="l" defTabSz="1306220" rtl="0" eaLnBrk="1" latinLnBrk="0" hangingPunct="1">
        <a:defRPr sz="2600" kern="1200">
          <a:solidFill>
            <a:schemeClr val="tx1"/>
          </a:solidFill>
          <a:latin typeface="+mn-lt"/>
          <a:ea typeface="+mn-ea"/>
          <a:cs typeface="+mn-cs"/>
        </a:defRPr>
      </a:lvl2pPr>
      <a:lvl3pPr marL="1306220" algn="l" defTabSz="1306220" rtl="0" eaLnBrk="1" latinLnBrk="0" hangingPunct="1">
        <a:defRPr sz="2600" kern="1200">
          <a:solidFill>
            <a:schemeClr val="tx1"/>
          </a:solidFill>
          <a:latin typeface="+mn-lt"/>
          <a:ea typeface="+mn-ea"/>
          <a:cs typeface="+mn-cs"/>
        </a:defRPr>
      </a:lvl3pPr>
      <a:lvl4pPr marL="1959331" algn="l" defTabSz="1306220" rtl="0" eaLnBrk="1" latinLnBrk="0" hangingPunct="1">
        <a:defRPr sz="2600" kern="1200">
          <a:solidFill>
            <a:schemeClr val="tx1"/>
          </a:solidFill>
          <a:latin typeface="+mn-lt"/>
          <a:ea typeface="+mn-ea"/>
          <a:cs typeface="+mn-cs"/>
        </a:defRPr>
      </a:lvl4pPr>
      <a:lvl5pPr marL="2612441" algn="l" defTabSz="1306220" rtl="0" eaLnBrk="1" latinLnBrk="0" hangingPunct="1">
        <a:defRPr sz="2600" kern="1200">
          <a:solidFill>
            <a:schemeClr val="tx1"/>
          </a:solidFill>
          <a:latin typeface="+mn-lt"/>
          <a:ea typeface="+mn-ea"/>
          <a:cs typeface="+mn-cs"/>
        </a:defRPr>
      </a:lvl5pPr>
      <a:lvl6pPr marL="3265551" algn="l" defTabSz="1306220" rtl="0" eaLnBrk="1" latinLnBrk="0" hangingPunct="1">
        <a:defRPr sz="2600" kern="1200">
          <a:solidFill>
            <a:schemeClr val="tx1"/>
          </a:solidFill>
          <a:latin typeface="+mn-lt"/>
          <a:ea typeface="+mn-ea"/>
          <a:cs typeface="+mn-cs"/>
        </a:defRPr>
      </a:lvl6pPr>
      <a:lvl7pPr marL="3918661" algn="l" defTabSz="1306220" rtl="0" eaLnBrk="1" latinLnBrk="0" hangingPunct="1">
        <a:defRPr sz="2600" kern="1200">
          <a:solidFill>
            <a:schemeClr val="tx1"/>
          </a:solidFill>
          <a:latin typeface="+mn-lt"/>
          <a:ea typeface="+mn-ea"/>
          <a:cs typeface="+mn-cs"/>
        </a:defRPr>
      </a:lvl7pPr>
      <a:lvl8pPr marL="4571771" algn="l" defTabSz="1306220" rtl="0" eaLnBrk="1" latinLnBrk="0" hangingPunct="1">
        <a:defRPr sz="2600" kern="1200">
          <a:solidFill>
            <a:schemeClr val="tx1"/>
          </a:solidFill>
          <a:latin typeface="+mn-lt"/>
          <a:ea typeface="+mn-ea"/>
          <a:cs typeface="+mn-cs"/>
        </a:defRPr>
      </a:lvl8pPr>
      <a:lvl9pPr marL="5224882" algn="l" defTabSz="1306220" rtl="0" eaLnBrk="1" latinLnBrk="0" hangingPunct="1">
        <a:defRPr sz="2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12">
            <a:extLst>
              <a:ext uri="{28A0092B-C50C-407E-A947-70E740481C1C}">
                <a14:useLocalDpi xmlns:a14="http://schemas.microsoft.com/office/drawing/2010/main"/>
              </a:ext>
            </a:extLst>
          </a:blip>
          <a:stretch>
            <a:fillRect/>
          </a:stretch>
        </p:blipFill>
        <p:spPr>
          <a:xfrm>
            <a:off x="12556490" y="7757565"/>
            <a:ext cx="2828544" cy="432816"/>
          </a:xfrm>
          <a:prstGeom prst="rect">
            <a:avLst/>
          </a:prstGeom>
        </p:spPr>
      </p:pic>
      <p:sp>
        <p:nvSpPr>
          <p:cNvPr id="5" name="TextBox 4"/>
          <p:cNvSpPr txBox="1"/>
          <p:nvPr userDrawn="1"/>
        </p:nvSpPr>
        <p:spPr>
          <a:xfrm>
            <a:off x="6491507" y="7865962"/>
            <a:ext cx="6209334" cy="242697"/>
          </a:xfrm>
          <a:prstGeom prst="rect">
            <a:avLst/>
          </a:prstGeom>
          <a:noFill/>
        </p:spPr>
        <p:txBody>
          <a:bodyPr wrap="none" lIns="130622" tIns="65311" rIns="130622" bIns="65311" rtlCol="0" anchor="ctr">
            <a:spAutoFit/>
          </a:bodyPr>
          <a:lstStyle/>
          <a:p>
            <a:pPr>
              <a:lnSpc>
                <a:spcPct val="90000"/>
              </a:lnSpc>
              <a:defRPr/>
            </a:pPr>
            <a:r>
              <a:rPr lang="en-US" sz="800" dirty="0">
                <a:solidFill>
                  <a:srgbClr val="FFFFFF">
                    <a:lumMod val="65000"/>
                  </a:srgbClr>
                </a:solidFill>
                <a:latin typeface="Arial" charset="0"/>
                <a:ea typeface="Arial" charset="0"/>
                <a:cs typeface="Arial" charset="0"/>
              </a:rPr>
              <a:t>©2018 Avaya Inc. All rights reserved. Avaya – Confidential &amp; Proprietary. Use pursuant to your signed agreement or Avaya Policy.</a:t>
            </a:r>
          </a:p>
        </p:txBody>
      </p:sp>
    </p:spTree>
    <p:extLst>
      <p:ext uri="{BB962C8B-B14F-4D97-AF65-F5344CB8AC3E}">
        <p14:creationId xmlns:p14="http://schemas.microsoft.com/office/powerpoint/2010/main" val="3557580104"/>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Lst>
  <p:txStyles>
    <p:titleStyle>
      <a:lvl1pPr algn="l" defTabSz="1097280" rtl="0" eaLnBrk="1" latinLnBrk="0" hangingPunct="1">
        <a:lnSpc>
          <a:spcPct val="90000"/>
        </a:lnSpc>
        <a:spcBef>
          <a:spcPct val="0"/>
        </a:spcBef>
        <a:buNone/>
        <a:defRPr sz="5280" kern="1200">
          <a:solidFill>
            <a:schemeClr val="tx1"/>
          </a:solidFill>
          <a:latin typeface="+mj-lt"/>
          <a:ea typeface="+mj-ea"/>
          <a:cs typeface="+mj-cs"/>
        </a:defRPr>
      </a:lvl1pPr>
    </p:titleStyle>
    <p:bodyStyle>
      <a:lvl1pPr marL="274320" indent="-274320" algn="l" defTabSz="1097280" rtl="0" eaLnBrk="1" latinLnBrk="0" hangingPunct="1">
        <a:lnSpc>
          <a:spcPct val="90000"/>
        </a:lnSpc>
        <a:spcBef>
          <a:spcPts val="1200"/>
        </a:spcBef>
        <a:buFont typeface="Arial"/>
        <a:buChar char="•"/>
        <a:defRPr sz="3360" kern="1200">
          <a:solidFill>
            <a:schemeClr val="tx1"/>
          </a:solidFill>
          <a:latin typeface="+mn-lt"/>
          <a:ea typeface="+mn-ea"/>
          <a:cs typeface="+mn-cs"/>
        </a:defRPr>
      </a:lvl1pPr>
      <a:lvl2pPr marL="822960" indent="-274320" algn="l" defTabSz="1097280" rtl="0" eaLnBrk="1" latinLnBrk="0" hangingPunct="1">
        <a:lnSpc>
          <a:spcPct val="90000"/>
        </a:lnSpc>
        <a:spcBef>
          <a:spcPts val="600"/>
        </a:spcBef>
        <a:buFont typeface="Arial"/>
        <a:buChar char="•"/>
        <a:defRPr sz="2880" kern="1200">
          <a:solidFill>
            <a:schemeClr val="tx1"/>
          </a:solidFill>
          <a:latin typeface="+mn-lt"/>
          <a:ea typeface="+mn-ea"/>
          <a:cs typeface="+mn-cs"/>
        </a:defRPr>
      </a:lvl2pPr>
      <a:lvl3pPr marL="1371600" indent="-274320" algn="l" defTabSz="1097280" rtl="0" eaLnBrk="1" latinLnBrk="0" hangingPunct="1">
        <a:lnSpc>
          <a:spcPct val="90000"/>
        </a:lnSpc>
        <a:spcBef>
          <a:spcPts val="600"/>
        </a:spcBef>
        <a:buFont typeface="Arial"/>
        <a:buChar char="•"/>
        <a:defRPr sz="2400" kern="1200">
          <a:solidFill>
            <a:schemeClr val="tx1"/>
          </a:solidFill>
          <a:latin typeface="+mn-lt"/>
          <a:ea typeface="+mn-ea"/>
          <a:cs typeface="+mn-cs"/>
        </a:defRPr>
      </a:lvl3pPr>
      <a:lvl4pPr marL="192024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4pPr>
      <a:lvl5pPr marL="246888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5pPr>
      <a:lvl6pPr marL="301752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5" Type="http://schemas.openxmlformats.org/officeDocument/2006/relationships/image" Target="../media/image3.jpeg"/><Relationship Id="rId6" Type="http://schemas.openxmlformats.org/officeDocument/2006/relationships/image" Target="../media/image22.png"/><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5.jpeg"/></Relationships>
</file>

<file path=ppt/slides/_rels/slide11.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1" Type="http://schemas.openxmlformats.org/officeDocument/2006/relationships/slideLayout" Target="../slideLayouts/slideLayout5.xml"/><Relationship Id="rId2" Type="http://schemas.openxmlformats.org/officeDocument/2006/relationships/notesSlide" Target="../notesSlides/notesSlide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50.jpg"/></Relationships>
</file>

<file path=ppt/slides/_rels/slide13.xml.rels><?xml version="1.0" encoding="UTF-8" standalone="yes"?>
<Relationships xmlns="http://schemas.openxmlformats.org/package/2006/relationships"><Relationship Id="rId3" Type="http://schemas.openxmlformats.org/officeDocument/2006/relationships/image" Target="../media/image51.png"/><Relationship Id="rId4" Type="http://schemas.openxmlformats.org/officeDocument/2006/relationships/image" Target="../media/image52.png"/><Relationship Id="rId1" Type="http://schemas.openxmlformats.org/officeDocument/2006/relationships/slideLayout" Target="../slideLayouts/slideLayout5.xml"/><Relationship Id="rId2"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 Id="rId3" Type="http://schemas.openxmlformats.org/officeDocument/2006/relationships/image" Target="../media/image53.png"/></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4" Type="http://schemas.openxmlformats.org/officeDocument/2006/relationships/image" Target="../media/image55.png"/><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5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1.xml"/><Relationship Id="rId4" Type="http://schemas.openxmlformats.org/officeDocument/2006/relationships/notesSlide" Target="../notesSlides/notesSlide13.xml"/><Relationship Id="rId5" Type="http://schemas.openxmlformats.org/officeDocument/2006/relationships/image" Target="../media/image57.jpeg"/><Relationship Id="rId6" Type="http://schemas.openxmlformats.org/officeDocument/2006/relationships/image" Target="../media/image58.jpeg"/><Relationship Id="rId7" Type="http://schemas.openxmlformats.org/officeDocument/2006/relationships/image" Target="../media/image59.jpeg"/><Relationship Id="rId8" Type="http://schemas.openxmlformats.org/officeDocument/2006/relationships/image" Target="../media/image60.jpeg"/><Relationship Id="rId9" Type="http://schemas.openxmlformats.org/officeDocument/2006/relationships/image" Target="../media/image61.jpeg"/><Relationship Id="rId10" Type="http://schemas.openxmlformats.org/officeDocument/2006/relationships/image" Target="../media/image62.jpeg"/><Relationship Id="rId11" Type="http://schemas.openxmlformats.org/officeDocument/2006/relationships/image" Target="../media/image63.png"/><Relationship Id="rId1" Type="http://schemas.openxmlformats.org/officeDocument/2006/relationships/tags" Target="../tags/tag2.xml"/><Relationship Id="rId2" Type="http://schemas.openxmlformats.org/officeDocument/2006/relationships/tags" Target="../tags/tag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64.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6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23.xml.rels><?xml version="1.0" encoding="UTF-8" standalone="yes"?>
<Relationships xmlns="http://schemas.openxmlformats.org/package/2006/relationships"><Relationship Id="rId3" Type="http://schemas.openxmlformats.org/officeDocument/2006/relationships/image" Target="../media/image67.png"/><Relationship Id="rId4" Type="http://schemas.openxmlformats.org/officeDocument/2006/relationships/image" Target="../media/image68.png"/><Relationship Id="rId5" Type="http://schemas.openxmlformats.org/officeDocument/2006/relationships/image" Target="../media/image69.png"/><Relationship Id="rId6" Type="http://schemas.openxmlformats.org/officeDocument/2006/relationships/image" Target="../media/image70.png"/><Relationship Id="rId1" Type="http://schemas.openxmlformats.org/officeDocument/2006/relationships/slideLayout" Target="../slideLayouts/slideLayout11.xml"/><Relationship Id="rId2" Type="http://schemas.openxmlformats.org/officeDocument/2006/relationships/image" Target="../media/image6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image" Target="../media/image2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72.png"/></Relationships>
</file>

<file path=ppt/slides/_rels/slide31.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8.xml"/><Relationship Id="rId3" Type="http://schemas.openxmlformats.org/officeDocument/2006/relationships/image" Target="../media/image75.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6.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1.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2.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83.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84.png"/><Relationship Id="rId3" Type="http://schemas.openxmlformats.org/officeDocument/2006/relationships/image" Target="../media/image8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9.xml"/><Relationship Id="rId3" Type="http://schemas.openxmlformats.org/officeDocument/2006/relationships/image" Target="../media/image86.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xml"/><Relationship Id="rId3" Type="http://schemas.openxmlformats.org/officeDocument/2006/relationships/image" Target="../media/image24.png"/></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4" Type="http://schemas.openxmlformats.org/officeDocument/2006/relationships/image" Target="../media/image26.png"/><Relationship Id="rId5" Type="http://schemas.openxmlformats.org/officeDocument/2006/relationships/image" Target="../media/image27.png"/><Relationship Id="rId6" Type="http://schemas.openxmlformats.org/officeDocument/2006/relationships/image" Target="../media/image28.png"/><Relationship Id="rId7" Type="http://schemas.openxmlformats.org/officeDocument/2006/relationships/image" Target="../media/image29.png"/><Relationship Id="rId8" Type="http://schemas.openxmlformats.org/officeDocument/2006/relationships/image" Target="../media/image30.png"/><Relationship Id="rId9" Type="http://schemas.openxmlformats.org/officeDocument/2006/relationships/image" Target="../media/image31.png"/><Relationship Id="rId10" Type="http://schemas.openxmlformats.org/officeDocument/2006/relationships/image" Target="../media/image32.png"/><Relationship Id="rId1" Type="http://schemas.openxmlformats.org/officeDocument/2006/relationships/slideLayout" Target="../slideLayouts/slideLayout11.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11" Type="http://schemas.openxmlformats.org/officeDocument/2006/relationships/image" Target="../media/image41.png"/><Relationship Id="rId12" Type="http://schemas.openxmlformats.org/officeDocument/2006/relationships/image" Target="../media/image42.png"/><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33.png"/><Relationship Id="rId4" Type="http://schemas.openxmlformats.org/officeDocument/2006/relationships/image" Target="../media/image34.png"/><Relationship Id="rId5" Type="http://schemas.openxmlformats.org/officeDocument/2006/relationships/image" Target="../media/image35.png"/><Relationship Id="rId6" Type="http://schemas.openxmlformats.org/officeDocument/2006/relationships/image" Target="../media/image36.png"/><Relationship Id="rId7" Type="http://schemas.openxmlformats.org/officeDocument/2006/relationships/image" Target="../media/image37.png"/><Relationship Id="rId8" Type="http://schemas.openxmlformats.org/officeDocument/2006/relationships/image" Target="../media/image38.png"/><Relationship Id="rId9" Type="http://schemas.openxmlformats.org/officeDocument/2006/relationships/image" Target="../media/image39.png"/><Relationship Id="rId10" Type="http://schemas.openxmlformats.org/officeDocument/2006/relationships/image" Target="../media/image4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4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377696" y="0"/>
            <a:ext cx="13252704" cy="8229600"/>
          </a:xfrm>
          <a:prstGeom prst="rect">
            <a:avLst/>
          </a:prstGeom>
        </p:spPr>
      </p:pic>
      <p:pic>
        <p:nvPicPr>
          <p:cNvPr id="11"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850516" y="-1146048"/>
            <a:ext cx="8276212" cy="8229600"/>
          </a:xfrm>
          <a:prstGeom prst="rect">
            <a:avLst/>
          </a:prstGeom>
        </p:spPr>
      </p:pic>
      <p:sp>
        <p:nvSpPr>
          <p:cNvPr id="2" name="Title 1"/>
          <p:cNvSpPr>
            <a:spLocks noGrp="1"/>
          </p:cNvSpPr>
          <p:nvPr>
            <p:ph type="ctrTitle"/>
          </p:nvPr>
        </p:nvSpPr>
        <p:spPr>
          <a:xfrm>
            <a:off x="1972225" y="2968752"/>
            <a:ext cx="8178396" cy="3128738"/>
          </a:xfrm>
        </p:spPr>
        <p:txBody>
          <a:bodyPr/>
          <a:lstStyle/>
          <a:p>
            <a:r>
              <a:rPr lang="en-US" dirty="0">
                <a:solidFill>
                  <a:schemeClr val="bg1"/>
                </a:solidFill>
              </a:rPr>
              <a:t>IP office cloud and </a:t>
            </a:r>
            <a:br>
              <a:rPr lang="en-US" dirty="0">
                <a:solidFill>
                  <a:schemeClr val="bg1"/>
                </a:solidFill>
              </a:rPr>
            </a:br>
            <a:r>
              <a:rPr lang="en-US" dirty="0">
                <a:solidFill>
                  <a:schemeClr val="bg1"/>
                </a:solidFill>
              </a:rPr>
              <a:t>IP Office contact center</a:t>
            </a:r>
            <a:br>
              <a:rPr lang="en-US" dirty="0">
                <a:solidFill>
                  <a:schemeClr val="bg1"/>
                </a:solidFill>
              </a:rPr>
            </a:br>
            <a:r>
              <a:rPr lang="en-US" dirty="0">
                <a:solidFill>
                  <a:schemeClr val="bg1"/>
                </a:solidFill>
              </a:rPr>
              <a:t>update to GC Team</a:t>
            </a:r>
            <a:br>
              <a:rPr lang="en-US" dirty="0">
                <a:solidFill>
                  <a:schemeClr val="bg1"/>
                </a:solidFill>
              </a:rPr>
            </a:br>
            <a:r>
              <a:rPr lang="en-US" dirty="0">
                <a:solidFill>
                  <a:schemeClr val="bg1"/>
                </a:solidFill>
              </a:rPr>
              <a:t/>
            </a:r>
            <a:br>
              <a:rPr lang="en-US" dirty="0">
                <a:solidFill>
                  <a:schemeClr val="bg1"/>
                </a:solidFill>
              </a:rPr>
            </a:br>
            <a:r>
              <a:rPr lang="en-US" dirty="0">
                <a:solidFill>
                  <a:schemeClr val="bg1"/>
                </a:solidFill>
              </a:rPr>
              <a:t/>
            </a:r>
            <a:br>
              <a:rPr lang="en-US" dirty="0">
                <a:solidFill>
                  <a:schemeClr val="bg1"/>
                </a:solidFill>
              </a:rPr>
            </a:br>
            <a:r>
              <a:rPr lang="en-US" dirty="0">
                <a:solidFill>
                  <a:schemeClr val="bg1"/>
                </a:solidFill>
              </a:rPr>
              <a:t>April 19, 2018</a:t>
            </a:r>
          </a:p>
        </p:txBody>
      </p:sp>
      <p:pic>
        <p:nvPicPr>
          <p:cNvPr id="6" name="Picture 5" descr="LiquidLightExtended.jpg"/>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0" y="0"/>
            <a:ext cx="1396977" cy="8229600"/>
          </a:xfrm>
          <a:prstGeom prst="rect">
            <a:avLst/>
          </a:prstGeom>
        </p:spPr>
      </p:pic>
      <p:sp>
        <p:nvSpPr>
          <p:cNvPr id="8" name="TextBox 7"/>
          <p:cNvSpPr txBox="1"/>
          <p:nvPr/>
        </p:nvSpPr>
        <p:spPr>
          <a:xfrm>
            <a:off x="1972225" y="7825309"/>
            <a:ext cx="7868441" cy="284247"/>
          </a:xfrm>
          <a:prstGeom prst="rect">
            <a:avLst/>
          </a:prstGeom>
          <a:noFill/>
        </p:spPr>
        <p:txBody>
          <a:bodyPr wrap="none" lIns="130622" tIns="65311" rIns="130622" bIns="65311" rtlCol="0" anchor="ctr">
            <a:spAutoFit/>
          </a:bodyPr>
          <a:lstStyle/>
          <a:p>
            <a:pPr>
              <a:lnSpc>
                <a:spcPct val="90000"/>
              </a:lnSpc>
              <a:defRPr/>
            </a:pPr>
            <a:r>
              <a:rPr lang="en-US" sz="1100" dirty="0">
                <a:solidFill>
                  <a:srgbClr val="8F8F8F"/>
                </a:solidFill>
              </a:rPr>
              <a:t>© 2018 Avaya Inc. All rights reserved. Confidential &amp; Proprietary. Use pursuant to your signed agreement or Avaya Policy.</a:t>
            </a:r>
          </a:p>
        </p:txBody>
      </p:sp>
      <p:pic>
        <p:nvPicPr>
          <p:cNvPr id="15" name="Picture 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638000" y="489600"/>
            <a:ext cx="2152800" cy="612198"/>
          </a:xfrm>
          <a:prstGeom prst="rect">
            <a:avLst/>
          </a:prstGeom>
          <a:noFill/>
          <a:ln>
            <a:noFill/>
          </a:ln>
        </p:spPr>
      </p:pic>
    </p:spTree>
    <p:extLst>
      <p:ext uri="{BB962C8B-B14F-4D97-AF65-F5344CB8AC3E}">
        <p14:creationId xmlns:p14="http://schemas.microsoft.com/office/powerpoint/2010/main" val="1037123068"/>
      </p:ext>
    </p:extLst>
  </p:cSld>
  <p:clrMapOvr>
    <a:masterClrMapping/>
  </p:clrMapOvr>
  <p:transition xmlns:p14="http://schemas.microsoft.com/office/powerpoint/2010/mai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6720" y="658818"/>
            <a:ext cx="13167360" cy="1005840"/>
          </a:xfrm>
        </p:spPr>
        <p:txBody>
          <a:bodyPr/>
          <a:lstStyle/>
          <a:p>
            <a:r>
              <a:rPr lang="en-US" dirty="0"/>
              <a:t>IP Office Contact Center - Use Case Scenario</a:t>
            </a:r>
            <a:br>
              <a:rPr lang="en-US" dirty="0"/>
            </a:br>
            <a:r>
              <a:rPr lang="en-US" dirty="0"/>
              <a:t>Web Chat Skills-based Routing</a:t>
            </a:r>
          </a:p>
        </p:txBody>
      </p:sp>
      <p:sp>
        <p:nvSpPr>
          <p:cNvPr id="4" name="Text Placeholder 7"/>
          <p:cNvSpPr txBox="1">
            <a:spLocks/>
          </p:cNvSpPr>
          <p:nvPr/>
        </p:nvSpPr>
        <p:spPr>
          <a:xfrm>
            <a:off x="266965" y="1732282"/>
            <a:ext cx="9959075" cy="1062599"/>
          </a:xfrm>
          <a:prstGeom prst="rect">
            <a:avLst/>
          </a:prstGeom>
        </p:spPr>
        <p:txBody>
          <a:bodyPr wrap="square">
            <a:spAutoFit/>
          </a:bodyPr>
          <a:lstStyle>
            <a:lvl1pPr marL="365760" indent="-365760" algn="l" defTabSz="914400" rtl="0" eaLnBrk="1" latinLnBrk="0" hangingPunct="1">
              <a:lnSpc>
                <a:spcPct val="90000"/>
              </a:lnSpc>
              <a:spcBef>
                <a:spcPts val="1200"/>
              </a:spcBef>
              <a:buClr>
                <a:schemeClr val="accent1"/>
              </a:buClr>
              <a:buFont typeface="Webdings" pitchFamily="18" charset="2"/>
              <a:buChar char="4"/>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800"/>
              </a:spcBef>
              <a:buClr>
                <a:schemeClr val="accent2"/>
              </a:buClr>
              <a:buFont typeface="Arial" pitchFamily="34" charset="0"/>
              <a:buChar char="–"/>
              <a:defRPr sz="2200" kern="1200">
                <a:solidFill>
                  <a:schemeClr val="tx1"/>
                </a:solidFill>
                <a:latin typeface="+mn-lt"/>
                <a:ea typeface="+mn-ea"/>
                <a:cs typeface="+mn-cs"/>
              </a:defRPr>
            </a:lvl2pPr>
            <a:lvl3pPr marL="1097280" indent="-228600" algn="l" defTabSz="914400" rtl="0" eaLnBrk="1" latinLnBrk="0" hangingPunct="1">
              <a:lnSpc>
                <a:spcPct val="90000"/>
              </a:lnSpc>
              <a:spcBef>
                <a:spcPts val="600"/>
              </a:spcBef>
              <a:buClr>
                <a:schemeClr val="accent2"/>
              </a:buClr>
              <a:buFont typeface="Arial" pitchFamily="34" charset="0"/>
              <a:buChar char="–"/>
              <a:defRPr sz="1800" kern="1200">
                <a:solidFill>
                  <a:schemeClr val="tx1"/>
                </a:solidFill>
                <a:latin typeface="+mn-lt"/>
                <a:ea typeface="+mn-ea"/>
                <a:cs typeface="+mn-cs"/>
              </a:defRPr>
            </a:lvl3pPr>
            <a:lvl4pPr marL="146304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4pPr>
            <a:lvl5pPr marL="182880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5pPr>
            <a:lvl6pPr marL="219456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6pPr>
            <a:lvl7pPr marL="256032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7pPr>
            <a:lvl8pPr marL="292608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8pPr>
            <a:lvl9pPr marL="329184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9pPr>
          </a:lstStyle>
          <a:p>
            <a:pPr>
              <a:buFont typeface="Webdings" pitchFamily="18" charset="2"/>
              <a:buNone/>
            </a:pPr>
            <a:r>
              <a:rPr lang="en-US" sz="2240" b="1" dirty="0">
                <a:solidFill>
                  <a:srgbClr val="C00000"/>
                </a:solidFill>
              </a:rPr>
              <a:t>Business Issue: </a:t>
            </a:r>
          </a:p>
          <a:p>
            <a:pPr marL="375920" indent="-375920">
              <a:spcBef>
                <a:spcPts val="960"/>
              </a:spcBef>
            </a:pPr>
            <a:r>
              <a:rPr lang="en-US" sz="1920" dirty="0"/>
              <a:t>Software company is releasing a new application in two weeks and must prepare to support experienced and novice customers</a:t>
            </a:r>
          </a:p>
        </p:txBody>
      </p:sp>
      <p:sp>
        <p:nvSpPr>
          <p:cNvPr id="5" name="Text Placeholder 7"/>
          <p:cNvSpPr txBox="1">
            <a:spLocks/>
          </p:cNvSpPr>
          <p:nvPr/>
        </p:nvSpPr>
        <p:spPr>
          <a:xfrm>
            <a:off x="259938" y="2738520"/>
            <a:ext cx="9935622" cy="2172198"/>
          </a:xfrm>
          <a:prstGeom prst="rect">
            <a:avLst/>
          </a:prstGeom>
        </p:spPr>
        <p:txBody>
          <a:bodyPr vert="horz" wrap="square" lIns="146304" tIns="73152" rIns="146304" bIns="73152" rtlCol="0">
            <a:spAutoFit/>
          </a:bodyPr>
          <a:lstStyle/>
          <a:p>
            <a:pPr marL="370840" indent="-370840" defTabSz="1463040">
              <a:lnSpc>
                <a:spcPct val="90000"/>
              </a:lnSpc>
              <a:spcBef>
                <a:spcPts val="960"/>
              </a:spcBef>
              <a:buClr>
                <a:schemeClr val="accent1"/>
              </a:buClr>
              <a:defRPr/>
            </a:pPr>
            <a:r>
              <a:rPr lang="en-US" sz="2240" b="1" dirty="0">
                <a:solidFill>
                  <a:srgbClr val="C00000"/>
                </a:solidFill>
              </a:rPr>
              <a:t>Solution:</a:t>
            </a:r>
            <a:r>
              <a:rPr lang="en-US" sz="2240" dirty="0">
                <a:solidFill>
                  <a:srgbClr val="C00000"/>
                </a:solidFill>
              </a:rPr>
              <a:t> </a:t>
            </a:r>
          </a:p>
          <a:p>
            <a:pPr marL="370840" lvl="1" indent="-370840">
              <a:lnSpc>
                <a:spcPct val="90000"/>
              </a:lnSpc>
              <a:spcBef>
                <a:spcPts val="960"/>
              </a:spcBef>
              <a:buClr>
                <a:schemeClr val="accent1"/>
              </a:buClr>
              <a:buFont typeface="Webdings" pitchFamily="18" charset="2"/>
              <a:buChar char="4"/>
            </a:pPr>
            <a:r>
              <a:rPr lang="en-US" sz="1920" dirty="0"/>
              <a:t>Organize web chat queues and agent groups to support new software release</a:t>
            </a:r>
          </a:p>
          <a:p>
            <a:pPr marL="370840" lvl="1" indent="-370840">
              <a:lnSpc>
                <a:spcPct val="90000"/>
              </a:lnSpc>
              <a:spcBef>
                <a:spcPts val="960"/>
              </a:spcBef>
              <a:buClr>
                <a:schemeClr val="accent1"/>
              </a:buClr>
              <a:buFont typeface="Webdings" pitchFamily="18" charset="2"/>
              <a:buChar char="4"/>
            </a:pPr>
            <a:r>
              <a:rPr lang="en-US" sz="1920" dirty="0"/>
              <a:t> Define web chat queues and match agent skill profiles in specific areas of expertise such as “installation”, “technical support”, “error messages” and “end user questions”</a:t>
            </a:r>
          </a:p>
          <a:p>
            <a:pPr marL="370840" lvl="1" indent="-370840">
              <a:lnSpc>
                <a:spcPct val="90000"/>
              </a:lnSpc>
              <a:spcBef>
                <a:spcPts val="960"/>
              </a:spcBef>
              <a:buClr>
                <a:schemeClr val="accent1"/>
              </a:buClr>
              <a:buFont typeface="Webdings" pitchFamily="18" charset="2"/>
              <a:buChar char="4"/>
            </a:pPr>
            <a:r>
              <a:rPr lang="en-US" sz="1920" dirty="0"/>
              <a:t>Route web chat inquiries to agents that are best skilled to resolve inquiry based on queue definition (i.e. installation, technical support, etc.)</a:t>
            </a:r>
          </a:p>
        </p:txBody>
      </p:sp>
      <p:sp>
        <p:nvSpPr>
          <p:cNvPr id="6" name="Text Placeholder 7"/>
          <p:cNvSpPr txBox="1">
            <a:spLocks/>
          </p:cNvSpPr>
          <p:nvPr/>
        </p:nvSpPr>
        <p:spPr>
          <a:xfrm>
            <a:off x="266965" y="4803978"/>
            <a:ext cx="9959075" cy="4187237"/>
          </a:xfrm>
          <a:prstGeom prst="rect">
            <a:avLst/>
          </a:prstGeom>
        </p:spPr>
        <p:txBody>
          <a:bodyPr vert="horz" wrap="square" lIns="146304" tIns="73152" rIns="146304" bIns="73152" rtlCol="0">
            <a:spAutoFit/>
          </a:bodyPr>
          <a:lstStyle/>
          <a:p>
            <a:pPr marL="370840" indent="-370840" defTabSz="1463040">
              <a:lnSpc>
                <a:spcPct val="90000"/>
              </a:lnSpc>
              <a:spcBef>
                <a:spcPts val="960"/>
              </a:spcBef>
              <a:buClr>
                <a:schemeClr val="accent1"/>
              </a:buClr>
              <a:defRPr/>
            </a:pPr>
            <a:r>
              <a:rPr lang="en-US" sz="2240" b="1" dirty="0">
                <a:solidFill>
                  <a:srgbClr val="C00000"/>
                </a:solidFill>
              </a:rPr>
              <a:t>Benefits:</a:t>
            </a:r>
            <a:r>
              <a:rPr lang="en-US" sz="2240" dirty="0">
                <a:solidFill>
                  <a:srgbClr val="C00000"/>
                </a:solidFill>
              </a:rPr>
              <a:t> </a:t>
            </a:r>
            <a:endParaRPr lang="en-US" sz="1920" dirty="0"/>
          </a:p>
          <a:p>
            <a:pPr marL="370840" indent="-370840" defTabSz="1463040">
              <a:lnSpc>
                <a:spcPct val="90000"/>
              </a:lnSpc>
              <a:spcBef>
                <a:spcPts val="960"/>
              </a:spcBef>
              <a:buClr>
                <a:schemeClr val="accent1"/>
              </a:buClr>
              <a:buFont typeface="Webdings" pitchFamily="18" charset="2"/>
              <a:buChar char="4"/>
              <a:defRPr/>
            </a:pPr>
            <a:r>
              <a:rPr lang="en-US" sz="1920" dirty="0"/>
              <a:t>Customer support chats are routed to agents that are best equipped (tools, training and experience) to resolve customer issues</a:t>
            </a:r>
          </a:p>
          <a:p>
            <a:pPr marL="370840" indent="-370840" defTabSz="1463040">
              <a:lnSpc>
                <a:spcPct val="90000"/>
              </a:lnSpc>
              <a:spcBef>
                <a:spcPts val="960"/>
              </a:spcBef>
              <a:buClr>
                <a:schemeClr val="accent1"/>
              </a:buClr>
              <a:buFont typeface="Webdings" pitchFamily="18" charset="2"/>
              <a:buChar char="4"/>
              <a:defRPr/>
            </a:pPr>
            <a:r>
              <a:rPr lang="en-US" sz="1920" dirty="0"/>
              <a:t>A more consistent and predictable customer support process increases first contact resolutions (and reduces phone calls into the contact center)</a:t>
            </a:r>
          </a:p>
          <a:p>
            <a:pPr marL="370840" indent="-370840" defTabSz="1463040">
              <a:lnSpc>
                <a:spcPct val="90000"/>
              </a:lnSpc>
              <a:spcBef>
                <a:spcPts val="960"/>
              </a:spcBef>
              <a:buClr>
                <a:schemeClr val="accent1"/>
              </a:buClr>
              <a:buFont typeface="Webdings" pitchFamily="18" charset="2"/>
              <a:buChar char="4"/>
              <a:defRPr/>
            </a:pPr>
            <a:r>
              <a:rPr lang="en-US" sz="1920" dirty="0"/>
              <a:t>Faster and more reliable technical support equals happier (and more loyal) customers</a:t>
            </a:r>
          </a:p>
          <a:p>
            <a:pPr marL="370840" indent="-370840" defTabSz="1463040">
              <a:lnSpc>
                <a:spcPct val="90000"/>
              </a:lnSpc>
              <a:spcBef>
                <a:spcPts val="960"/>
              </a:spcBef>
              <a:buClr>
                <a:schemeClr val="accent1"/>
              </a:buClr>
              <a:buFont typeface="Webdings" pitchFamily="18" charset="2"/>
              <a:buChar char="4"/>
              <a:defRPr/>
            </a:pPr>
            <a:r>
              <a:rPr lang="en-US" sz="1920" dirty="0"/>
              <a:t>Increased agent productivity and efficiency</a:t>
            </a:r>
          </a:p>
          <a:p>
            <a:pPr marL="370840" indent="-370840" defTabSz="1463040">
              <a:lnSpc>
                <a:spcPct val="90000"/>
              </a:lnSpc>
              <a:spcBef>
                <a:spcPts val="960"/>
              </a:spcBef>
              <a:buClr>
                <a:schemeClr val="accent1"/>
              </a:buClr>
              <a:buFont typeface="Webdings" pitchFamily="18" charset="2"/>
              <a:buChar char="4"/>
              <a:defRPr/>
            </a:pPr>
            <a:r>
              <a:rPr lang="en-US" sz="1920" dirty="0"/>
              <a:t>A brand image recognized for delivering outstanding customer support </a:t>
            </a:r>
          </a:p>
          <a:p>
            <a:pPr marL="370840" indent="-370840" defTabSz="1463040">
              <a:lnSpc>
                <a:spcPct val="90000"/>
              </a:lnSpc>
              <a:spcBef>
                <a:spcPts val="960"/>
              </a:spcBef>
              <a:buClr>
                <a:schemeClr val="accent1"/>
              </a:buClr>
              <a:buFont typeface="Webdings" pitchFamily="18" charset="2"/>
              <a:buChar char="4"/>
              <a:defRPr/>
            </a:pPr>
            <a:endParaRPr lang="en-US" sz="1920" dirty="0"/>
          </a:p>
          <a:p>
            <a:pPr marL="370840" indent="-370840" defTabSz="1463040">
              <a:lnSpc>
                <a:spcPct val="90000"/>
              </a:lnSpc>
              <a:spcBef>
                <a:spcPts val="960"/>
              </a:spcBef>
              <a:buClr>
                <a:schemeClr val="accent1"/>
              </a:buClr>
              <a:buFont typeface="Webdings" pitchFamily="18" charset="2"/>
              <a:buChar char="4"/>
              <a:defRPr/>
            </a:pPr>
            <a:endParaRPr lang="en-US" sz="2240" dirty="0"/>
          </a:p>
          <a:p>
            <a:pPr marL="370840" indent="-370840" defTabSz="1463040">
              <a:lnSpc>
                <a:spcPct val="90000"/>
              </a:lnSpc>
              <a:spcBef>
                <a:spcPts val="960"/>
              </a:spcBef>
              <a:buClr>
                <a:schemeClr val="accent1"/>
              </a:buClr>
              <a:buFont typeface="Webdings" pitchFamily="18" charset="2"/>
              <a:buChar char="4"/>
              <a:defRPr/>
            </a:pPr>
            <a:endParaRPr lang="en-US" sz="1920" dirty="0"/>
          </a:p>
        </p:txBody>
      </p:sp>
      <p:pic>
        <p:nvPicPr>
          <p:cNvPr id="1026" name="Picture 2" descr="C:\Users\mbutts\Pictures\2015 - 09.15 blog images (5)\blog_img_250x279_9.15.15_05.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226040" y="2156462"/>
            <a:ext cx="3810000" cy="4251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3433362"/>
      </p:ext>
    </p:extLst>
  </p:cSld>
  <p:clrMapOvr>
    <a:masterClrMapping/>
  </p:clrMapOvr>
  <p:transition xmlns:p14="http://schemas.microsoft.com/office/powerpoint/2010/mai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4998" y="70760"/>
            <a:ext cx="13167360" cy="1005840"/>
          </a:xfrm>
        </p:spPr>
        <p:txBody>
          <a:bodyPr/>
          <a:lstStyle/>
          <a:p>
            <a:r>
              <a:rPr lang="en-US" sz="3800" b="1" dirty="0"/>
              <a:t>Skills-based Routing</a:t>
            </a:r>
          </a:p>
        </p:txBody>
      </p:sp>
      <p:sp>
        <p:nvSpPr>
          <p:cNvPr id="7" name="Content Placeholder 5"/>
          <p:cNvSpPr>
            <a:spLocks noGrp="1"/>
          </p:cNvSpPr>
          <p:nvPr>
            <p:ph idx="1"/>
          </p:nvPr>
        </p:nvSpPr>
        <p:spPr>
          <a:xfrm>
            <a:off x="300245" y="1270937"/>
            <a:ext cx="8096688" cy="5669278"/>
          </a:xfrm>
        </p:spPr>
        <p:txBody>
          <a:bodyPr>
            <a:normAutofit/>
          </a:bodyPr>
          <a:lstStyle/>
          <a:p>
            <a:r>
              <a:rPr lang="en-US" dirty="0"/>
              <a:t>Reduce or eliminate transfers</a:t>
            </a:r>
          </a:p>
          <a:p>
            <a:r>
              <a:rPr lang="en-US" dirty="0"/>
              <a:t>Optimize the customer journey and streamline service processes</a:t>
            </a:r>
          </a:p>
          <a:p>
            <a:r>
              <a:rPr lang="en-US" dirty="0"/>
              <a:t>Set agent skill levels on:</a:t>
            </a:r>
          </a:p>
          <a:p>
            <a:pPr lvl="1"/>
            <a:r>
              <a:rPr lang="en-US" dirty="0"/>
              <a:t>Product expertise</a:t>
            </a:r>
          </a:p>
          <a:p>
            <a:pPr lvl="1"/>
            <a:r>
              <a:rPr lang="en-US" dirty="0"/>
              <a:t>Spoken languages</a:t>
            </a:r>
          </a:p>
          <a:p>
            <a:pPr lvl="1"/>
            <a:r>
              <a:rPr lang="en-US" dirty="0"/>
              <a:t>Availability </a:t>
            </a:r>
          </a:p>
          <a:p>
            <a:pPr lvl="1"/>
            <a:r>
              <a:rPr lang="en-US" dirty="0"/>
              <a:t>History</a:t>
            </a:r>
          </a:p>
        </p:txBody>
      </p:sp>
      <p:sp>
        <p:nvSpPr>
          <p:cNvPr id="8" name="Rounded Rectangle 7"/>
          <p:cNvSpPr/>
          <p:nvPr/>
        </p:nvSpPr>
        <p:spPr>
          <a:xfrm>
            <a:off x="8730073" y="5527600"/>
            <a:ext cx="3968858" cy="806731"/>
          </a:xfrm>
          <a:prstGeom prst="roundRect">
            <a:avLst/>
          </a:prstGeom>
          <a:solidFill>
            <a:srgbClr val="DA291C"/>
          </a:solidFill>
          <a:ln/>
        </p:spPr>
        <p:style>
          <a:lnRef idx="1">
            <a:schemeClr val="dk1"/>
          </a:lnRef>
          <a:fillRef idx="3">
            <a:schemeClr val="dk1"/>
          </a:fillRef>
          <a:effectRef idx="2">
            <a:schemeClr val="dk1"/>
          </a:effectRef>
          <a:fontRef idx="minor">
            <a:schemeClr val="lt1"/>
          </a:fontRef>
        </p:style>
        <p:txBody>
          <a:bodyPr lIns="146304" tIns="73152" rIns="146304" bIns="73152" rtlCol="0" anchor="ctr"/>
          <a:lstStyle/>
          <a:p>
            <a:pPr marL="1465581">
              <a:lnSpc>
                <a:spcPct val="90000"/>
              </a:lnSpc>
              <a:tabLst>
                <a:tab pos="1465581" algn="l"/>
              </a:tabLst>
            </a:pPr>
            <a:r>
              <a:rPr lang="en-US" sz="2200" dirty="0">
                <a:effectLst>
                  <a:outerShdw blurRad="38100" dist="38100" dir="2700000" algn="tl">
                    <a:srgbClr val="000000">
                      <a:alpha val="43137"/>
                    </a:srgbClr>
                  </a:outerShdw>
                </a:effectLst>
              </a:rPr>
              <a:t>Backup agent to service inquiry</a:t>
            </a:r>
          </a:p>
        </p:txBody>
      </p:sp>
      <p:sp>
        <p:nvSpPr>
          <p:cNvPr id="9" name="Rounded Rectangle 8"/>
          <p:cNvSpPr/>
          <p:nvPr/>
        </p:nvSpPr>
        <p:spPr>
          <a:xfrm>
            <a:off x="8730073" y="4620858"/>
            <a:ext cx="3968858" cy="806731"/>
          </a:xfrm>
          <a:prstGeom prst="roundRect">
            <a:avLst/>
          </a:prstGeom>
          <a:solidFill>
            <a:srgbClr val="DA291C"/>
          </a:solidFill>
          <a:ln/>
        </p:spPr>
        <p:style>
          <a:lnRef idx="1">
            <a:schemeClr val="dk1"/>
          </a:lnRef>
          <a:fillRef idx="3">
            <a:schemeClr val="dk1"/>
          </a:fillRef>
          <a:effectRef idx="2">
            <a:schemeClr val="dk1"/>
          </a:effectRef>
          <a:fontRef idx="minor">
            <a:schemeClr val="lt1"/>
          </a:fontRef>
        </p:style>
        <p:txBody>
          <a:bodyPr lIns="146304" tIns="73152" rIns="146304" bIns="73152" rtlCol="0" anchor="ctr"/>
          <a:lstStyle/>
          <a:p>
            <a:pPr marL="1465581">
              <a:lnSpc>
                <a:spcPct val="90000"/>
              </a:lnSpc>
              <a:tabLst>
                <a:tab pos="1465581" algn="l"/>
              </a:tabLst>
            </a:pPr>
            <a:r>
              <a:rPr lang="en-US" sz="2200" dirty="0">
                <a:effectLst>
                  <a:outerShdw blurRad="38100" dist="38100" dir="2700000" algn="tl">
                    <a:srgbClr val="000000">
                      <a:alpha val="43137"/>
                    </a:srgbClr>
                  </a:outerShdw>
                </a:effectLst>
              </a:rPr>
              <a:t>Best agent to handle call</a:t>
            </a:r>
          </a:p>
        </p:txBody>
      </p:sp>
      <p:pic>
        <p:nvPicPr>
          <p:cNvPr id="10" name="Picture 9" descr="call.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943825" y="4560470"/>
            <a:ext cx="953189" cy="821170"/>
          </a:xfrm>
          <a:prstGeom prst="rect">
            <a:avLst/>
          </a:prstGeom>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811445" y="5592120"/>
            <a:ext cx="849418" cy="677691"/>
          </a:xfrm>
          <a:prstGeom prst="rect">
            <a:avLst/>
          </a:prstGeom>
          <a:noFill/>
          <a:ln>
            <a:noFill/>
          </a:ln>
        </p:spPr>
      </p:pic>
      <p:sp>
        <p:nvSpPr>
          <p:cNvPr id="12" name="Curved Down Arrow 11"/>
          <p:cNvSpPr/>
          <p:nvPr/>
        </p:nvSpPr>
        <p:spPr>
          <a:xfrm rot="5400000">
            <a:off x="12553230" y="5126709"/>
            <a:ext cx="1077552" cy="681650"/>
          </a:xfrm>
          <a:prstGeom prst="curvedDownArrow">
            <a:avLst/>
          </a:prstGeom>
          <a:solidFill>
            <a:srgbClr val="DA291C"/>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lnSpc>
                <a:spcPct val="90000"/>
              </a:lnSpc>
            </a:pPr>
            <a:endParaRPr lang="en-US">
              <a:solidFill>
                <a:schemeClr val="tx1"/>
              </a:solidFill>
            </a:endParaRPr>
          </a:p>
        </p:txBody>
      </p:sp>
      <p:sp>
        <p:nvSpPr>
          <p:cNvPr id="13" name="Bent Arrow 12"/>
          <p:cNvSpPr/>
          <p:nvPr/>
        </p:nvSpPr>
        <p:spPr>
          <a:xfrm>
            <a:off x="6321102" y="4891137"/>
            <a:ext cx="2143629" cy="490502"/>
          </a:xfrm>
          <a:prstGeom prst="bentArrow">
            <a:avLst>
              <a:gd name="adj1" fmla="val 7567"/>
              <a:gd name="adj2" fmla="val 15600"/>
              <a:gd name="adj3" fmla="val 44798"/>
              <a:gd name="adj4" fmla="val 44761"/>
            </a:avLst>
          </a:prstGeom>
          <a:solidFill>
            <a:srgbClr val="DA291C"/>
          </a:solidFill>
          <a:ln w="98425">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lnSpc>
                <a:spcPct val="90000"/>
              </a:lnSpc>
            </a:pPr>
            <a:endParaRPr lang="en-US">
              <a:solidFill>
                <a:schemeClr val="tx1"/>
              </a:solidFill>
            </a:endParaRPr>
          </a:p>
        </p:txBody>
      </p:sp>
      <p:sp>
        <p:nvSpPr>
          <p:cNvPr id="14" name="Curved Down Arrow 13"/>
          <p:cNvSpPr/>
          <p:nvPr/>
        </p:nvSpPr>
        <p:spPr>
          <a:xfrm rot="16200000" flipH="1">
            <a:off x="7757909" y="6035110"/>
            <a:ext cx="1130403" cy="726952"/>
          </a:xfrm>
          <a:prstGeom prst="curvedDownArrow">
            <a:avLst/>
          </a:prstGeom>
          <a:solidFill>
            <a:srgbClr val="DA291C"/>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lnSpc>
                <a:spcPct val="90000"/>
              </a:lnSpc>
            </a:pPr>
            <a:endParaRPr lang="en-US">
              <a:solidFill>
                <a:schemeClr val="tx1"/>
              </a:solidFill>
            </a:endParaRPr>
          </a:p>
        </p:txBody>
      </p:sp>
      <p:sp>
        <p:nvSpPr>
          <p:cNvPr id="15" name="Rounded Rectangle 14"/>
          <p:cNvSpPr/>
          <p:nvPr/>
        </p:nvSpPr>
        <p:spPr>
          <a:xfrm>
            <a:off x="8730073" y="6465471"/>
            <a:ext cx="3968858" cy="806731"/>
          </a:xfrm>
          <a:prstGeom prst="roundRect">
            <a:avLst/>
          </a:prstGeom>
          <a:solidFill>
            <a:srgbClr val="DA291C"/>
          </a:solidFill>
          <a:ln/>
        </p:spPr>
        <p:style>
          <a:lnRef idx="1">
            <a:schemeClr val="dk1"/>
          </a:lnRef>
          <a:fillRef idx="3">
            <a:schemeClr val="dk1"/>
          </a:fillRef>
          <a:effectRef idx="2">
            <a:schemeClr val="dk1"/>
          </a:effectRef>
          <a:fontRef idx="minor">
            <a:schemeClr val="lt1"/>
          </a:fontRef>
        </p:style>
        <p:txBody>
          <a:bodyPr lIns="146304" tIns="73152" rIns="146304" bIns="73152" rtlCol="0" anchor="ctr"/>
          <a:lstStyle/>
          <a:p>
            <a:pPr marL="1465581">
              <a:lnSpc>
                <a:spcPct val="90000"/>
              </a:lnSpc>
              <a:tabLst>
                <a:tab pos="1465581" algn="l"/>
              </a:tabLst>
            </a:pPr>
            <a:r>
              <a:rPr lang="en-US" sz="2200" dirty="0">
                <a:effectLst>
                  <a:outerShdw blurRad="38100" dist="38100" dir="2700000" algn="tl">
                    <a:srgbClr val="000000">
                      <a:alpha val="43137"/>
                    </a:srgbClr>
                  </a:outerShdw>
                </a:effectLst>
              </a:rPr>
              <a:t>Backup agents or alternative</a:t>
            </a:r>
          </a:p>
        </p:txBody>
      </p:sp>
      <p:pic>
        <p:nvPicPr>
          <p:cNvPr id="16" name="Picture 2"/>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a:off x="8936391" y="6555430"/>
            <a:ext cx="930091" cy="585638"/>
          </a:xfrm>
          <a:prstGeom prst="rect">
            <a:avLst/>
          </a:prstGeom>
          <a:noFill/>
          <a:ln>
            <a:noFill/>
          </a:ln>
        </p:spPr>
      </p:pic>
      <p:sp>
        <p:nvSpPr>
          <p:cNvPr id="17" name="Rounded Rectangle 16"/>
          <p:cNvSpPr/>
          <p:nvPr/>
        </p:nvSpPr>
        <p:spPr>
          <a:xfrm>
            <a:off x="682658" y="5298227"/>
            <a:ext cx="6583848" cy="2270232"/>
          </a:xfrm>
          <a:prstGeom prst="roundRect">
            <a:avLst>
              <a:gd name="adj" fmla="val 0"/>
            </a:avLst>
          </a:prstGeom>
          <a:solidFill>
            <a:srgbClr val="DA291C"/>
          </a:solidFill>
          <a:ln/>
        </p:spPr>
        <p:style>
          <a:lnRef idx="1">
            <a:schemeClr val="accent1"/>
          </a:lnRef>
          <a:fillRef idx="3">
            <a:schemeClr val="accent1"/>
          </a:fillRef>
          <a:effectRef idx="2">
            <a:schemeClr val="accent1"/>
          </a:effectRef>
          <a:fontRef idx="minor">
            <a:schemeClr val="lt1"/>
          </a:fontRef>
        </p:style>
        <p:txBody>
          <a:bodyPr lIns="2779776" tIns="73152" rIns="146304" bIns="73152" rtlCol="0" anchor="ctr"/>
          <a:lstStyle/>
          <a:p>
            <a:pPr>
              <a:lnSpc>
                <a:spcPct val="90000"/>
              </a:lnSpc>
            </a:pPr>
            <a:r>
              <a:rPr lang="en-US" b="1" dirty="0">
                <a:effectLst>
                  <a:outerShdw blurRad="38100" dist="38100" dir="2700000" algn="tl">
                    <a:srgbClr val="000000">
                      <a:alpha val="43137"/>
                    </a:srgbClr>
                  </a:outerShdw>
                </a:effectLst>
              </a:rPr>
              <a:t>Routing based on</a:t>
            </a:r>
            <a:r>
              <a:rPr lang="en-US" dirty="0">
                <a:effectLst>
                  <a:outerShdw blurRad="38100" dist="38100" dir="2700000" algn="tl">
                    <a:srgbClr val="000000">
                      <a:alpha val="43137"/>
                    </a:srgbClr>
                  </a:outerShdw>
                </a:effectLst>
              </a:rPr>
              <a:t>:</a:t>
            </a:r>
          </a:p>
          <a:p>
            <a:pPr marL="368301" indent="-368301">
              <a:lnSpc>
                <a:spcPct val="89000"/>
              </a:lnSpc>
              <a:spcBef>
                <a:spcPts val="480"/>
              </a:spcBef>
              <a:buClr>
                <a:schemeClr val="bg1"/>
              </a:buClr>
              <a:buFont typeface="Webdings" pitchFamily="18" charset="2"/>
              <a:buChar char="4"/>
            </a:pPr>
            <a:r>
              <a:rPr lang="en-US" dirty="0">
                <a:solidFill>
                  <a:schemeClr val="bg1"/>
                </a:solidFill>
                <a:effectLst>
                  <a:outerShdw blurRad="38100" dist="38100" dir="2700000" algn="tl">
                    <a:srgbClr val="000000">
                      <a:alpha val="43137"/>
                    </a:srgbClr>
                  </a:outerShdw>
                </a:effectLst>
              </a:rPr>
              <a:t>Dialed Number </a:t>
            </a:r>
          </a:p>
          <a:p>
            <a:pPr marL="368301" indent="-368301">
              <a:lnSpc>
                <a:spcPct val="89000"/>
              </a:lnSpc>
              <a:spcBef>
                <a:spcPts val="480"/>
              </a:spcBef>
              <a:buClr>
                <a:schemeClr val="bg1"/>
              </a:buClr>
              <a:buFont typeface="Webdings" pitchFamily="18" charset="2"/>
              <a:buChar char="4"/>
            </a:pPr>
            <a:r>
              <a:rPr lang="en-US" dirty="0">
                <a:solidFill>
                  <a:schemeClr val="bg1"/>
                </a:solidFill>
                <a:effectLst>
                  <a:outerShdw blurRad="38100" dist="38100" dir="2700000" algn="tl">
                    <a:srgbClr val="000000">
                      <a:alpha val="43137"/>
                    </a:srgbClr>
                  </a:outerShdw>
                </a:effectLst>
              </a:rPr>
              <a:t>IVR</a:t>
            </a:r>
          </a:p>
          <a:p>
            <a:pPr marL="368301" indent="-368301">
              <a:lnSpc>
                <a:spcPct val="89000"/>
              </a:lnSpc>
              <a:spcBef>
                <a:spcPts val="480"/>
              </a:spcBef>
              <a:buClr>
                <a:schemeClr val="bg1"/>
              </a:buClr>
              <a:buFont typeface="Webdings" pitchFamily="18" charset="2"/>
              <a:buChar char="4"/>
            </a:pPr>
            <a:r>
              <a:rPr lang="en-US" dirty="0">
                <a:solidFill>
                  <a:schemeClr val="bg1"/>
                </a:solidFill>
                <a:effectLst>
                  <a:outerShdw blurRad="38100" dist="38100" dir="2700000" algn="tl">
                    <a:srgbClr val="000000">
                      <a:alpha val="43137"/>
                    </a:srgbClr>
                  </a:outerShdw>
                </a:effectLst>
              </a:rPr>
              <a:t>Calling Number</a:t>
            </a:r>
          </a:p>
          <a:p>
            <a:pPr marL="368301" indent="-368301">
              <a:lnSpc>
                <a:spcPct val="89000"/>
              </a:lnSpc>
              <a:spcBef>
                <a:spcPts val="480"/>
              </a:spcBef>
              <a:buClr>
                <a:schemeClr val="bg1"/>
              </a:buClr>
              <a:buFont typeface="Webdings" pitchFamily="18" charset="2"/>
              <a:buChar char="4"/>
            </a:pPr>
            <a:r>
              <a:rPr lang="en-US" dirty="0">
                <a:solidFill>
                  <a:schemeClr val="bg1"/>
                </a:solidFill>
                <a:effectLst>
                  <a:outerShdw blurRad="38100" dist="38100" dir="2700000" algn="tl">
                    <a:srgbClr val="000000">
                      <a:alpha val="43137"/>
                    </a:srgbClr>
                  </a:outerShdw>
                </a:effectLst>
              </a:rPr>
              <a:t>Auto Attendant</a:t>
            </a:r>
          </a:p>
        </p:txBody>
      </p:sp>
      <p:pic>
        <p:nvPicPr>
          <p:cNvPr id="18" name="Picture 1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60045" y="5408076"/>
            <a:ext cx="1685730" cy="2160384"/>
          </a:xfrm>
          <a:prstGeom prst="rect">
            <a:avLst/>
          </a:prstGeom>
          <a:solidFill>
            <a:srgbClr val="DA291C"/>
          </a:solidFill>
          <a:ln>
            <a:noFill/>
          </a:ln>
        </p:spPr>
      </p:pic>
      <p:sp>
        <p:nvSpPr>
          <p:cNvPr id="19" name="Rounded Rectangle 18"/>
          <p:cNvSpPr/>
          <p:nvPr/>
        </p:nvSpPr>
        <p:spPr>
          <a:xfrm>
            <a:off x="8310544" y="1398552"/>
            <a:ext cx="5033920" cy="2856101"/>
          </a:xfrm>
          <a:prstGeom prst="roundRect">
            <a:avLst/>
          </a:prstGeom>
          <a:solidFill>
            <a:srgbClr val="DA291C"/>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marL="457200" indent="-457200">
              <a:lnSpc>
                <a:spcPct val="90000"/>
              </a:lnSpc>
              <a:buFont typeface="Wingdings" panose="05000000000000000000" pitchFamily="2" charset="2"/>
              <a:buChar char="ü"/>
            </a:pPr>
            <a:r>
              <a:rPr lang="en-US" b="1" dirty="0"/>
              <a:t>Unlimited skills</a:t>
            </a:r>
          </a:p>
          <a:p>
            <a:pPr marL="822960" lvl="2" indent="-457200">
              <a:lnSpc>
                <a:spcPct val="90000"/>
              </a:lnSpc>
              <a:buFont typeface="Wingdings" panose="05000000000000000000" pitchFamily="2" charset="2"/>
              <a:buChar char="§"/>
            </a:pPr>
            <a:r>
              <a:rPr lang="en-US" dirty="0"/>
              <a:t>System</a:t>
            </a:r>
          </a:p>
          <a:p>
            <a:pPr marL="822960" lvl="2" indent="-457200">
              <a:lnSpc>
                <a:spcPct val="90000"/>
              </a:lnSpc>
              <a:buFont typeface="Wingdings" panose="05000000000000000000" pitchFamily="2" charset="2"/>
              <a:buChar char="§"/>
            </a:pPr>
            <a:r>
              <a:rPr lang="en-US" dirty="0"/>
              <a:t>Per agent</a:t>
            </a:r>
          </a:p>
          <a:p>
            <a:pPr marL="457200" indent="-457200">
              <a:lnSpc>
                <a:spcPct val="90000"/>
              </a:lnSpc>
              <a:spcBef>
                <a:spcPts val="960"/>
              </a:spcBef>
              <a:buFont typeface="Wingdings" panose="05000000000000000000" pitchFamily="2" charset="2"/>
              <a:buChar char="ü"/>
            </a:pPr>
            <a:r>
              <a:rPr lang="en-US" b="1" dirty="0"/>
              <a:t>Assign % skill level</a:t>
            </a:r>
          </a:p>
          <a:p>
            <a:pPr marL="822960" lvl="1" indent="-457200">
              <a:lnSpc>
                <a:spcPct val="90000"/>
              </a:lnSpc>
              <a:buFont typeface="Wingdings" panose="05000000000000000000" pitchFamily="2" charset="2"/>
              <a:buChar char="§"/>
            </a:pPr>
            <a:r>
              <a:rPr lang="en-US" dirty="0"/>
              <a:t>Topic</a:t>
            </a:r>
          </a:p>
          <a:p>
            <a:pPr marL="822960" lvl="1" indent="-457200">
              <a:lnSpc>
                <a:spcPct val="90000"/>
              </a:lnSpc>
              <a:buFont typeface="Wingdings" panose="05000000000000000000" pitchFamily="2" charset="2"/>
              <a:buChar char="§"/>
            </a:pPr>
            <a:r>
              <a:rPr lang="en-US" dirty="0"/>
              <a:t>Per agent</a:t>
            </a:r>
          </a:p>
        </p:txBody>
      </p:sp>
    </p:spTree>
    <p:extLst>
      <p:ext uri="{BB962C8B-B14F-4D97-AF65-F5344CB8AC3E}">
        <p14:creationId xmlns:p14="http://schemas.microsoft.com/office/powerpoint/2010/main" val="4108096433"/>
      </p:ext>
    </p:extLst>
  </p:cSld>
  <p:clrMapOvr>
    <a:masterClrMapping/>
  </p:clrMapOvr>
  <p:transition xmlns:p14="http://schemas.microsoft.com/office/powerpoint/2010/mai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510796" y="411296"/>
            <a:ext cx="13167360" cy="1005840"/>
          </a:xfrm>
        </p:spPr>
        <p:txBody>
          <a:bodyPr/>
          <a:lstStyle/>
          <a:p>
            <a:r>
              <a:rPr lang="en-US" b="1" dirty="0"/>
              <a:t>Telemarketing and Outbound Campaigns</a:t>
            </a:r>
          </a:p>
        </p:txBody>
      </p:sp>
      <p:sp>
        <p:nvSpPr>
          <p:cNvPr id="3" name="Content Placeholder 2"/>
          <p:cNvSpPr>
            <a:spLocks noGrp="1"/>
          </p:cNvSpPr>
          <p:nvPr>
            <p:ph idx="1"/>
          </p:nvPr>
        </p:nvSpPr>
        <p:spPr>
          <a:xfrm>
            <a:off x="510796" y="1627002"/>
            <a:ext cx="9418320" cy="5669278"/>
          </a:xfrm>
        </p:spPr>
        <p:txBody>
          <a:bodyPr/>
          <a:lstStyle/>
          <a:p>
            <a:r>
              <a:rPr lang="en-US" dirty="0"/>
              <a:t>Increase sales revenue and profit</a:t>
            </a:r>
          </a:p>
          <a:p>
            <a:pPr lvl="1"/>
            <a:r>
              <a:rPr lang="en-US" dirty="0"/>
              <a:t>Advertising and telemarketing campaigns/offers</a:t>
            </a:r>
          </a:p>
          <a:p>
            <a:pPr lvl="1"/>
            <a:r>
              <a:rPr lang="en-US" dirty="0"/>
              <a:t>Upsell opportunities, post sale</a:t>
            </a:r>
          </a:p>
          <a:p>
            <a:pPr lvl="1"/>
            <a:r>
              <a:rPr lang="en-US" dirty="0"/>
              <a:t>Late payment reminders</a:t>
            </a:r>
          </a:p>
          <a:p>
            <a:pPr lvl="1"/>
            <a:r>
              <a:rPr lang="en-US" dirty="0"/>
              <a:t>Arrange appointments for outside sales personnel</a:t>
            </a:r>
          </a:p>
          <a:p>
            <a:r>
              <a:rPr lang="en-US" dirty="0"/>
              <a:t>Improve agent efficiency</a:t>
            </a:r>
          </a:p>
          <a:p>
            <a:pPr lvl="1"/>
            <a:r>
              <a:rPr lang="en-US" dirty="0"/>
              <a:t>Automatically start outbound tasks on decreased workload</a:t>
            </a:r>
          </a:p>
          <a:p>
            <a:pPr lvl="1"/>
            <a:r>
              <a:rPr lang="en-US" dirty="0"/>
              <a:t>Reduce/eliminate misdials </a:t>
            </a:r>
          </a:p>
          <a:p>
            <a:r>
              <a:rPr lang="en-US" dirty="0"/>
              <a:t>Better prepare agents</a:t>
            </a:r>
          </a:p>
          <a:p>
            <a:pPr lvl="1"/>
            <a:r>
              <a:rPr lang="en-US" dirty="0"/>
              <a:t>‘Preview’ customer information and pre-defined scripts before placing calls</a:t>
            </a:r>
          </a:p>
          <a:p>
            <a:pPr lvl="1"/>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752274" y="1756536"/>
            <a:ext cx="3810000" cy="4251960"/>
          </a:xfrm>
          <a:prstGeom prst="rect">
            <a:avLst/>
          </a:prstGeom>
        </p:spPr>
      </p:pic>
    </p:spTree>
    <p:extLst>
      <p:ext uri="{BB962C8B-B14F-4D97-AF65-F5344CB8AC3E}">
        <p14:creationId xmlns:p14="http://schemas.microsoft.com/office/powerpoint/2010/main" val="3717396692"/>
      </p:ext>
    </p:extLst>
  </p:cSld>
  <p:clrMapOvr>
    <a:masterClrMapping/>
  </p:clrMapOvr>
  <p:transition xmlns:p14="http://schemas.microsoft.com/office/powerpoint/2010/mai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3148" y="216383"/>
            <a:ext cx="13167360" cy="1005840"/>
          </a:xfrm>
        </p:spPr>
        <p:txBody>
          <a:bodyPr/>
          <a:lstStyle/>
          <a:p>
            <a:r>
              <a:rPr lang="en-US" b="1" dirty="0"/>
              <a:t>Real-Time and Historical Reporting</a:t>
            </a:r>
          </a:p>
        </p:txBody>
      </p:sp>
      <p:sp>
        <p:nvSpPr>
          <p:cNvPr id="5" name="Content Placeholder 4"/>
          <p:cNvSpPr>
            <a:spLocks noGrp="1"/>
          </p:cNvSpPr>
          <p:nvPr>
            <p:ph idx="1"/>
          </p:nvPr>
        </p:nvSpPr>
        <p:spPr>
          <a:xfrm>
            <a:off x="525893" y="1705107"/>
            <a:ext cx="7749427" cy="5669278"/>
          </a:xfrm>
        </p:spPr>
        <p:txBody>
          <a:bodyPr>
            <a:normAutofit/>
          </a:bodyPr>
          <a:lstStyle/>
          <a:p>
            <a:r>
              <a:rPr lang="en-US" dirty="0"/>
              <a:t>HTML5 web-based report viewer</a:t>
            </a:r>
          </a:p>
          <a:p>
            <a:r>
              <a:rPr lang="en-US" dirty="0"/>
              <a:t>Customizable real-time and historical reports</a:t>
            </a:r>
          </a:p>
          <a:p>
            <a:pPr lvl="1">
              <a:spcBef>
                <a:spcPts val="1920"/>
              </a:spcBef>
            </a:pPr>
            <a:r>
              <a:rPr lang="en-US" dirty="0"/>
              <a:t>Scheduled, instantaneous</a:t>
            </a:r>
          </a:p>
          <a:p>
            <a:pPr lvl="1">
              <a:spcBef>
                <a:spcPts val="1920"/>
              </a:spcBef>
            </a:pPr>
            <a:r>
              <a:rPr lang="en-US" dirty="0"/>
              <a:t>More than 30 out-of-the box historical reports</a:t>
            </a:r>
          </a:p>
          <a:p>
            <a:r>
              <a:rPr lang="en-US" dirty="0"/>
              <a:t>Threshold alarms </a:t>
            </a:r>
          </a:p>
          <a:p>
            <a:pPr lvl="1"/>
            <a:r>
              <a:rPr lang="en-US" dirty="0"/>
              <a:t>Calls waiting, lost calls</a:t>
            </a:r>
          </a:p>
          <a:p>
            <a:r>
              <a:rPr lang="en-US" dirty="0"/>
              <a:t>Powerful, customizable agent desktop</a:t>
            </a:r>
          </a:p>
          <a:p>
            <a:pPr lvl="1"/>
            <a:r>
              <a:rPr lang="en-US" dirty="0"/>
              <a:t>Multichannel view – voice, email, web chat</a:t>
            </a:r>
          </a:p>
          <a:p>
            <a:pPr lvl="1"/>
            <a:r>
              <a:rPr lang="en-US" dirty="0"/>
              <a:t>Telephony control</a:t>
            </a:r>
          </a:p>
          <a:p>
            <a:pPr lvl="2"/>
            <a:r>
              <a:rPr lang="en-US" dirty="0"/>
              <a:t>Works with nearly any phone</a:t>
            </a:r>
          </a:p>
        </p:txBody>
      </p:sp>
      <p:sp>
        <p:nvSpPr>
          <p:cNvPr id="49" name="Rectangle 48"/>
          <p:cNvSpPr/>
          <p:nvPr/>
        </p:nvSpPr>
        <p:spPr>
          <a:xfrm>
            <a:off x="756738" y="2482980"/>
            <a:ext cx="8339328" cy="43380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543560" indent="-543560">
              <a:lnSpc>
                <a:spcPct val="90000"/>
              </a:lnSpc>
              <a:spcBef>
                <a:spcPts val="2880"/>
              </a:spcBef>
              <a:spcAft>
                <a:spcPts val="1920"/>
              </a:spcAft>
              <a:buClr>
                <a:schemeClr val="accent1"/>
              </a:buClr>
              <a:buSzPct val="120000"/>
              <a:buFont typeface="Wingdings" pitchFamily="2" charset="2"/>
              <a:buChar char="ü"/>
            </a:pPr>
            <a:endParaRPr lang="en-US" sz="3200" dirty="0">
              <a:solidFill>
                <a:schemeClr val="tx1"/>
              </a:solidFill>
              <a:latin typeface="+mj-lt"/>
              <a:ea typeface="Times"/>
            </a:endParaRPr>
          </a:p>
        </p:txBody>
      </p:sp>
      <p:sp>
        <p:nvSpPr>
          <p:cNvPr id="12" name="TextBox 11"/>
          <p:cNvSpPr txBox="1"/>
          <p:nvPr/>
        </p:nvSpPr>
        <p:spPr>
          <a:xfrm>
            <a:off x="15413096" y="7902222"/>
            <a:ext cx="1463040" cy="1097280"/>
          </a:xfrm>
          <a:prstGeom prst="rect">
            <a:avLst/>
          </a:prstGeom>
          <a:noFill/>
        </p:spPr>
        <p:txBody>
          <a:bodyPr wrap="none" lIns="146304" tIns="73152" rIns="146304" bIns="73152" rtlCol="0">
            <a:noAutofit/>
          </a:bodyPr>
          <a:lstStyle/>
          <a:p>
            <a:pPr>
              <a:lnSpc>
                <a:spcPct val="90000"/>
              </a:lnSpc>
            </a:pPr>
            <a:endParaRPr lang="en-US" dirty="0"/>
          </a:p>
        </p:txBody>
      </p:sp>
      <p:pic>
        <p:nvPicPr>
          <p:cNvPr id="9" name="Picture 8"/>
          <p:cNvPicPr/>
          <p:nvPr/>
        </p:nvPicPr>
        <p:blipFill>
          <a:blip r:embed="rId3" cstate="screen">
            <a:extLst>
              <a:ext uri="{28A0092B-C50C-407E-A947-70E740481C1C}">
                <a14:useLocalDpi xmlns:a14="http://schemas.microsoft.com/office/drawing/2010/main"/>
              </a:ext>
            </a:extLst>
          </a:blip>
          <a:srcRect/>
          <a:stretch>
            <a:fillRect/>
          </a:stretch>
        </p:blipFill>
        <p:spPr bwMode="auto">
          <a:xfrm>
            <a:off x="9204960" y="1222223"/>
            <a:ext cx="4750525" cy="3429798"/>
          </a:xfrm>
          <a:prstGeom prst="rect">
            <a:avLst/>
          </a:prstGeom>
          <a:noFill/>
          <a:ln>
            <a:noFill/>
          </a:ln>
        </p:spPr>
      </p:pic>
      <p:pic>
        <p:nvPicPr>
          <p:cNvPr id="10" name="Picture 9"/>
          <p:cNvPicPr/>
          <p:nvPr/>
        </p:nvPicPr>
        <p:blipFill>
          <a:blip r:embed="rId4" cstate="screen">
            <a:extLst>
              <a:ext uri="{28A0092B-C50C-407E-A947-70E740481C1C}">
                <a14:useLocalDpi xmlns:a14="http://schemas.microsoft.com/office/drawing/2010/main"/>
              </a:ext>
            </a:extLst>
          </a:blip>
          <a:srcRect/>
          <a:stretch>
            <a:fillRect/>
          </a:stretch>
        </p:blipFill>
        <p:spPr bwMode="auto">
          <a:xfrm>
            <a:off x="8092440" y="4038674"/>
            <a:ext cx="5667104" cy="2782390"/>
          </a:xfrm>
          <a:prstGeom prst="rect">
            <a:avLst/>
          </a:prstGeom>
          <a:noFill/>
          <a:ln>
            <a:noFill/>
          </a:ln>
        </p:spPr>
      </p:pic>
    </p:spTree>
    <p:extLst>
      <p:ext uri="{BB962C8B-B14F-4D97-AF65-F5344CB8AC3E}">
        <p14:creationId xmlns:p14="http://schemas.microsoft.com/office/powerpoint/2010/main" val="3446607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MVCIE_IV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996985" y="3878311"/>
            <a:ext cx="4704426" cy="325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34051" y="206340"/>
            <a:ext cx="13167360" cy="1005840"/>
          </a:xfrm>
        </p:spPr>
        <p:txBody>
          <a:bodyPr/>
          <a:lstStyle/>
          <a:p>
            <a:r>
              <a:rPr lang="en-US" b="1" dirty="0"/>
              <a:t>Self Service</a:t>
            </a:r>
          </a:p>
        </p:txBody>
      </p:sp>
      <p:sp>
        <p:nvSpPr>
          <p:cNvPr id="3" name="Content Placeholder 2"/>
          <p:cNvSpPr>
            <a:spLocks noGrp="1"/>
          </p:cNvSpPr>
          <p:nvPr>
            <p:ph idx="1"/>
          </p:nvPr>
        </p:nvSpPr>
        <p:spPr>
          <a:xfrm>
            <a:off x="518161" y="1521114"/>
            <a:ext cx="7513320" cy="5669278"/>
          </a:xfrm>
        </p:spPr>
        <p:txBody>
          <a:bodyPr/>
          <a:lstStyle/>
          <a:p>
            <a:r>
              <a:rPr lang="en-US" dirty="0"/>
              <a:t>Provide customer self service </a:t>
            </a:r>
            <a:r>
              <a:rPr lang="en-US" i="1" dirty="0"/>
              <a:t>anytime – anywhere </a:t>
            </a:r>
            <a:r>
              <a:rPr lang="en-US" dirty="0"/>
              <a:t>option</a:t>
            </a:r>
          </a:p>
          <a:p>
            <a:r>
              <a:rPr lang="en-US" dirty="0"/>
              <a:t>Improve service and agent effectiveness, free agents for important voice calls</a:t>
            </a:r>
          </a:p>
          <a:p>
            <a:r>
              <a:rPr lang="en-US" dirty="0"/>
              <a:t>Get started fast with out-of-the-box call flow/IVR templates</a:t>
            </a:r>
          </a:p>
          <a:p>
            <a:r>
              <a:rPr lang="en-US" dirty="0"/>
              <a:t>Integrate to ODBC database for information playback</a:t>
            </a:r>
          </a:p>
          <a:p>
            <a:r>
              <a:rPr lang="en-US" dirty="0"/>
              <a:t>Provide comprehensive self service</a:t>
            </a:r>
          </a:p>
          <a:p>
            <a:pPr lvl="1"/>
            <a:r>
              <a:rPr lang="en-US" dirty="0"/>
              <a:t>Add speech recognition and text to speech as options</a:t>
            </a:r>
          </a:p>
          <a:p>
            <a:endParaRPr lang="en-US" dirty="0"/>
          </a:p>
        </p:txBody>
      </p:sp>
      <p:sp>
        <p:nvSpPr>
          <p:cNvPr id="8" name="Rounded Rectangle 7"/>
          <p:cNvSpPr/>
          <p:nvPr/>
        </p:nvSpPr>
        <p:spPr>
          <a:xfrm>
            <a:off x="8383764" y="1521113"/>
            <a:ext cx="5930872" cy="2270234"/>
          </a:xfrm>
          <a:prstGeom prst="roundRect">
            <a:avLst/>
          </a:prstGeom>
          <a:solidFill>
            <a:srgbClr val="DA291C"/>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marL="457200" indent="-457200">
              <a:lnSpc>
                <a:spcPct val="110000"/>
              </a:lnSpc>
              <a:buFont typeface="Wingdings" panose="05000000000000000000" pitchFamily="2" charset="2"/>
              <a:buChar char="ü"/>
            </a:pPr>
            <a:r>
              <a:rPr lang="en-US" b="1" dirty="0"/>
              <a:t>99 simultaneous sessions</a:t>
            </a:r>
          </a:p>
          <a:p>
            <a:pPr marL="457200" indent="-457200">
              <a:lnSpc>
                <a:spcPct val="110000"/>
              </a:lnSpc>
              <a:buFont typeface="Wingdings" panose="05000000000000000000" pitchFamily="2" charset="2"/>
              <a:buChar char="ü"/>
            </a:pPr>
            <a:r>
              <a:rPr lang="en-US" b="1" dirty="0"/>
              <a:t>Intuitive graphical script editor </a:t>
            </a:r>
          </a:p>
          <a:p>
            <a:pPr marL="909320" lvl="1" indent="-457200">
              <a:lnSpc>
                <a:spcPct val="110000"/>
              </a:lnSpc>
              <a:buFont typeface="Wingdings" panose="05000000000000000000" pitchFamily="2" charset="2"/>
              <a:buChar char="§"/>
            </a:pPr>
            <a:r>
              <a:rPr lang="en-US" b="1" dirty="0"/>
              <a:t>Fast creation and editing </a:t>
            </a:r>
            <a:endParaRPr lang="en-US" dirty="0"/>
          </a:p>
        </p:txBody>
      </p:sp>
    </p:spTree>
    <p:extLst>
      <p:ext uri="{BB962C8B-B14F-4D97-AF65-F5344CB8AC3E}">
        <p14:creationId xmlns:p14="http://schemas.microsoft.com/office/powerpoint/2010/main" val="4033189795"/>
      </p:ext>
    </p:extLst>
  </p:cSld>
  <p:clrMapOvr>
    <a:masterClrMapping/>
  </p:clrMapOvr>
  <p:transition xmlns:p14="http://schemas.microsoft.com/office/powerpoint/2010/mai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6569" y="395533"/>
            <a:ext cx="13167360" cy="1005840"/>
          </a:xfrm>
        </p:spPr>
        <p:txBody>
          <a:bodyPr/>
          <a:lstStyle/>
          <a:p>
            <a:r>
              <a:rPr lang="en-US" b="1" dirty="0"/>
              <a:t>Supervisor and Agent </a:t>
            </a:r>
            <a:br>
              <a:rPr lang="en-US" b="1" dirty="0"/>
            </a:br>
            <a:r>
              <a:rPr lang="en-US" b="1" dirty="0"/>
              <a:t>Desktop Interfaces</a:t>
            </a:r>
          </a:p>
        </p:txBody>
      </p:sp>
      <p:sp>
        <p:nvSpPr>
          <p:cNvPr id="3" name="Content Placeholder 2"/>
          <p:cNvSpPr>
            <a:spLocks noGrp="1"/>
          </p:cNvSpPr>
          <p:nvPr>
            <p:ph idx="1"/>
          </p:nvPr>
        </p:nvSpPr>
        <p:spPr>
          <a:xfrm>
            <a:off x="227138" y="1840616"/>
            <a:ext cx="6324600" cy="5669278"/>
          </a:xfrm>
        </p:spPr>
        <p:txBody>
          <a:bodyPr>
            <a:normAutofit/>
          </a:bodyPr>
          <a:lstStyle/>
          <a:p>
            <a:r>
              <a:rPr lang="en-US" dirty="0"/>
              <a:t>Easy-to-use supervisor and agent desktop interfaces foster fast end user adoption</a:t>
            </a:r>
          </a:p>
          <a:p>
            <a:r>
              <a:rPr lang="en-US" dirty="0"/>
              <a:t>Superior web-based user interface enhances the user experience by providing only relevant information in a clean and uncluttered fashion</a:t>
            </a:r>
          </a:p>
          <a:p>
            <a:r>
              <a:rPr lang="en-US" dirty="0"/>
              <a:t>Quickly make changes to agents, groups, topics and profiles using the web administration tool</a:t>
            </a:r>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771313" y="1895926"/>
            <a:ext cx="6311538" cy="33905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551738" y="3591195"/>
            <a:ext cx="6143184" cy="373175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273968764"/>
      </p:ext>
    </p:extLst>
  </p:cSld>
  <p:clrMapOvr>
    <a:masterClrMapping/>
  </p:clrMapOvr>
  <p:transition xmlns:p14="http://schemas.microsoft.com/office/powerpoint/2010/mai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Call Recording</a:t>
            </a:r>
          </a:p>
        </p:txBody>
      </p:sp>
      <p:sp>
        <p:nvSpPr>
          <p:cNvPr id="6" name="Content Placeholder 5"/>
          <p:cNvSpPr>
            <a:spLocks noGrp="1"/>
          </p:cNvSpPr>
          <p:nvPr>
            <p:ph idx="1"/>
          </p:nvPr>
        </p:nvSpPr>
        <p:spPr>
          <a:xfrm>
            <a:off x="594361" y="1722124"/>
            <a:ext cx="7239000" cy="5669278"/>
          </a:xfrm>
        </p:spPr>
        <p:txBody>
          <a:bodyPr>
            <a:normAutofit fontScale="92500" lnSpcReduction="10000"/>
          </a:bodyPr>
          <a:lstStyle/>
          <a:p>
            <a:r>
              <a:rPr lang="en-US" dirty="0"/>
              <a:t>Eliminate conflicts - the ‘he said, she said’ syndrome </a:t>
            </a:r>
          </a:p>
          <a:p>
            <a:r>
              <a:rPr lang="en-US" dirty="0"/>
              <a:t>Monitor and improve customer interaction quality; excellent training tool</a:t>
            </a:r>
          </a:p>
          <a:p>
            <a:r>
              <a:rPr lang="en-US" dirty="0"/>
              <a:t>Record </a:t>
            </a:r>
          </a:p>
          <a:p>
            <a:pPr lvl="1"/>
            <a:r>
              <a:rPr lang="en-US" dirty="0"/>
              <a:t>Every agent call</a:t>
            </a:r>
          </a:p>
          <a:p>
            <a:pPr lvl="1"/>
            <a:r>
              <a:rPr lang="en-US" dirty="0"/>
              <a:t>Random selection</a:t>
            </a:r>
          </a:p>
          <a:p>
            <a:pPr lvl="1"/>
            <a:r>
              <a:rPr lang="en-US" dirty="0"/>
              <a:t>‘Now’ with the press of a button</a:t>
            </a:r>
          </a:p>
          <a:p>
            <a:pPr marL="584200" indent="-584200"/>
            <a:r>
              <a:rPr lang="en-US" dirty="0"/>
              <a:t>Quickly and easily search and                            replay</a:t>
            </a:r>
          </a:p>
          <a:p>
            <a:pPr lvl="1"/>
            <a:r>
              <a:rPr lang="en-US" dirty="0"/>
              <a:t>Agent number</a:t>
            </a:r>
          </a:p>
          <a:p>
            <a:pPr lvl="1"/>
            <a:r>
              <a:rPr lang="en-US" dirty="0"/>
              <a:t>Called/calling number</a:t>
            </a:r>
          </a:p>
          <a:p>
            <a:pPr lvl="1"/>
            <a:r>
              <a:rPr lang="en-US" dirty="0"/>
              <a:t>Date, time etc.</a:t>
            </a:r>
          </a:p>
        </p:txBody>
      </p:sp>
      <p:sp>
        <p:nvSpPr>
          <p:cNvPr id="12" name="TextBox 11"/>
          <p:cNvSpPr txBox="1"/>
          <p:nvPr/>
        </p:nvSpPr>
        <p:spPr>
          <a:xfrm>
            <a:off x="15413096" y="7902222"/>
            <a:ext cx="1463040" cy="1097280"/>
          </a:xfrm>
          <a:prstGeom prst="rect">
            <a:avLst/>
          </a:prstGeom>
          <a:noFill/>
        </p:spPr>
        <p:txBody>
          <a:bodyPr wrap="none" rtlCol="0">
            <a:noAutofit/>
          </a:bodyPr>
          <a:lstStyle/>
          <a:p>
            <a:pPr>
              <a:lnSpc>
                <a:spcPct val="90000"/>
              </a:lnSpc>
            </a:pPr>
            <a:endParaRPr lang="en-US" sz="4160" dirty="0"/>
          </a:p>
        </p:txBody>
      </p:sp>
      <p:sp>
        <p:nvSpPr>
          <p:cNvPr id="3" name="Rounded Rectangle 2"/>
          <p:cNvSpPr/>
          <p:nvPr/>
        </p:nvSpPr>
        <p:spPr>
          <a:xfrm>
            <a:off x="8231309" y="2052120"/>
            <a:ext cx="6160064" cy="4657478"/>
          </a:xfrm>
          <a:prstGeom prst="roundRect">
            <a:avLst>
              <a:gd name="adj" fmla="val 4352"/>
            </a:avLst>
          </a:prstGeom>
          <a:blipFill dpi="0" rotWithShape="1">
            <a:blip r:embed="rId3" cstate="print">
              <a:alphaModFix amt="58000"/>
            </a:blip>
            <a:srcRect/>
            <a:stretch>
              <a:fillRect/>
            </a:stretch>
          </a:blip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sz="4160"/>
          </a:p>
        </p:txBody>
      </p:sp>
    </p:spTree>
    <p:extLst>
      <p:ext uri="{BB962C8B-B14F-4D97-AF65-F5344CB8AC3E}">
        <p14:creationId xmlns:p14="http://schemas.microsoft.com/office/powerpoint/2010/main" val="15382766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Avaya IP Office Contact Center architecture</a:t>
            </a:r>
            <a:endParaRPr lang="en-US" dirty="0">
              <a:solidFill>
                <a:schemeClr val="tx2">
                  <a:lumMod val="50000"/>
                  <a:lumOff val="50000"/>
                </a:schemeClr>
              </a:solidFill>
            </a:endParaRPr>
          </a:p>
        </p:txBody>
      </p:sp>
      <p:pic>
        <p:nvPicPr>
          <p:cNvPr id="4" name="Picture 91" descr="fax_icon.jp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245176" y="6089628"/>
            <a:ext cx="668654" cy="548640"/>
          </a:xfrm>
          <a:prstGeom prst="rect">
            <a:avLst/>
          </a:prstGeom>
          <a:noFill/>
          <a:ln w="9525">
            <a:noFill/>
            <a:miter lim="800000"/>
            <a:headEnd/>
            <a:tailEnd/>
          </a:ln>
        </p:spPr>
      </p:pic>
      <p:sp>
        <p:nvSpPr>
          <p:cNvPr id="5" name="AutoShape 104"/>
          <p:cNvSpPr>
            <a:spLocks noChangeArrowheads="1"/>
          </p:cNvSpPr>
          <p:nvPr>
            <p:custDataLst>
              <p:tags r:id="rId1"/>
            </p:custDataLst>
          </p:nvPr>
        </p:nvSpPr>
        <p:spPr bwMode="auto">
          <a:xfrm>
            <a:off x="2875444" y="2139942"/>
            <a:ext cx="3730752" cy="5183267"/>
          </a:xfrm>
          <a:prstGeom prst="roundRect">
            <a:avLst>
              <a:gd name="adj" fmla="val 6514"/>
            </a:avLst>
          </a:prstGeom>
          <a:noFill/>
          <a:ln w="22225">
            <a:solidFill>
              <a:srgbClr val="33ACFF"/>
            </a:solidFill>
            <a:round/>
            <a:headEnd/>
            <a:tailEnd/>
          </a:ln>
        </p:spPr>
        <p:txBody>
          <a:bodyPr wrap="none" lIns="111926" tIns="55966" rIns="111926" bIns="55966" anchor="ctr"/>
          <a:lstStyle/>
          <a:p>
            <a:pPr defTabSz="1119859"/>
            <a:endParaRPr lang="en-GB" sz="3120">
              <a:solidFill>
                <a:srgbClr val="F8F8F8"/>
              </a:solidFill>
              <a:latin typeface="Arial" pitchFamily="34" charset="0"/>
              <a:cs typeface="Arial" pitchFamily="34" charset="0"/>
            </a:endParaRPr>
          </a:p>
        </p:txBody>
      </p:sp>
      <p:sp>
        <p:nvSpPr>
          <p:cNvPr id="6" name="Rectangle 17"/>
          <p:cNvSpPr>
            <a:spLocks noChangeArrowheads="1"/>
          </p:cNvSpPr>
          <p:nvPr/>
        </p:nvSpPr>
        <p:spPr bwMode="auto">
          <a:xfrm>
            <a:off x="3347674" y="4984437"/>
            <a:ext cx="2842260" cy="371557"/>
          </a:xfrm>
          <a:prstGeom prst="rect">
            <a:avLst/>
          </a:prstGeom>
          <a:noFill/>
          <a:ln w="9525">
            <a:noFill/>
            <a:miter lim="800000"/>
            <a:headEnd/>
            <a:tailEnd/>
          </a:ln>
        </p:spPr>
        <p:txBody>
          <a:bodyPr wrap="square" lIns="111926" tIns="55966" rIns="111926" bIns="55966">
            <a:spAutoFit/>
          </a:bodyPr>
          <a:lstStyle/>
          <a:p>
            <a:pPr defTabSz="1119859"/>
            <a:r>
              <a:rPr lang="en-US" sz="1680" dirty="0">
                <a:solidFill>
                  <a:srgbClr val="000000"/>
                </a:solidFill>
                <a:latin typeface="Arial" pitchFamily="34" charset="0"/>
                <a:cs typeface="Arial" pitchFamily="34" charset="0"/>
              </a:rPr>
              <a:t>IPO500v2 Trunk Gateway </a:t>
            </a:r>
          </a:p>
        </p:txBody>
      </p:sp>
      <p:sp>
        <p:nvSpPr>
          <p:cNvPr id="8" name="Line 166"/>
          <p:cNvSpPr>
            <a:spLocks noChangeShapeType="1"/>
          </p:cNvSpPr>
          <p:nvPr/>
        </p:nvSpPr>
        <p:spPr bwMode="auto">
          <a:xfrm flipH="1" flipV="1">
            <a:off x="2498572" y="5095052"/>
            <a:ext cx="1161645" cy="341160"/>
          </a:xfrm>
          <a:prstGeom prst="line">
            <a:avLst/>
          </a:prstGeom>
          <a:noFill/>
          <a:ln w="19050">
            <a:solidFill>
              <a:srgbClr val="6699FF"/>
            </a:solidFill>
            <a:round/>
            <a:headEnd/>
            <a:tailEnd/>
          </a:ln>
        </p:spPr>
        <p:txBody>
          <a:bodyPr lIns="109700" tIns="54851" rIns="109700" bIns="54851"/>
          <a:lstStyle/>
          <a:p>
            <a:endParaRPr lang="en-US" sz="3120">
              <a:solidFill>
                <a:srgbClr val="323232"/>
              </a:solidFill>
              <a:latin typeface="Arial" pitchFamily="34" charset="0"/>
              <a:cs typeface="Arial" pitchFamily="34" charset="0"/>
            </a:endParaRPr>
          </a:p>
        </p:txBody>
      </p:sp>
      <p:pic>
        <p:nvPicPr>
          <p:cNvPr id="12" name="Picture 5" descr="IPO500"/>
          <p:cNvPicPr>
            <a:picLocks noChangeAspect="1" noChangeArrowheads="1"/>
          </p:cNvPicPr>
          <p:nvPr/>
        </p:nvPicPr>
        <p:blipFill>
          <a:blip r:embed="rId6" cstate="screen">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3450673" y="5340964"/>
            <a:ext cx="2348864" cy="384810"/>
          </a:xfrm>
          <a:prstGeom prst="rect">
            <a:avLst/>
          </a:prstGeom>
          <a:noFill/>
          <a:ln w="9525">
            <a:noFill/>
            <a:miter lim="800000"/>
            <a:headEnd/>
            <a:tailEnd/>
          </a:ln>
        </p:spPr>
      </p:pic>
      <p:grpSp>
        <p:nvGrpSpPr>
          <p:cNvPr id="13" name="Group 94"/>
          <p:cNvGrpSpPr>
            <a:grpSpLocks/>
          </p:cNvGrpSpPr>
          <p:nvPr/>
        </p:nvGrpSpPr>
        <p:grpSpPr bwMode="auto">
          <a:xfrm>
            <a:off x="3288740" y="5607665"/>
            <a:ext cx="1889760" cy="1194436"/>
            <a:chOff x="949235" y="4978083"/>
            <a:chExt cx="1574793" cy="996269"/>
          </a:xfrm>
        </p:grpSpPr>
        <p:sp>
          <p:nvSpPr>
            <p:cNvPr id="14" name="Line 9"/>
            <p:cNvSpPr>
              <a:spLocks noChangeShapeType="1"/>
            </p:cNvSpPr>
            <p:nvPr/>
          </p:nvSpPr>
          <p:spPr bwMode="auto">
            <a:xfrm flipH="1" flipV="1">
              <a:off x="1511300" y="5014595"/>
              <a:ext cx="71438" cy="576263"/>
            </a:xfrm>
            <a:prstGeom prst="line">
              <a:avLst/>
            </a:prstGeom>
            <a:noFill/>
            <a:ln w="9525">
              <a:solidFill>
                <a:schemeClr val="tx1"/>
              </a:solidFill>
              <a:round/>
              <a:headEnd/>
              <a:tailEnd/>
            </a:ln>
          </p:spPr>
          <p:txBody>
            <a:bodyPr/>
            <a:lstStyle/>
            <a:p>
              <a:endParaRPr lang="en-US" sz="3120">
                <a:solidFill>
                  <a:srgbClr val="323232"/>
                </a:solidFill>
                <a:latin typeface="Arial" pitchFamily="34" charset="0"/>
                <a:cs typeface="Arial" pitchFamily="34" charset="0"/>
              </a:endParaRPr>
            </a:p>
          </p:txBody>
        </p:sp>
        <p:sp>
          <p:nvSpPr>
            <p:cNvPr id="15" name="Line 13"/>
            <p:cNvSpPr>
              <a:spLocks noChangeShapeType="1"/>
            </p:cNvSpPr>
            <p:nvPr/>
          </p:nvSpPr>
          <p:spPr bwMode="auto">
            <a:xfrm flipV="1">
              <a:off x="1223963" y="4978083"/>
              <a:ext cx="187325" cy="541337"/>
            </a:xfrm>
            <a:prstGeom prst="line">
              <a:avLst/>
            </a:prstGeom>
            <a:noFill/>
            <a:ln w="9525">
              <a:solidFill>
                <a:schemeClr val="tx1"/>
              </a:solidFill>
              <a:round/>
              <a:headEnd/>
              <a:tailEnd/>
            </a:ln>
          </p:spPr>
          <p:txBody>
            <a:bodyPr/>
            <a:lstStyle/>
            <a:p>
              <a:endParaRPr lang="en-US" sz="3120">
                <a:solidFill>
                  <a:srgbClr val="323232"/>
                </a:solidFill>
                <a:latin typeface="Arial" pitchFamily="34" charset="0"/>
                <a:cs typeface="Arial" pitchFamily="34" charset="0"/>
              </a:endParaRPr>
            </a:p>
          </p:txBody>
        </p:sp>
        <p:sp>
          <p:nvSpPr>
            <p:cNvPr id="16" name="Line 14"/>
            <p:cNvSpPr>
              <a:spLocks noChangeShapeType="1"/>
            </p:cNvSpPr>
            <p:nvPr/>
          </p:nvSpPr>
          <p:spPr bwMode="auto">
            <a:xfrm flipH="1" flipV="1">
              <a:off x="1804807" y="4988469"/>
              <a:ext cx="361950" cy="541338"/>
            </a:xfrm>
            <a:prstGeom prst="line">
              <a:avLst/>
            </a:prstGeom>
            <a:noFill/>
            <a:ln w="9525">
              <a:solidFill>
                <a:schemeClr val="tx1"/>
              </a:solidFill>
              <a:round/>
              <a:headEnd/>
              <a:tailEnd/>
            </a:ln>
          </p:spPr>
          <p:txBody>
            <a:bodyPr/>
            <a:lstStyle/>
            <a:p>
              <a:endParaRPr lang="en-US" sz="3120">
                <a:solidFill>
                  <a:srgbClr val="323232"/>
                </a:solidFill>
                <a:latin typeface="Arial" pitchFamily="34" charset="0"/>
                <a:cs typeface="Arial" pitchFamily="34" charset="0"/>
              </a:endParaRPr>
            </a:p>
          </p:txBody>
        </p:sp>
        <p:grpSp>
          <p:nvGrpSpPr>
            <p:cNvPr id="17" name="Group 109"/>
            <p:cNvGrpSpPr>
              <a:grpSpLocks/>
            </p:cNvGrpSpPr>
            <p:nvPr/>
          </p:nvGrpSpPr>
          <p:grpSpPr bwMode="auto">
            <a:xfrm>
              <a:off x="949235" y="5366657"/>
              <a:ext cx="1574793" cy="607695"/>
              <a:chOff x="949235" y="5366657"/>
              <a:chExt cx="1574793" cy="607695"/>
            </a:xfrm>
          </p:grpSpPr>
          <p:pic>
            <p:nvPicPr>
              <p:cNvPr id="18" name="Picture 2" descr="Norstar T7316e Phones NT8B27JAAA - NT8B27JAAB"/>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57251" y="5392783"/>
                <a:ext cx="566777" cy="457200"/>
              </a:xfrm>
              <a:prstGeom prst="rect">
                <a:avLst/>
              </a:prstGeom>
              <a:noFill/>
              <a:ln w="9525">
                <a:noFill/>
                <a:miter lim="800000"/>
                <a:headEnd/>
                <a:tailEnd/>
              </a:ln>
            </p:spPr>
          </p:pic>
          <p:pic>
            <p:nvPicPr>
              <p:cNvPr id="19" name="Picture 6" descr="Picture1"/>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49235" y="5405846"/>
                <a:ext cx="492125" cy="452438"/>
              </a:xfrm>
              <a:prstGeom prst="rect">
                <a:avLst/>
              </a:prstGeom>
              <a:noFill/>
              <a:ln w="9525">
                <a:noFill/>
                <a:miter lim="800000"/>
                <a:headEnd/>
                <a:tailEnd/>
              </a:ln>
            </p:spPr>
          </p:pic>
          <p:pic>
            <p:nvPicPr>
              <p:cNvPr id="20" name="Picture 14" descr="pltst776.jpg"/>
              <p:cNvPicPr>
                <a:picLocks noChangeAspect="1"/>
              </p:cNvPicPr>
              <p:nvPr/>
            </p:nvPicPr>
            <p:blipFill>
              <a:blip r:embed="rId9" cstate="screen">
                <a:clrChange>
                  <a:clrFrom>
                    <a:srgbClr val="FDFAFE"/>
                  </a:clrFrom>
                  <a:clrTo>
                    <a:srgbClr val="FDFAFE">
                      <a:alpha val="0"/>
                    </a:srgbClr>
                  </a:clrTo>
                </a:clrChange>
                <a:extLst>
                  <a:ext uri="{28A0092B-C50C-407E-A947-70E740481C1C}">
                    <a14:useLocalDpi xmlns:a14="http://schemas.microsoft.com/office/drawing/2010/main"/>
                  </a:ext>
                </a:extLst>
              </a:blip>
              <a:srcRect/>
              <a:stretch>
                <a:fillRect/>
              </a:stretch>
            </p:blipFill>
            <p:spPr bwMode="auto">
              <a:xfrm>
                <a:off x="1402080" y="5366657"/>
                <a:ext cx="609600" cy="607695"/>
              </a:xfrm>
              <a:prstGeom prst="rect">
                <a:avLst/>
              </a:prstGeom>
              <a:noFill/>
              <a:ln w="9525">
                <a:noFill/>
                <a:miter lim="800000"/>
                <a:headEnd/>
                <a:tailEnd/>
              </a:ln>
            </p:spPr>
          </p:pic>
        </p:grpSp>
      </p:grpSp>
      <p:cxnSp>
        <p:nvCxnSpPr>
          <p:cNvPr id="21" name="Straight Connector 20"/>
          <p:cNvCxnSpPr/>
          <p:nvPr/>
        </p:nvCxnSpPr>
        <p:spPr>
          <a:xfrm rot="16200000" flipH="1">
            <a:off x="4907992" y="5761967"/>
            <a:ext cx="563880" cy="4076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27" name="Picture 26" descr="HP server LowRes.JPG"/>
          <p:cNvPicPr>
            <a:picLocks noChangeAspect="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3302684" y="3903496"/>
            <a:ext cx="2912461" cy="684443"/>
          </a:xfrm>
          <a:prstGeom prst="rect">
            <a:avLst/>
          </a:prstGeom>
        </p:spPr>
      </p:pic>
      <p:sp>
        <p:nvSpPr>
          <p:cNvPr id="28" name="Rectangle 17"/>
          <p:cNvSpPr>
            <a:spLocks noChangeArrowheads="1"/>
          </p:cNvSpPr>
          <p:nvPr/>
        </p:nvSpPr>
        <p:spPr bwMode="auto">
          <a:xfrm>
            <a:off x="3716921" y="3635103"/>
            <a:ext cx="2318952" cy="371557"/>
          </a:xfrm>
          <a:prstGeom prst="rect">
            <a:avLst/>
          </a:prstGeom>
          <a:noFill/>
          <a:ln w="9525">
            <a:noFill/>
            <a:miter lim="800000"/>
            <a:headEnd/>
            <a:tailEnd/>
          </a:ln>
        </p:spPr>
        <p:txBody>
          <a:bodyPr wrap="square" lIns="111926" tIns="55966" rIns="111926" bIns="55966">
            <a:spAutoFit/>
          </a:bodyPr>
          <a:lstStyle/>
          <a:p>
            <a:pPr defTabSz="1119859"/>
            <a:r>
              <a:rPr lang="en-US" sz="1680" dirty="0">
                <a:solidFill>
                  <a:srgbClr val="000000"/>
                </a:solidFill>
                <a:latin typeface="Arial" pitchFamily="34" charset="0"/>
                <a:cs typeface="Arial" pitchFamily="34" charset="0"/>
              </a:rPr>
              <a:t>IPO Primary Server</a:t>
            </a:r>
          </a:p>
        </p:txBody>
      </p:sp>
      <p:sp>
        <p:nvSpPr>
          <p:cNvPr id="29" name="AutoShape 104"/>
          <p:cNvSpPr>
            <a:spLocks noChangeArrowheads="1"/>
          </p:cNvSpPr>
          <p:nvPr>
            <p:custDataLst>
              <p:tags r:id="rId2"/>
            </p:custDataLst>
          </p:nvPr>
        </p:nvSpPr>
        <p:spPr bwMode="auto">
          <a:xfrm>
            <a:off x="8312381" y="4587932"/>
            <a:ext cx="3089910" cy="2735278"/>
          </a:xfrm>
          <a:prstGeom prst="roundRect">
            <a:avLst>
              <a:gd name="adj" fmla="val 6514"/>
            </a:avLst>
          </a:prstGeom>
          <a:noFill/>
          <a:ln w="22225">
            <a:solidFill>
              <a:srgbClr val="33ACFF"/>
            </a:solidFill>
            <a:round/>
            <a:headEnd/>
            <a:tailEnd/>
          </a:ln>
        </p:spPr>
        <p:txBody>
          <a:bodyPr wrap="none" lIns="111926" tIns="55966" rIns="111926" bIns="55966" anchor="ctr"/>
          <a:lstStyle/>
          <a:p>
            <a:pPr defTabSz="1119859"/>
            <a:endParaRPr lang="en-GB" sz="3120">
              <a:solidFill>
                <a:srgbClr val="F8F8F8"/>
              </a:solidFill>
              <a:latin typeface="Arial" pitchFamily="34" charset="0"/>
              <a:cs typeface="Arial" pitchFamily="34" charset="0"/>
            </a:endParaRPr>
          </a:p>
        </p:txBody>
      </p:sp>
      <p:sp>
        <p:nvSpPr>
          <p:cNvPr id="30" name="Rectangle 156"/>
          <p:cNvSpPr>
            <a:spLocks noChangeArrowheads="1"/>
          </p:cNvSpPr>
          <p:nvPr/>
        </p:nvSpPr>
        <p:spPr bwMode="auto">
          <a:xfrm>
            <a:off x="8790384" y="6951633"/>
            <a:ext cx="2302738" cy="371557"/>
          </a:xfrm>
          <a:prstGeom prst="rect">
            <a:avLst/>
          </a:prstGeom>
          <a:noFill/>
          <a:ln w="9525">
            <a:noFill/>
            <a:miter lim="800000"/>
            <a:headEnd/>
            <a:tailEnd/>
          </a:ln>
        </p:spPr>
        <p:txBody>
          <a:bodyPr wrap="square" lIns="111926" tIns="55966" rIns="111926" bIns="55966">
            <a:spAutoFit/>
          </a:bodyPr>
          <a:lstStyle/>
          <a:p>
            <a:pPr defTabSz="559932"/>
            <a:r>
              <a:rPr lang="en-US" sz="1680" b="1" dirty="0">
                <a:solidFill>
                  <a:srgbClr val="000000"/>
                </a:solidFill>
                <a:latin typeface="Arial" pitchFamily="34" charset="0"/>
                <a:ea typeface="MS PGothic"/>
                <a:cs typeface="Arial" pitchFamily="34" charset="0"/>
              </a:rPr>
              <a:t>Distributed Branch</a:t>
            </a:r>
          </a:p>
        </p:txBody>
      </p:sp>
      <p:sp>
        <p:nvSpPr>
          <p:cNvPr id="31" name="Line 166"/>
          <p:cNvSpPr>
            <a:spLocks noChangeShapeType="1"/>
          </p:cNvSpPr>
          <p:nvPr/>
        </p:nvSpPr>
        <p:spPr bwMode="auto">
          <a:xfrm flipV="1">
            <a:off x="10716652" y="5301137"/>
            <a:ext cx="834820" cy="185656"/>
          </a:xfrm>
          <a:prstGeom prst="line">
            <a:avLst/>
          </a:prstGeom>
          <a:noFill/>
          <a:ln w="19050">
            <a:solidFill>
              <a:srgbClr val="6699FF"/>
            </a:solidFill>
            <a:round/>
            <a:headEnd/>
            <a:tailEnd/>
          </a:ln>
        </p:spPr>
        <p:txBody>
          <a:bodyPr lIns="109700" tIns="54851" rIns="109700" bIns="54851"/>
          <a:lstStyle/>
          <a:p>
            <a:endParaRPr lang="en-US" sz="3120">
              <a:solidFill>
                <a:srgbClr val="323232"/>
              </a:solidFill>
              <a:latin typeface="Arial" pitchFamily="34" charset="0"/>
              <a:cs typeface="Arial" pitchFamily="34" charset="0"/>
            </a:endParaRPr>
          </a:p>
        </p:txBody>
      </p:sp>
      <p:pic>
        <p:nvPicPr>
          <p:cNvPr id="34" name="Picture 5" descr="IPO500"/>
          <p:cNvPicPr>
            <a:picLocks noChangeAspect="1" noChangeArrowheads="1"/>
          </p:cNvPicPr>
          <p:nvPr/>
        </p:nvPicPr>
        <p:blipFill>
          <a:blip r:embed="rId6" cstate="screen">
            <a:clrChange>
              <a:clrFrom>
                <a:srgbClr val="FDFDFD"/>
              </a:clrFrom>
              <a:clrTo>
                <a:srgbClr val="FDFDFD">
                  <a:alpha val="0"/>
                </a:srgbClr>
              </a:clrTo>
            </a:clrChange>
            <a:extLst>
              <a:ext uri="{28A0092B-C50C-407E-A947-70E740481C1C}">
                <a14:useLocalDpi xmlns:a14="http://schemas.microsoft.com/office/drawing/2010/main"/>
              </a:ext>
            </a:extLst>
          </a:blip>
          <a:srcRect/>
          <a:stretch>
            <a:fillRect/>
          </a:stretch>
        </p:blipFill>
        <p:spPr bwMode="auto">
          <a:xfrm>
            <a:off x="8651632" y="5385826"/>
            <a:ext cx="2348864" cy="384810"/>
          </a:xfrm>
          <a:prstGeom prst="rect">
            <a:avLst/>
          </a:prstGeom>
          <a:noFill/>
          <a:ln w="9525">
            <a:noFill/>
            <a:miter lim="800000"/>
            <a:headEnd/>
            <a:tailEnd/>
          </a:ln>
        </p:spPr>
      </p:pic>
      <p:pic>
        <p:nvPicPr>
          <p:cNvPr id="35" name="Picture 97" descr="fax_icon.jpg"/>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10640446" y="5951610"/>
            <a:ext cx="668654" cy="548640"/>
          </a:xfrm>
          <a:prstGeom prst="rect">
            <a:avLst/>
          </a:prstGeom>
          <a:noFill/>
          <a:ln w="9525">
            <a:noFill/>
            <a:miter lim="800000"/>
            <a:headEnd/>
            <a:tailEnd/>
          </a:ln>
        </p:spPr>
      </p:pic>
      <p:cxnSp>
        <p:nvCxnSpPr>
          <p:cNvPr id="36" name="Straight Connector 35"/>
          <p:cNvCxnSpPr/>
          <p:nvPr/>
        </p:nvCxnSpPr>
        <p:spPr>
          <a:xfrm rot="16200000" flipH="1">
            <a:off x="10482330" y="5755396"/>
            <a:ext cx="327660" cy="29718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7" name="Group 96"/>
          <p:cNvGrpSpPr>
            <a:grpSpLocks/>
          </p:cNvGrpSpPr>
          <p:nvPr/>
        </p:nvGrpSpPr>
        <p:grpSpPr bwMode="auto">
          <a:xfrm>
            <a:off x="8607810" y="5601090"/>
            <a:ext cx="1889760" cy="1196340"/>
            <a:chOff x="949235" y="4978083"/>
            <a:chExt cx="1574793" cy="996269"/>
          </a:xfrm>
        </p:grpSpPr>
        <p:sp>
          <p:nvSpPr>
            <p:cNvPr id="38" name="Line 9"/>
            <p:cNvSpPr>
              <a:spLocks noChangeShapeType="1"/>
            </p:cNvSpPr>
            <p:nvPr/>
          </p:nvSpPr>
          <p:spPr bwMode="auto">
            <a:xfrm flipH="1" flipV="1">
              <a:off x="1511300" y="5014595"/>
              <a:ext cx="71438" cy="576263"/>
            </a:xfrm>
            <a:prstGeom prst="line">
              <a:avLst/>
            </a:prstGeom>
            <a:noFill/>
            <a:ln w="9525">
              <a:solidFill>
                <a:schemeClr val="tx1"/>
              </a:solidFill>
              <a:round/>
              <a:headEnd/>
              <a:tailEnd/>
            </a:ln>
          </p:spPr>
          <p:txBody>
            <a:bodyPr/>
            <a:lstStyle/>
            <a:p>
              <a:endParaRPr lang="en-US" sz="3120">
                <a:solidFill>
                  <a:srgbClr val="323232"/>
                </a:solidFill>
                <a:latin typeface="Arial" pitchFamily="34" charset="0"/>
                <a:cs typeface="Arial" pitchFamily="34" charset="0"/>
              </a:endParaRPr>
            </a:p>
          </p:txBody>
        </p:sp>
        <p:sp>
          <p:nvSpPr>
            <p:cNvPr id="39" name="Line 13"/>
            <p:cNvSpPr>
              <a:spLocks noChangeShapeType="1"/>
            </p:cNvSpPr>
            <p:nvPr/>
          </p:nvSpPr>
          <p:spPr bwMode="auto">
            <a:xfrm flipV="1">
              <a:off x="1223963" y="4978083"/>
              <a:ext cx="187325" cy="541337"/>
            </a:xfrm>
            <a:prstGeom prst="line">
              <a:avLst/>
            </a:prstGeom>
            <a:noFill/>
            <a:ln w="9525">
              <a:solidFill>
                <a:schemeClr val="tx1"/>
              </a:solidFill>
              <a:round/>
              <a:headEnd/>
              <a:tailEnd/>
            </a:ln>
          </p:spPr>
          <p:txBody>
            <a:bodyPr/>
            <a:lstStyle/>
            <a:p>
              <a:endParaRPr lang="en-US" sz="3120">
                <a:solidFill>
                  <a:srgbClr val="323232"/>
                </a:solidFill>
                <a:latin typeface="Arial" pitchFamily="34" charset="0"/>
                <a:cs typeface="Arial" pitchFamily="34" charset="0"/>
              </a:endParaRPr>
            </a:p>
          </p:txBody>
        </p:sp>
        <p:sp>
          <p:nvSpPr>
            <p:cNvPr id="40" name="Line 14"/>
            <p:cNvSpPr>
              <a:spLocks noChangeShapeType="1"/>
            </p:cNvSpPr>
            <p:nvPr/>
          </p:nvSpPr>
          <p:spPr bwMode="auto">
            <a:xfrm flipH="1" flipV="1">
              <a:off x="1804807" y="4988469"/>
              <a:ext cx="361950" cy="541338"/>
            </a:xfrm>
            <a:prstGeom prst="line">
              <a:avLst/>
            </a:prstGeom>
            <a:noFill/>
            <a:ln w="9525">
              <a:solidFill>
                <a:schemeClr val="tx1"/>
              </a:solidFill>
              <a:round/>
              <a:headEnd/>
              <a:tailEnd/>
            </a:ln>
          </p:spPr>
          <p:txBody>
            <a:bodyPr/>
            <a:lstStyle/>
            <a:p>
              <a:endParaRPr lang="en-US" sz="3120">
                <a:solidFill>
                  <a:srgbClr val="323232"/>
                </a:solidFill>
                <a:latin typeface="Arial" pitchFamily="34" charset="0"/>
                <a:cs typeface="Arial" pitchFamily="34" charset="0"/>
              </a:endParaRPr>
            </a:p>
          </p:txBody>
        </p:sp>
        <p:grpSp>
          <p:nvGrpSpPr>
            <p:cNvPr id="41" name="Group 109"/>
            <p:cNvGrpSpPr>
              <a:grpSpLocks/>
            </p:cNvGrpSpPr>
            <p:nvPr/>
          </p:nvGrpSpPr>
          <p:grpSpPr bwMode="auto">
            <a:xfrm>
              <a:off x="949235" y="5366657"/>
              <a:ext cx="1574793" cy="607695"/>
              <a:chOff x="949235" y="5366657"/>
              <a:chExt cx="1574793" cy="607695"/>
            </a:xfrm>
          </p:grpSpPr>
          <p:pic>
            <p:nvPicPr>
              <p:cNvPr id="42" name="Picture 2" descr="Norstar T7316e Phones NT8B27JAAA - NT8B27JAAB"/>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1957251" y="5392783"/>
                <a:ext cx="566777" cy="457200"/>
              </a:xfrm>
              <a:prstGeom prst="rect">
                <a:avLst/>
              </a:prstGeom>
              <a:noFill/>
              <a:ln w="9525">
                <a:noFill/>
                <a:miter lim="800000"/>
                <a:headEnd/>
                <a:tailEnd/>
              </a:ln>
            </p:spPr>
          </p:pic>
          <p:pic>
            <p:nvPicPr>
              <p:cNvPr id="43" name="Picture 6" descr="Picture1"/>
              <p:cNvPicPr>
                <a:picLocks noChangeAspect="1" noChangeArrowheads="1"/>
              </p:cNvPicPr>
              <p:nvPr/>
            </p:nvPicPr>
            <p:blipFill>
              <a:blip r:embed="rId8"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49235" y="5405846"/>
                <a:ext cx="492125" cy="452438"/>
              </a:xfrm>
              <a:prstGeom prst="rect">
                <a:avLst/>
              </a:prstGeom>
              <a:noFill/>
              <a:ln w="9525">
                <a:noFill/>
                <a:miter lim="800000"/>
                <a:headEnd/>
                <a:tailEnd/>
              </a:ln>
            </p:spPr>
          </p:pic>
          <p:pic>
            <p:nvPicPr>
              <p:cNvPr id="44" name="Picture 14" descr="pltst776.jpg"/>
              <p:cNvPicPr>
                <a:picLocks noChangeAspect="1"/>
              </p:cNvPicPr>
              <p:nvPr/>
            </p:nvPicPr>
            <p:blipFill>
              <a:blip r:embed="rId9" cstate="screen">
                <a:clrChange>
                  <a:clrFrom>
                    <a:srgbClr val="FDFAFE"/>
                  </a:clrFrom>
                  <a:clrTo>
                    <a:srgbClr val="FDFAFE">
                      <a:alpha val="0"/>
                    </a:srgbClr>
                  </a:clrTo>
                </a:clrChange>
                <a:extLst>
                  <a:ext uri="{28A0092B-C50C-407E-A947-70E740481C1C}">
                    <a14:useLocalDpi xmlns:a14="http://schemas.microsoft.com/office/drawing/2010/main"/>
                  </a:ext>
                </a:extLst>
              </a:blip>
              <a:srcRect/>
              <a:stretch>
                <a:fillRect/>
              </a:stretch>
            </p:blipFill>
            <p:spPr bwMode="auto">
              <a:xfrm>
                <a:off x="1402080" y="5366657"/>
                <a:ext cx="609600" cy="607695"/>
              </a:xfrm>
              <a:prstGeom prst="rect">
                <a:avLst/>
              </a:prstGeom>
              <a:noFill/>
              <a:ln w="9525">
                <a:noFill/>
                <a:miter lim="800000"/>
                <a:headEnd/>
                <a:tailEnd/>
              </a:ln>
            </p:spPr>
          </p:pic>
        </p:grpSp>
      </p:grpSp>
      <p:cxnSp>
        <p:nvCxnSpPr>
          <p:cNvPr id="47" name="Straight Arrow Connector 46"/>
          <p:cNvCxnSpPr/>
          <p:nvPr/>
        </p:nvCxnSpPr>
        <p:spPr>
          <a:xfrm>
            <a:off x="6035873" y="4587936"/>
            <a:ext cx="2501147" cy="916555"/>
          </a:xfrm>
          <a:prstGeom prst="straightConnector1">
            <a:avLst/>
          </a:prstGeom>
          <a:ln>
            <a:headEnd type="arrow"/>
            <a:tailEnd type="arrow"/>
          </a:ln>
        </p:spPr>
        <p:style>
          <a:lnRef idx="3">
            <a:schemeClr val="accent1"/>
          </a:lnRef>
          <a:fillRef idx="0">
            <a:schemeClr val="accent1"/>
          </a:fillRef>
          <a:effectRef idx="2">
            <a:schemeClr val="accent1"/>
          </a:effectRef>
          <a:fontRef idx="minor">
            <a:schemeClr val="tx1"/>
          </a:fontRef>
        </p:style>
      </p:cxnSp>
      <p:cxnSp>
        <p:nvCxnSpPr>
          <p:cNvPr id="48" name="Straight Arrow Connector 47"/>
          <p:cNvCxnSpPr/>
          <p:nvPr/>
        </p:nvCxnSpPr>
        <p:spPr>
          <a:xfrm flipH="1">
            <a:off x="5245184" y="4587932"/>
            <a:ext cx="790696" cy="396504"/>
          </a:xfrm>
          <a:prstGeom prst="straightConnector1">
            <a:avLst/>
          </a:prstGeom>
          <a:ln>
            <a:headEnd type="arrow"/>
            <a:tailEnd type="arrow"/>
          </a:ln>
        </p:spPr>
        <p:style>
          <a:lnRef idx="3">
            <a:schemeClr val="accent1"/>
          </a:lnRef>
          <a:fillRef idx="0">
            <a:schemeClr val="accent1"/>
          </a:fillRef>
          <a:effectRef idx="2">
            <a:schemeClr val="accent1"/>
          </a:effectRef>
          <a:fontRef idx="minor">
            <a:schemeClr val="tx1"/>
          </a:fontRef>
        </p:style>
      </p:cxnSp>
      <p:sp>
        <p:nvSpPr>
          <p:cNvPr id="55" name="Text Box 47"/>
          <p:cNvSpPr txBox="1">
            <a:spLocks noChangeArrowheads="1"/>
          </p:cNvSpPr>
          <p:nvPr/>
        </p:nvSpPr>
        <p:spPr bwMode="auto">
          <a:xfrm>
            <a:off x="1488884" y="4725904"/>
            <a:ext cx="1013135" cy="630090"/>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lIns="111926" tIns="55966" rIns="111926" bIns="55966">
            <a:spAutoFit/>
          </a:bodyPr>
          <a:lstStyle/>
          <a:p>
            <a:pPr defTabSz="1119859">
              <a:defRPr/>
            </a:pPr>
            <a:r>
              <a:rPr lang="en-US" sz="1680" dirty="0">
                <a:solidFill>
                  <a:srgbClr val="323232"/>
                </a:solidFill>
                <a:latin typeface="Arial" pitchFamily="34" charset="0"/>
                <a:cs typeface="Arial" pitchFamily="34" charset="0"/>
              </a:rPr>
              <a:t>PSTN / PRI</a:t>
            </a:r>
          </a:p>
        </p:txBody>
      </p:sp>
      <p:grpSp>
        <p:nvGrpSpPr>
          <p:cNvPr id="56" name="Group 45"/>
          <p:cNvGrpSpPr>
            <a:grpSpLocks/>
          </p:cNvGrpSpPr>
          <p:nvPr/>
        </p:nvGrpSpPr>
        <p:grpSpPr bwMode="auto">
          <a:xfrm>
            <a:off x="1263741" y="4517091"/>
            <a:ext cx="1319186" cy="1140263"/>
            <a:chOff x="2566" y="3390"/>
            <a:chExt cx="750" cy="415"/>
          </a:xfrm>
        </p:grpSpPr>
        <p:pic>
          <p:nvPicPr>
            <p:cNvPr id="57" name="Picture 39" descr="internet cloud"/>
            <p:cNvPicPr>
              <a:picLocks noChangeAspect="1" noChangeArrowheads="1"/>
            </p:cNvPicPr>
            <p:nvPr/>
          </p:nvPicPr>
          <p:blipFill>
            <a:blip r:embed="rId11" cstate="print"/>
            <a:srcRect/>
            <a:stretch>
              <a:fillRect/>
            </a:stretch>
          </p:blipFill>
          <p:spPr bwMode="auto">
            <a:xfrm>
              <a:off x="2566" y="3390"/>
              <a:ext cx="750" cy="415"/>
            </a:xfrm>
            <a:prstGeom prst="rect">
              <a:avLst/>
            </a:prstGeom>
            <a:noFill/>
            <a:ln w="9525">
              <a:noFill/>
              <a:miter lim="800000"/>
              <a:headEnd/>
              <a:tailEnd/>
            </a:ln>
          </p:spPr>
        </p:pic>
        <p:sp>
          <p:nvSpPr>
            <p:cNvPr id="58" name="Text Box 47"/>
            <p:cNvSpPr txBox="1">
              <a:spLocks noChangeArrowheads="1"/>
            </p:cNvSpPr>
            <p:nvPr/>
          </p:nvSpPr>
          <p:spPr bwMode="auto">
            <a:xfrm>
              <a:off x="2694" y="3466"/>
              <a:ext cx="576" cy="229"/>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lIns="111955" tIns="55978" rIns="111955" bIns="55978">
              <a:spAutoFit/>
            </a:bodyPr>
            <a:lstStyle/>
            <a:p>
              <a:pPr defTabSz="1119859">
                <a:defRPr/>
              </a:pPr>
              <a:r>
                <a:rPr lang="en-US" sz="1680" dirty="0">
                  <a:solidFill>
                    <a:srgbClr val="323232"/>
                  </a:solidFill>
                  <a:latin typeface="Arial" pitchFamily="34" charset="0"/>
                  <a:cs typeface="Arial" pitchFamily="34" charset="0"/>
                </a:rPr>
                <a:t>PSTN / PRI</a:t>
              </a:r>
            </a:p>
          </p:txBody>
        </p:sp>
      </p:grpSp>
      <p:grpSp>
        <p:nvGrpSpPr>
          <p:cNvPr id="60" name="Group 45"/>
          <p:cNvGrpSpPr>
            <a:grpSpLocks/>
          </p:cNvGrpSpPr>
          <p:nvPr/>
        </p:nvGrpSpPr>
        <p:grpSpPr bwMode="auto">
          <a:xfrm>
            <a:off x="11499297" y="4571057"/>
            <a:ext cx="1319186" cy="1140263"/>
            <a:chOff x="2566" y="3390"/>
            <a:chExt cx="750" cy="415"/>
          </a:xfrm>
        </p:grpSpPr>
        <p:pic>
          <p:nvPicPr>
            <p:cNvPr id="61" name="Picture 39" descr="internet cloud"/>
            <p:cNvPicPr>
              <a:picLocks noChangeAspect="1" noChangeArrowheads="1"/>
            </p:cNvPicPr>
            <p:nvPr/>
          </p:nvPicPr>
          <p:blipFill>
            <a:blip r:embed="rId11" cstate="print"/>
            <a:srcRect/>
            <a:stretch>
              <a:fillRect/>
            </a:stretch>
          </p:blipFill>
          <p:spPr bwMode="auto">
            <a:xfrm>
              <a:off x="2566" y="3390"/>
              <a:ext cx="750" cy="415"/>
            </a:xfrm>
            <a:prstGeom prst="rect">
              <a:avLst/>
            </a:prstGeom>
            <a:noFill/>
            <a:ln w="9525">
              <a:noFill/>
              <a:miter lim="800000"/>
              <a:headEnd/>
              <a:tailEnd/>
            </a:ln>
          </p:spPr>
        </p:pic>
        <p:sp>
          <p:nvSpPr>
            <p:cNvPr id="62" name="Text Box 47"/>
            <p:cNvSpPr txBox="1">
              <a:spLocks noChangeArrowheads="1"/>
            </p:cNvSpPr>
            <p:nvPr/>
          </p:nvSpPr>
          <p:spPr bwMode="auto">
            <a:xfrm>
              <a:off x="2694" y="3466"/>
              <a:ext cx="576" cy="229"/>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lIns="111955" tIns="55978" rIns="111955" bIns="55978">
              <a:spAutoFit/>
            </a:bodyPr>
            <a:lstStyle/>
            <a:p>
              <a:pPr defTabSz="1119859">
                <a:defRPr/>
              </a:pPr>
              <a:r>
                <a:rPr lang="en-US" sz="1680" dirty="0">
                  <a:solidFill>
                    <a:srgbClr val="323232"/>
                  </a:solidFill>
                  <a:latin typeface="Arial" pitchFamily="34" charset="0"/>
                  <a:cs typeface="Arial" pitchFamily="34" charset="0"/>
                </a:rPr>
                <a:t>PSTN / PRI</a:t>
              </a:r>
            </a:p>
          </p:txBody>
        </p:sp>
      </p:grpSp>
      <p:sp>
        <p:nvSpPr>
          <p:cNvPr id="64" name="Rectangle 17"/>
          <p:cNvSpPr>
            <a:spLocks noChangeArrowheads="1"/>
          </p:cNvSpPr>
          <p:nvPr/>
        </p:nvSpPr>
        <p:spPr bwMode="auto">
          <a:xfrm>
            <a:off x="8447369" y="5015127"/>
            <a:ext cx="2842260" cy="371557"/>
          </a:xfrm>
          <a:prstGeom prst="rect">
            <a:avLst/>
          </a:prstGeom>
          <a:noFill/>
          <a:ln w="9525">
            <a:noFill/>
            <a:miter lim="800000"/>
            <a:headEnd/>
            <a:tailEnd/>
          </a:ln>
        </p:spPr>
        <p:txBody>
          <a:bodyPr wrap="square" lIns="111926" tIns="55966" rIns="111926" bIns="55966">
            <a:spAutoFit/>
          </a:bodyPr>
          <a:lstStyle/>
          <a:p>
            <a:pPr defTabSz="1119859"/>
            <a:r>
              <a:rPr lang="en-US" sz="1680" dirty="0">
                <a:solidFill>
                  <a:srgbClr val="000000"/>
                </a:solidFill>
                <a:latin typeface="Arial" pitchFamily="34" charset="0"/>
                <a:cs typeface="Arial" pitchFamily="34" charset="0"/>
              </a:rPr>
              <a:t>IPO500v2 Trunk Gateway </a:t>
            </a:r>
          </a:p>
        </p:txBody>
      </p:sp>
      <p:sp>
        <p:nvSpPr>
          <p:cNvPr id="65" name="Rectangle 156"/>
          <p:cNvSpPr>
            <a:spLocks noChangeArrowheads="1"/>
          </p:cNvSpPr>
          <p:nvPr/>
        </p:nvSpPr>
        <p:spPr bwMode="auto">
          <a:xfrm>
            <a:off x="3936388" y="6948718"/>
            <a:ext cx="1528256" cy="371557"/>
          </a:xfrm>
          <a:prstGeom prst="rect">
            <a:avLst/>
          </a:prstGeom>
          <a:noFill/>
          <a:ln w="9525">
            <a:noFill/>
            <a:miter lim="800000"/>
            <a:headEnd/>
            <a:tailEnd/>
          </a:ln>
        </p:spPr>
        <p:txBody>
          <a:bodyPr wrap="square" lIns="111926" tIns="55966" rIns="111926" bIns="55966">
            <a:spAutoFit/>
          </a:bodyPr>
          <a:lstStyle/>
          <a:p>
            <a:pPr defTabSz="559932"/>
            <a:r>
              <a:rPr lang="en-US" sz="1680" b="1" dirty="0">
                <a:solidFill>
                  <a:srgbClr val="000000"/>
                </a:solidFill>
                <a:latin typeface="Arial" pitchFamily="34" charset="0"/>
                <a:ea typeface="MS PGothic"/>
                <a:cs typeface="Arial" pitchFamily="34" charset="0"/>
              </a:rPr>
              <a:t>Main Site</a:t>
            </a:r>
          </a:p>
        </p:txBody>
      </p:sp>
      <p:pic>
        <p:nvPicPr>
          <p:cNvPr id="52" name="Picture 51" descr="HP server LowRes.JPG"/>
          <p:cNvPicPr>
            <a:picLocks noChangeAspect="1"/>
          </p:cNvPicPr>
          <p:nvPr/>
        </p:nvPicPr>
        <p:blipFill>
          <a:blip r:embed="rId10" cstate="print">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a:xfrm>
            <a:off x="3341962" y="2758841"/>
            <a:ext cx="2912461" cy="684443"/>
          </a:xfrm>
          <a:prstGeom prst="rect">
            <a:avLst/>
          </a:prstGeom>
        </p:spPr>
      </p:pic>
      <p:sp>
        <p:nvSpPr>
          <p:cNvPr id="53" name="Rectangle 17"/>
          <p:cNvSpPr>
            <a:spLocks noChangeArrowheads="1"/>
          </p:cNvSpPr>
          <p:nvPr/>
        </p:nvSpPr>
        <p:spPr bwMode="auto">
          <a:xfrm>
            <a:off x="3730810" y="2374814"/>
            <a:ext cx="2318952" cy="371557"/>
          </a:xfrm>
          <a:prstGeom prst="rect">
            <a:avLst/>
          </a:prstGeom>
          <a:noFill/>
          <a:ln w="9525">
            <a:noFill/>
            <a:miter lim="800000"/>
            <a:headEnd/>
            <a:tailEnd/>
          </a:ln>
        </p:spPr>
        <p:txBody>
          <a:bodyPr wrap="square" lIns="111926" tIns="55966" rIns="111926" bIns="55966">
            <a:spAutoFit/>
          </a:bodyPr>
          <a:lstStyle/>
          <a:p>
            <a:pPr defTabSz="1119859"/>
            <a:r>
              <a:rPr lang="en-US" sz="1680" dirty="0">
                <a:solidFill>
                  <a:srgbClr val="000000"/>
                </a:solidFill>
                <a:latin typeface="Arial" pitchFamily="34" charset="0"/>
                <a:cs typeface="Arial" pitchFamily="34" charset="0"/>
              </a:rPr>
              <a:t>IPOCC Server</a:t>
            </a:r>
          </a:p>
        </p:txBody>
      </p:sp>
    </p:spTree>
    <p:extLst>
      <p:ext uri="{BB962C8B-B14F-4D97-AF65-F5344CB8AC3E}">
        <p14:creationId xmlns:p14="http://schemas.microsoft.com/office/powerpoint/2010/main" val="1027918127"/>
      </p:ext>
    </p:extLst>
  </p:cSld>
  <p:clrMapOvr>
    <a:masterClrMapping/>
  </p:clrMapOvr>
  <p:transition xmlns:p14="http://schemas.microsoft.com/office/powerpoint/2010/mai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ouple white.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2772" y="175935"/>
            <a:ext cx="14317628" cy="8053666"/>
          </a:xfrm>
          <a:prstGeom prst="rect">
            <a:avLst/>
          </a:prstGeom>
        </p:spPr>
      </p:pic>
      <p:sp>
        <p:nvSpPr>
          <p:cNvPr id="10" name="Content Placeholder 2"/>
          <p:cNvSpPr>
            <a:spLocks noGrp="1"/>
          </p:cNvSpPr>
          <p:nvPr>
            <p:ph idx="1"/>
          </p:nvPr>
        </p:nvSpPr>
        <p:spPr>
          <a:xfrm>
            <a:off x="252248" y="1336491"/>
            <a:ext cx="7488621" cy="6057536"/>
          </a:xfrm>
        </p:spPr>
        <p:txBody>
          <a:bodyPr>
            <a:noAutofit/>
          </a:bodyPr>
          <a:lstStyle/>
          <a:p>
            <a:r>
              <a:rPr lang="en-US" sz="3200" dirty="0"/>
              <a:t>Cohesive, powerful single vendor pitch – from a market leader</a:t>
            </a:r>
          </a:p>
          <a:p>
            <a:pPr lvl="1"/>
            <a:r>
              <a:rPr lang="en-US" sz="2800" dirty="0"/>
              <a:t>Greater opportunities to compete in midmarket contact center space</a:t>
            </a:r>
          </a:p>
          <a:p>
            <a:pPr lvl="1"/>
            <a:r>
              <a:rPr lang="en-US" sz="2800" dirty="0"/>
              <a:t>Choice in delivery models</a:t>
            </a:r>
          </a:p>
          <a:p>
            <a:r>
              <a:rPr lang="en-US" sz="3200" dirty="0"/>
              <a:t>Install base is prime for upsell:  </a:t>
            </a:r>
          </a:p>
          <a:p>
            <a:pPr lvl="1">
              <a:spcBef>
                <a:spcPts val="1200"/>
              </a:spcBef>
            </a:pPr>
            <a:r>
              <a:rPr lang="en-US" sz="2800" dirty="0"/>
              <a:t>More than 600,000 businesses use </a:t>
            </a:r>
            <a:br>
              <a:rPr lang="en-US" sz="2800" dirty="0"/>
            </a:br>
            <a:r>
              <a:rPr lang="en-US" sz="2800" dirty="0"/>
              <a:t>IP Office!</a:t>
            </a:r>
          </a:p>
          <a:p>
            <a:pPr>
              <a:spcBef>
                <a:spcPts val="2400"/>
              </a:spcBef>
            </a:pPr>
            <a:r>
              <a:rPr lang="en-US" sz="3200" dirty="0"/>
              <a:t>Increase constructs and average selling price</a:t>
            </a:r>
          </a:p>
          <a:p>
            <a:pPr>
              <a:spcBef>
                <a:spcPts val="2400"/>
              </a:spcBef>
            </a:pPr>
            <a:r>
              <a:rPr lang="en-US" sz="3200" dirty="0"/>
              <a:t>Highly competitive price point</a:t>
            </a:r>
          </a:p>
        </p:txBody>
      </p:sp>
      <p:sp>
        <p:nvSpPr>
          <p:cNvPr id="15" name="Title 1"/>
          <p:cNvSpPr>
            <a:spLocks noGrp="1"/>
          </p:cNvSpPr>
          <p:nvPr>
            <p:ph type="title"/>
          </p:nvPr>
        </p:nvSpPr>
        <p:spPr>
          <a:xfrm>
            <a:off x="599566" y="599516"/>
            <a:ext cx="9366677" cy="612682"/>
          </a:xfrm>
        </p:spPr>
        <p:txBody>
          <a:bodyPr/>
          <a:lstStyle/>
          <a:p>
            <a:r>
              <a:rPr lang="en-US" b="1" dirty="0"/>
              <a:t>Winning the Midmarket </a:t>
            </a:r>
          </a:p>
        </p:txBody>
      </p:sp>
    </p:spTree>
    <p:extLst>
      <p:ext uri="{BB962C8B-B14F-4D97-AF65-F5344CB8AC3E}">
        <p14:creationId xmlns:p14="http://schemas.microsoft.com/office/powerpoint/2010/main" val="2261938542"/>
      </p:ext>
    </p:extLst>
  </p:cSld>
  <p:clrMapOvr>
    <a:masterClrMapping/>
  </p:clrMapOvr>
  <p:transition xmlns:p14="http://schemas.microsoft.com/office/powerpoint/2010/mai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IPOCC Pricing</a:t>
            </a:r>
          </a:p>
        </p:txBody>
      </p:sp>
      <p:pic>
        <p:nvPicPr>
          <p:cNvPr id="5" name="Picture 4"/>
          <p:cNvPicPr>
            <a:picLocks noChangeAspect="1"/>
          </p:cNvPicPr>
          <p:nvPr/>
        </p:nvPicPr>
        <p:blipFill>
          <a:blip r:embed="rId2"/>
          <a:stretch>
            <a:fillRect/>
          </a:stretch>
        </p:blipFill>
        <p:spPr>
          <a:xfrm>
            <a:off x="1521765" y="2299855"/>
            <a:ext cx="12100025" cy="3278332"/>
          </a:xfrm>
          <a:prstGeom prst="rect">
            <a:avLst/>
          </a:prstGeom>
        </p:spPr>
      </p:pic>
    </p:spTree>
    <p:extLst>
      <p:ext uri="{BB962C8B-B14F-4D97-AF65-F5344CB8AC3E}">
        <p14:creationId xmlns:p14="http://schemas.microsoft.com/office/powerpoint/2010/main" val="1082202906"/>
      </p:ext>
    </p:extLst>
  </p:cSld>
  <p:clrMapOvr>
    <a:masterClrMapping/>
  </p:clrMapOvr>
  <p:transition xmlns:p14="http://schemas.microsoft.com/office/powerpoint/2010/mai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The information contained herein is provided for information purposes only and is intended only to outline Avaya’s presently anticipated general technology direction. The information in the roadmap is not a commitment or an obligation to deliver any product, product feature or software functionality and Avaya reserves the right to make changes to the content and timing of any product, product feature or software release. Prices for any future product or software included herein will be separately negotiated when and if such product or software becomes available. </a:t>
            </a:r>
          </a:p>
          <a:p>
            <a:endParaRPr lang="en-US" dirty="0"/>
          </a:p>
        </p:txBody>
      </p:sp>
    </p:spTree>
    <p:extLst>
      <p:ext uri="{BB962C8B-B14F-4D97-AF65-F5344CB8AC3E}">
        <p14:creationId xmlns:p14="http://schemas.microsoft.com/office/powerpoint/2010/main" val="40285589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2249" y="2847657"/>
            <a:ext cx="14015544" cy="2435962"/>
          </a:xfrm>
        </p:spPr>
        <p:txBody>
          <a:bodyPr/>
          <a:lstStyle/>
          <a:p>
            <a:pPr algn="ctr"/>
            <a:r>
              <a:rPr lang="en-US" sz="7200" dirty="0"/>
              <a:t>IP Office Cloud</a:t>
            </a:r>
          </a:p>
        </p:txBody>
      </p:sp>
    </p:spTree>
    <p:extLst>
      <p:ext uri="{BB962C8B-B14F-4D97-AF65-F5344CB8AC3E}">
        <p14:creationId xmlns:p14="http://schemas.microsoft.com/office/powerpoint/2010/main" val="4013178823"/>
      </p:ext>
    </p:extLst>
  </p:cSld>
  <p:clrMapOvr>
    <a:masterClrMapping/>
  </p:clrMapOvr>
  <p:transition xmlns:p14="http://schemas.microsoft.com/office/powerpoint/2010/mai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20" y="-222772"/>
            <a:ext cx="13167360" cy="1005840"/>
          </a:xfrm>
        </p:spPr>
        <p:txBody>
          <a:bodyPr/>
          <a:lstStyle/>
          <a:p>
            <a:r>
              <a:rPr lang="en-US" dirty="0"/>
              <a:t>IP Office is also sold globally in the Cloud</a:t>
            </a:r>
          </a:p>
        </p:txBody>
      </p:sp>
      <p:sp>
        <p:nvSpPr>
          <p:cNvPr id="3" name="Content Placeholder 2"/>
          <p:cNvSpPr>
            <a:spLocks noGrp="1"/>
          </p:cNvSpPr>
          <p:nvPr>
            <p:ph idx="1"/>
          </p:nvPr>
        </p:nvSpPr>
        <p:spPr>
          <a:xfrm>
            <a:off x="223103" y="915344"/>
            <a:ext cx="14072643" cy="6783948"/>
          </a:xfrm>
        </p:spPr>
        <p:txBody>
          <a:bodyPr>
            <a:normAutofit/>
          </a:bodyPr>
          <a:lstStyle/>
          <a:p>
            <a:r>
              <a:rPr lang="en-US" sz="3600" dirty="0"/>
              <a:t>In the Cloud, IP Office is sold in 45 different countries</a:t>
            </a:r>
          </a:p>
          <a:p>
            <a:pPr marL="0" indent="0">
              <a:buNone/>
            </a:pPr>
            <a:endParaRPr lang="en-US" sz="3600" dirty="0"/>
          </a:p>
        </p:txBody>
      </p:sp>
      <p:sp>
        <p:nvSpPr>
          <p:cNvPr id="94" name="TextBox 93"/>
          <p:cNvSpPr txBox="1"/>
          <p:nvPr/>
        </p:nvSpPr>
        <p:spPr>
          <a:xfrm>
            <a:off x="2486042" y="7087184"/>
            <a:ext cx="1371600" cy="533400"/>
          </a:xfrm>
          <a:prstGeom prst="rect">
            <a:avLst/>
          </a:prstGeom>
          <a:noFill/>
        </p:spPr>
        <p:txBody>
          <a:bodyPr wrap="none" lIns="91440" tIns="45720" rIns="91440" bIns="45720" rtlCol="0">
            <a:noAutofit/>
          </a:bodyPr>
          <a:lstStyle/>
          <a:p>
            <a:pPr>
              <a:lnSpc>
                <a:spcPct val="90000"/>
              </a:lnSpc>
            </a:pPr>
            <a:r>
              <a:rPr lang="en-US" sz="1800" dirty="0">
                <a:solidFill>
                  <a:srgbClr val="0000FF"/>
                </a:solidFill>
              </a:rPr>
              <a:t>Countries in blue have </a:t>
            </a:r>
          </a:p>
          <a:p>
            <a:pPr>
              <a:lnSpc>
                <a:spcPct val="90000"/>
              </a:lnSpc>
            </a:pPr>
            <a:r>
              <a:rPr lang="en-US" sz="1800" dirty="0">
                <a:solidFill>
                  <a:srgbClr val="0000FF"/>
                </a:solidFill>
              </a:rPr>
              <a:t>distribution models available</a:t>
            </a:r>
          </a:p>
        </p:txBody>
      </p:sp>
      <p:grpSp>
        <p:nvGrpSpPr>
          <p:cNvPr id="98" name="Agrupar 5"/>
          <p:cNvGrpSpPr/>
          <p:nvPr/>
        </p:nvGrpSpPr>
        <p:grpSpPr>
          <a:xfrm>
            <a:off x="8356536" y="2910266"/>
            <a:ext cx="4687109" cy="4417768"/>
            <a:chOff x="3123337" y="1103894"/>
            <a:chExt cx="827568" cy="827568"/>
          </a:xfrm>
        </p:grpSpPr>
        <p:sp>
          <p:nvSpPr>
            <p:cNvPr id="99" name="Elipse 4"/>
            <p:cNvSpPr/>
            <p:nvPr/>
          </p:nvSpPr>
          <p:spPr>
            <a:xfrm>
              <a:off x="3123337" y="1103894"/>
              <a:ext cx="827568" cy="827568"/>
            </a:xfrm>
            <a:prstGeom prst="ellipse">
              <a:avLst/>
            </a:prstGeom>
            <a:solidFill>
              <a:schemeClr val="tx1">
                <a:lumMod val="90000"/>
                <a:lumOff val="10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s-ES_tradnl"/>
            </a:p>
          </p:txBody>
        </p:sp>
        <p:grpSp>
          <p:nvGrpSpPr>
            <p:cNvPr id="100" name="Group 4"/>
            <p:cNvGrpSpPr>
              <a:grpSpLocks noChangeAspect="1"/>
            </p:cNvGrpSpPr>
            <p:nvPr/>
          </p:nvGrpSpPr>
          <p:grpSpPr>
            <a:xfrm>
              <a:off x="3161445" y="1124000"/>
              <a:ext cx="772984" cy="775366"/>
              <a:chOff x="3114401" y="856154"/>
              <a:chExt cx="565954" cy="567697"/>
            </a:xfrm>
            <a:effectLst>
              <a:outerShdw blurRad="50800" dist="38100" dir="2700000" algn="tl" rotWithShape="0">
                <a:prstClr val="black">
                  <a:alpha val="40000"/>
                </a:prstClr>
              </a:outerShdw>
            </a:effectLst>
          </p:grpSpPr>
          <p:sp>
            <p:nvSpPr>
              <p:cNvPr id="101" name="Freeform 100"/>
              <p:cNvSpPr>
                <a:spLocks/>
              </p:cNvSpPr>
              <p:nvPr/>
            </p:nvSpPr>
            <p:spPr bwMode="auto">
              <a:xfrm>
                <a:off x="3239199" y="1211783"/>
                <a:ext cx="2182" cy="1745"/>
              </a:xfrm>
              <a:custGeom>
                <a:avLst/>
                <a:gdLst>
                  <a:gd name="T0" fmla="*/ 0 w 2"/>
                  <a:gd name="T1" fmla="*/ 2 h 2"/>
                  <a:gd name="T2" fmla="*/ 2 w 2"/>
                  <a:gd name="T3" fmla="*/ 1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1"/>
                      <a:pt x="1" y="2"/>
                      <a:pt x="2" y="1"/>
                    </a:cubicBezTo>
                    <a:cubicBezTo>
                      <a:pt x="1" y="0"/>
                      <a:pt x="0" y="0"/>
                      <a:pt x="0" y="0"/>
                    </a:cubicBezTo>
                    <a:cubicBezTo>
                      <a:pt x="0" y="0"/>
                      <a:pt x="0" y="1"/>
                      <a:pt x="0" y="2"/>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02" name="Freeform 101"/>
              <p:cNvSpPr>
                <a:spLocks/>
              </p:cNvSpPr>
              <p:nvPr/>
            </p:nvSpPr>
            <p:spPr bwMode="auto">
              <a:xfrm>
                <a:off x="3161964" y="959134"/>
                <a:ext cx="873" cy="873"/>
              </a:xfrm>
              <a:custGeom>
                <a:avLst/>
                <a:gdLst>
                  <a:gd name="T0" fmla="*/ 0 w 1"/>
                  <a:gd name="T1" fmla="*/ 1 h 1"/>
                  <a:gd name="T2" fmla="*/ 0 w 1"/>
                  <a:gd name="T3" fmla="*/ 1 h 1"/>
                  <a:gd name="T4" fmla="*/ 0 w 1"/>
                  <a:gd name="T5" fmla="*/ 1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0" y="1"/>
                    </a:cubicBezTo>
                    <a:cubicBezTo>
                      <a:pt x="0" y="1"/>
                      <a:pt x="0" y="1"/>
                      <a:pt x="0" y="1"/>
                    </a:cubicBezTo>
                    <a:cubicBezTo>
                      <a:pt x="1" y="0"/>
                      <a:pt x="1" y="0"/>
                      <a:pt x="1" y="0"/>
                    </a:cubicBezTo>
                    <a:cubicBezTo>
                      <a:pt x="1" y="0"/>
                      <a:pt x="1" y="0"/>
                      <a:pt x="0"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03" name="Freeform 102"/>
              <p:cNvSpPr>
                <a:spLocks/>
              </p:cNvSpPr>
              <p:nvPr/>
            </p:nvSpPr>
            <p:spPr bwMode="auto">
              <a:xfrm>
                <a:off x="3162837" y="956079"/>
                <a:ext cx="2182" cy="3054"/>
              </a:xfrm>
              <a:custGeom>
                <a:avLst/>
                <a:gdLst>
                  <a:gd name="T0" fmla="*/ 2 w 2"/>
                  <a:gd name="T1" fmla="*/ 0 h 3"/>
                  <a:gd name="T2" fmla="*/ 1 w 2"/>
                  <a:gd name="T3" fmla="*/ 1 h 3"/>
                  <a:gd name="T4" fmla="*/ 0 w 2"/>
                  <a:gd name="T5" fmla="*/ 3 h 3"/>
                  <a:gd name="T6" fmla="*/ 2 w 2"/>
                  <a:gd name="T7" fmla="*/ 1 h 3"/>
                  <a:gd name="T8" fmla="*/ 2 w 2"/>
                  <a:gd name="T9" fmla="*/ 0 h 3"/>
                </a:gdLst>
                <a:ahLst/>
                <a:cxnLst>
                  <a:cxn ang="0">
                    <a:pos x="T0" y="T1"/>
                  </a:cxn>
                  <a:cxn ang="0">
                    <a:pos x="T2" y="T3"/>
                  </a:cxn>
                  <a:cxn ang="0">
                    <a:pos x="T4" y="T5"/>
                  </a:cxn>
                  <a:cxn ang="0">
                    <a:pos x="T6" y="T7"/>
                  </a:cxn>
                  <a:cxn ang="0">
                    <a:pos x="T8" y="T9"/>
                  </a:cxn>
                </a:cxnLst>
                <a:rect l="0" t="0" r="r" b="b"/>
                <a:pathLst>
                  <a:path w="2" h="3">
                    <a:moveTo>
                      <a:pt x="2" y="0"/>
                    </a:moveTo>
                    <a:cubicBezTo>
                      <a:pt x="2" y="0"/>
                      <a:pt x="2" y="1"/>
                      <a:pt x="1" y="1"/>
                    </a:cubicBezTo>
                    <a:cubicBezTo>
                      <a:pt x="1" y="2"/>
                      <a:pt x="0" y="2"/>
                      <a:pt x="0" y="3"/>
                    </a:cubicBezTo>
                    <a:cubicBezTo>
                      <a:pt x="1" y="2"/>
                      <a:pt x="1" y="1"/>
                      <a:pt x="2" y="1"/>
                    </a:cubicBezTo>
                    <a:cubicBezTo>
                      <a:pt x="2" y="1"/>
                      <a:pt x="2" y="1"/>
                      <a:pt x="2"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04" name="Freeform 103"/>
              <p:cNvSpPr>
                <a:spLocks/>
              </p:cNvSpPr>
              <p:nvPr/>
            </p:nvSpPr>
            <p:spPr bwMode="auto">
              <a:xfrm>
                <a:off x="3208218" y="1251055"/>
                <a:ext cx="873" cy="1745"/>
              </a:xfrm>
              <a:custGeom>
                <a:avLst/>
                <a:gdLst>
                  <a:gd name="T0" fmla="*/ 0 w 1"/>
                  <a:gd name="T1" fmla="*/ 0 h 2"/>
                  <a:gd name="T2" fmla="*/ 0 w 1"/>
                  <a:gd name="T3" fmla="*/ 2 h 2"/>
                  <a:gd name="T4" fmla="*/ 1 w 1"/>
                  <a:gd name="T5" fmla="*/ 0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0" y="1"/>
                      <a:pt x="0" y="2"/>
                    </a:cubicBezTo>
                    <a:cubicBezTo>
                      <a:pt x="1" y="2"/>
                      <a:pt x="1" y="1"/>
                      <a:pt x="1" y="0"/>
                    </a:cubicBezTo>
                    <a:cubicBezTo>
                      <a:pt x="1" y="0"/>
                      <a:pt x="0" y="0"/>
                      <a:pt x="0"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05" name="Freeform 104"/>
              <p:cNvSpPr>
                <a:spLocks/>
              </p:cNvSpPr>
              <p:nvPr/>
            </p:nvSpPr>
            <p:spPr bwMode="auto">
              <a:xfrm>
                <a:off x="3202109" y="1247564"/>
                <a:ext cx="2182" cy="2182"/>
              </a:xfrm>
              <a:custGeom>
                <a:avLst/>
                <a:gdLst>
                  <a:gd name="T0" fmla="*/ 0 w 2"/>
                  <a:gd name="T1" fmla="*/ 0 h 2"/>
                  <a:gd name="T2" fmla="*/ 1 w 2"/>
                  <a:gd name="T3" fmla="*/ 2 h 2"/>
                  <a:gd name="T4" fmla="*/ 1 w 2"/>
                  <a:gd name="T5" fmla="*/ 2 h 2"/>
                  <a:gd name="T6" fmla="*/ 2 w 2"/>
                  <a:gd name="T7" fmla="*/ 1 h 2"/>
                  <a:gd name="T8" fmla="*/ 0 w 2"/>
                  <a:gd name="T9" fmla="*/ 0 h 2"/>
                </a:gdLst>
                <a:ahLst/>
                <a:cxnLst>
                  <a:cxn ang="0">
                    <a:pos x="T0" y="T1"/>
                  </a:cxn>
                  <a:cxn ang="0">
                    <a:pos x="T2" y="T3"/>
                  </a:cxn>
                  <a:cxn ang="0">
                    <a:pos x="T4" y="T5"/>
                  </a:cxn>
                  <a:cxn ang="0">
                    <a:pos x="T6" y="T7"/>
                  </a:cxn>
                  <a:cxn ang="0">
                    <a:pos x="T8" y="T9"/>
                  </a:cxn>
                </a:cxnLst>
                <a:rect l="0" t="0" r="r" b="b"/>
                <a:pathLst>
                  <a:path w="2" h="2">
                    <a:moveTo>
                      <a:pt x="0" y="0"/>
                    </a:moveTo>
                    <a:cubicBezTo>
                      <a:pt x="0" y="1"/>
                      <a:pt x="0" y="0"/>
                      <a:pt x="1" y="2"/>
                    </a:cubicBezTo>
                    <a:cubicBezTo>
                      <a:pt x="1" y="2"/>
                      <a:pt x="1" y="2"/>
                      <a:pt x="1" y="2"/>
                    </a:cubicBezTo>
                    <a:cubicBezTo>
                      <a:pt x="1" y="2"/>
                      <a:pt x="1" y="1"/>
                      <a:pt x="2" y="1"/>
                    </a:cubicBezTo>
                    <a:cubicBezTo>
                      <a:pt x="1" y="0"/>
                      <a:pt x="2" y="0"/>
                      <a:pt x="0"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06" name="Freeform 105"/>
              <p:cNvSpPr>
                <a:spLocks/>
              </p:cNvSpPr>
              <p:nvPr/>
            </p:nvSpPr>
            <p:spPr bwMode="auto">
              <a:xfrm>
                <a:off x="3204290" y="1249746"/>
                <a:ext cx="1745" cy="2182"/>
              </a:xfrm>
              <a:custGeom>
                <a:avLst/>
                <a:gdLst>
                  <a:gd name="T0" fmla="*/ 0 w 2"/>
                  <a:gd name="T1" fmla="*/ 0 h 2"/>
                  <a:gd name="T2" fmla="*/ 0 w 2"/>
                  <a:gd name="T3" fmla="*/ 0 h 2"/>
                  <a:gd name="T4" fmla="*/ 0 w 2"/>
                  <a:gd name="T5" fmla="*/ 0 h 2"/>
                  <a:gd name="T6" fmla="*/ 2 w 2"/>
                  <a:gd name="T7" fmla="*/ 2 h 2"/>
                  <a:gd name="T8" fmla="*/ 2 w 2"/>
                  <a:gd name="T9" fmla="*/ 1 h 2"/>
                  <a:gd name="T10" fmla="*/ 2 w 2"/>
                  <a:gd name="T11" fmla="*/ 0 h 2"/>
                  <a:gd name="T12" fmla="*/ 0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0" y="0"/>
                    </a:moveTo>
                    <a:cubicBezTo>
                      <a:pt x="0" y="0"/>
                      <a:pt x="0" y="0"/>
                      <a:pt x="0" y="0"/>
                    </a:cubicBezTo>
                    <a:cubicBezTo>
                      <a:pt x="0" y="0"/>
                      <a:pt x="0" y="0"/>
                      <a:pt x="0" y="0"/>
                    </a:cubicBezTo>
                    <a:cubicBezTo>
                      <a:pt x="1" y="1"/>
                      <a:pt x="0" y="1"/>
                      <a:pt x="2" y="2"/>
                    </a:cubicBezTo>
                    <a:cubicBezTo>
                      <a:pt x="2" y="1"/>
                      <a:pt x="2" y="1"/>
                      <a:pt x="2" y="1"/>
                    </a:cubicBezTo>
                    <a:cubicBezTo>
                      <a:pt x="2" y="1"/>
                      <a:pt x="2" y="1"/>
                      <a:pt x="2" y="0"/>
                    </a:cubicBezTo>
                    <a:cubicBezTo>
                      <a:pt x="1" y="0"/>
                      <a:pt x="1" y="0"/>
                      <a:pt x="0"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07" name="Freeform 106"/>
              <p:cNvSpPr>
                <a:spLocks/>
              </p:cNvSpPr>
              <p:nvPr/>
            </p:nvSpPr>
            <p:spPr bwMode="auto">
              <a:xfrm>
                <a:off x="3120510" y="1104440"/>
                <a:ext cx="0" cy="2182"/>
              </a:xfrm>
              <a:custGeom>
                <a:avLst/>
                <a:gdLst>
                  <a:gd name="T0" fmla="*/ 2 h 2"/>
                  <a:gd name="T1" fmla="*/ 2 h 2"/>
                  <a:gd name="T2" fmla="*/ 2 h 2"/>
                  <a:gd name="T3" fmla="*/ 2 h 2"/>
                  <a:gd name="T4" fmla="*/ 1 h 2"/>
                  <a:gd name="T5" fmla="*/ 0 h 2"/>
                  <a:gd name="T6" fmla="*/ 2 h 2"/>
                </a:gdLst>
                <a:ahLst/>
                <a:cxnLst>
                  <a:cxn ang="0">
                    <a:pos x="0" y="T0"/>
                  </a:cxn>
                  <a:cxn ang="0">
                    <a:pos x="0" y="T1"/>
                  </a:cxn>
                  <a:cxn ang="0">
                    <a:pos x="0" y="T2"/>
                  </a:cxn>
                  <a:cxn ang="0">
                    <a:pos x="0" y="T3"/>
                  </a:cxn>
                  <a:cxn ang="0">
                    <a:pos x="0" y="T4"/>
                  </a:cxn>
                  <a:cxn ang="0">
                    <a:pos x="0" y="T5"/>
                  </a:cxn>
                  <a:cxn ang="0">
                    <a:pos x="0" y="T6"/>
                  </a:cxn>
                </a:cxnLst>
                <a:rect l="0" t="0" r="r" b="b"/>
                <a:pathLst>
                  <a:path h="2">
                    <a:moveTo>
                      <a:pt x="0" y="2"/>
                    </a:moveTo>
                    <a:cubicBezTo>
                      <a:pt x="0" y="2"/>
                      <a:pt x="0" y="2"/>
                      <a:pt x="0" y="2"/>
                    </a:cubicBezTo>
                    <a:cubicBezTo>
                      <a:pt x="0" y="2"/>
                      <a:pt x="0" y="2"/>
                      <a:pt x="0" y="2"/>
                    </a:cubicBezTo>
                    <a:cubicBezTo>
                      <a:pt x="0" y="2"/>
                      <a:pt x="0" y="2"/>
                      <a:pt x="0" y="2"/>
                    </a:cubicBezTo>
                    <a:cubicBezTo>
                      <a:pt x="0" y="1"/>
                      <a:pt x="0" y="1"/>
                      <a:pt x="0" y="1"/>
                    </a:cubicBezTo>
                    <a:cubicBezTo>
                      <a:pt x="0" y="0"/>
                      <a:pt x="0" y="0"/>
                      <a:pt x="0" y="0"/>
                    </a:cubicBezTo>
                    <a:cubicBezTo>
                      <a:pt x="0" y="1"/>
                      <a:pt x="0" y="1"/>
                      <a:pt x="0" y="2"/>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08" name="Freeform 107"/>
              <p:cNvSpPr>
                <a:spLocks/>
              </p:cNvSpPr>
              <p:nvPr/>
            </p:nvSpPr>
            <p:spPr bwMode="auto">
              <a:xfrm>
                <a:off x="3199054" y="1245818"/>
                <a:ext cx="3927" cy="6982"/>
              </a:xfrm>
              <a:custGeom>
                <a:avLst/>
                <a:gdLst>
                  <a:gd name="T0" fmla="*/ 1 w 4"/>
                  <a:gd name="T1" fmla="*/ 0 h 7"/>
                  <a:gd name="T2" fmla="*/ 0 w 4"/>
                  <a:gd name="T3" fmla="*/ 4 h 7"/>
                  <a:gd name="T4" fmla="*/ 2 w 4"/>
                  <a:gd name="T5" fmla="*/ 3 h 7"/>
                  <a:gd name="T6" fmla="*/ 1 w 4"/>
                  <a:gd name="T7" fmla="*/ 5 h 7"/>
                  <a:gd name="T8" fmla="*/ 2 w 4"/>
                  <a:gd name="T9" fmla="*/ 7 h 7"/>
                  <a:gd name="T10" fmla="*/ 3 w 4"/>
                  <a:gd name="T11" fmla="*/ 7 h 7"/>
                  <a:gd name="T12" fmla="*/ 3 w 4"/>
                  <a:gd name="T13" fmla="*/ 7 h 7"/>
                  <a:gd name="T14" fmla="*/ 2 w 4"/>
                  <a:gd name="T15" fmla="*/ 0 h 7"/>
                  <a:gd name="T16" fmla="*/ 1 w 4"/>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7">
                    <a:moveTo>
                      <a:pt x="1" y="0"/>
                    </a:moveTo>
                    <a:cubicBezTo>
                      <a:pt x="0" y="1"/>
                      <a:pt x="0" y="2"/>
                      <a:pt x="0" y="4"/>
                    </a:cubicBezTo>
                    <a:cubicBezTo>
                      <a:pt x="1" y="3"/>
                      <a:pt x="1" y="3"/>
                      <a:pt x="2" y="3"/>
                    </a:cubicBezTo>
                    <a:cubicBezTo>
                      <a:pt x="2" y="4"/>
                      <a:pt x="1" y="4"/>
                      <a:pt x="1" y="5"/>
                    </a:cubicBezTo>
                    <a:cubicBezTo>
                      <a:pt x="1" y="6"/>
                      <a:pt x="1" y="6"/>
                      <a:pt x="2" y="7"/>
                    </a:cubicBezTo>
                    <a:cubicBezTo>
                      <a:pt x="2" y="7"/>
                      <a:pt x="3" y="7"/>
                      <a:pt x="3" y="7"/>
                    </a:cubicBezTo>
                    <a:cubicBezTo>
                      <a:pt x="3" y="7"/>
                      <a:pt x="3" y="7"/>
                      <a:pt x="3" y="7"/>
                    </a:cubicBezTo>
                    <a:cubicBezTo>
                      <a:pt x="4" y="4"/>
                      <a:pt x="3" y="3"/>
                      <a:pt x="2" y="0"/>
                    </a:cubicBezTo>
                    <a:cubicBezTo>
                      <a:pt x="1" y="0"/>
                      <a:pt x="1" y="0"/>
                      <a:pt x="1"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09" name="Freeform 108"/>
              <p:cNvSpPr>
                <a:spLocks/>
              </p:cNvSpPr>
              <p:nvPr/>
            </p:nvSpPr>
            <p:spPr bwMode="auto">
              <a:xfrm>
                <a:off x="3168073" y="925098"/>
                <a:ext cx="29672" cy="27927"/>
              </a:xfrm>
              <a:custGeom>
                <a:avLst/>
                <a:gdLst>
                  <a:gd name="T0" fmla="*/ 14 w 29"/>
                  <a:gd name="T1" fmla="*/ 13 h 27"/>
                  <a:gd name="T2" fmla="*/ 25 w 29"/>
                  <a:gd name="T3" fmla="*/ 6 h 27"/>
                  <a:gd name="T4" fmla="*/ 24 w 29"/>
                  <a:gd name="T5" fmla="*/ 6 h 27"/>
                  <a:gd name="T6" fmla="*/ 24 w 29"/>
                  <a:gd name="T7" fmla="*/ 6 h 27"/>
                  <a:gd name="T8" fmla="*/ 27 w 29"/>
                  <a:gd name="T9" fmla="*/ 4 h 27"/>
                  <a:gd name="T10" fmla="*/ 28 w 29"/>
                  <a:gd name="T11" fmla="*/ 4 h 27"/>
                  <a:gd name="T12" fmla="*/ 29 w 29"/>
                  <a:gd name="T13" fmla="*/ 2 h 27"/>
                  <a:gd name="T14" fmla="*/ 21 w 29"/>
                  <a:gd name="T15" fmla="*/ 5 h 27"/>
                  <a:gd name="T16" fmla="*/ 23 w 29"/>
                  <a:gd name="T17" fmla="*/ 4 h 27"/>
                  <a:gd name="T18" fmla="*/ 23 w 29"/>
                  <a:gd name="T19" fmla="*/ 3 h 27"/>
                  <a:gd name="T20" fmla="*/ 26 w 29"/>
                  <a:gd name="T21" fmla="*/ 0 h 27"/>
                  <a:gd name="T22" fmla="*/ 26 w 29"/>
                  <a:gd name="T23" fmla="*/ 0 h 27"/>
                  <a:gd name="T24" fmla="*/ 20 w 29"/>
                  <a:gd name="T25" fmla="*/ 4 h 27"/>
                  <a:gd name="T26" fmla="*/ 21 w 29"/>
                  <a:gd name="T27" fmla="*/ 4 h 27"/>
                  <a:gd name="T28" fmla="*/ 17 w 29"/>
                  <a:gd name="T29" fmla="*/ 7 h 27"/>
                  <a:gd name="T30" fmla="*/ 16 w 29"/>
                  <a:gd name="T31" fmla="*/ 8 h 27"/>
                  <a:gd name="T32" fmla="*/ 15 w 29"/>
                  <a:gd name="T33" fmla="*/ 10 h 27"/>
                  <a:gd name="T34" fmla="*/ 14 w 29"/>
                  <a:gd name="T35" fmla="*/ 11 h 27"/>
                  <a:gd name="T36" fmla="*/ 13 w 29"/>
                  <a:gd name="T37" fmla="*/ 11 h 27"/>
                  <a:gd name="T38" fmla="*/ 13 w 29"/>
                  <a:gd name="T39" fmla="*/ 12 h 27"/>
                  <a:gd name="T40" fmla="*/ 13 w 29"/>
                  <a:gd name="T41" fmla="*/ 12 h 27"/>
                  <a:gd name="T42" fmla="*/ 13 w 29"/>
                  <a:gd name="T43" fmla="*/ 12 h 27"/>
                  <a:gd name="T44" fmla="*/ 5 w 29"/>
                  <a:gd name="T45" fmla="*/ 20 h 27"/>
                  <a:gd name="T46" fmla="*/ 5 w 29"/>
                  <a:gd name="T47" fmla="*/ 20 h 27"/>
                  <a:gd name="T48" fmla="*/ 5 w 29"/>
                  <a:gd name="T49" fmla="*/ 21 h 27"/>
                  <a:gd name="T50" fmla="*/ 5 w 29"/>
                  <a:gd name="T51" fmla="*/ 21 h 27"/>
                  <a:gd name="T52" fmla="*/ 5 w 29"/>
                  <a:gd name="T53" fmla="*/ 21 h 27"/>
                  <a:gd name="T54" fmla="*/ 0 w 29"/>
                  <a:gd name="T55" fmla="*/ 26 h 27"/>
                  <a:gd name="T56" fmla="*/ 0 w 29"/>
                  <a:gd name="T57" fmla="*/ 27 h 27"/>
                  <a:gd name="T58" fmla="*/ 14 w 29"/>
                  <a:gd name="T59" fmla="*/ 1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 h="27">
                    <a:moveTo>
                      <a:pt x="14" y="13"/>
                    </a:moveTo>
                    <a:cubicBezTo>
                      <a:pt x="15" y="14"/>
                      <a:pt x="21" y="9"/>
                      <a:pt x="25" y="6"/>
                    </a:cubicBezTo>
                    <a:cubicBezTo>
                      <a:pt x="26" y="5"/>
                      <a:pt x="25" y="6"/>
                      <a:pt x="24" y="6"/>
                    </a:cubicBezTo>
                    <a:cubicBezTo>
                      <a:pt x="24" y="6"/>
                      <a:pt x="24" y="6"/>
                      <a:pt x="24" y="6"/>
                    </a:cubicBezTo>
                    <a:cubicBezTo>
                      <a:pt x="25" y="5"/>
                      <a:pt x="26" y="5"/>
                      <a:pt x="27" y="4"/>
                    </a:cubicBezTo>
                    <a:cubicBezTo>
                      <a:pt x="27" y="4"/>
                      <a:pt x="27" y="4"/>
                      <a:pt x="28" y="4"/>
                    </a:cubicBezTo>
                    <a:cubicBezTo>
                      <a:pt x="28" y="3"/>
                      <a:pt x="28" y="3"/>
                      <a:pt x="29" y="2"/>
                    </a:cubicBezTo>
                    <a:cubicBezTo>
                      <a:pt x="28" y="2"/>
                      <a:pt x="23" y="5"/>
                      <a:pt x="21" y="5"/>
                    </a:cubicBezTo>
                    <a:cubicBezTo>
                      <a:pt x="22" y="5"/>
                      <a:pt x="22" y="4"/>
                      <a:pt x="23" y="4"/>
                    </a:cubicBezTo>
                    <a:cubicBezTo>
                      <a:pt x="22" y="4"/>
                      <a:pt x="22" y="4"/>
                      <a:pt x="23" y="3"/>
                    </a:cubicBezTo>
                    <a:cubicBezTo>
                      <a:pt x="24" y="2"/>
                      <a:pt x="25" y="1"/>
                      <a:pt x="26" y="0"/>
                    </a:cubicBezTo>
                    <a:cubicBezTo>
                      <a:pt x="26" y="0"/>
                      <a:pt x="26" y="0"/>
                      <a:pt x="26" y="0"/>
                    </a:cubicBezTo>
                    <a:cubicBezTo>
                      <a:pt x="24" y="1"/>
                      <a:pt x="22" y="2"/>
                      <a:pt x="20" y="4"/>
                    </a:cubicBezTo>
                    <a:cubicBezTo>
                      <a:pt x="20" y="4"/>
                      <a:pt x="20" y="4"/>
                      <a:pt x="21" y="4"/>
                    </a:cubicBezTo>
                    <a:cubicBezTo>
                      <a:pt x="19" y="6"/>
                      <a:pt x="19" y="5"/>
                      <a:pt x="17" y="7"/>
                    </a:cubicBezTo>
                    <a:cubicBezTo>
                      <a:pt x="17" y="8"/>
                      <a:pt x="16" y="9"/>
                      <a:pt x="16" y="8"/>
                    </a:cubicBezTo>
                    <a:cubicBezTo>
                      <a:pt x="16" y="9"/>
                      <a:pt x="15" y="9"/>
                      <a:pt x="15" y="10"/>
                    </a:cubicBezTo>
                    <a:cubicBezTo>
                      <a:pt x="15" y="9"/>
                      <a:pt x="15" y="9"/>
                      <a:pt x="14" y="11"/>
                    </a:cubicBezTo>
                    <a:cubicBezTo>
                      <a:pt x="13" y="11"/>
                      <a:pt x="13" y="11"/>
                      <a:pt x="13" y="11"/>
                    </a:cubicBezTo>
                    <a:cubicBezTo>
                      <a:pt x="13" y="12"/>
                      <a:pt x="13" y="12"/>
                      <a:pt x="13" y="12"/>
                    </a:cubicBezTo>
                    <a:cubicBezTo>
                      <a:pt x="13" y="12"/>
                      <a:pt x="13" y="12"/>
                      <a:pt x="13" y="12"/>
                    </a:cubicBezTo>
                    <a:cubicBezTo>
                      <a:pt x="13" y="12"/>
                      <a:pt x="13" y="12"/>
                      <a:pt x="13" y="12"/>
                    </a:cubicBezTo>
                    <a:cubicBezTo>
                      <a:pt x="10" y="15"/>
                      <a:pt x="7" y="17"/>
                      <a:pt x="5" y="20"/>
                    </a:cubicBezTo>
                    <a:cubicBezTo>
                      <a:pt x="5" y="20"/>
                      <a:pt x="5" y="20"/>
                      <a:pt x="5" y="20"/>
                    </a:cubicBezTo>
                    <a:cubicBezTo>
                      <a:pt x="5" y="21"/>
                      <a:pt x="5" y="21"/>
                      <a:pt x="5" y="21"/>
                    </a:cubicBezTo>
                    <a:cubicBezTo>
                      <a:pt x="5" y="21"/>
                      <a:pt x="5" y="21"/>
                      <a:pt x="5" y="21"/>
                    </a:cubicBezTo>
                    <a:cubicBezTo>
                      <a:pt x="5" y="21"/>
                      <a:pt x="5" y="21"/>
                      <a:pt x="5" y="21"/>
                    </a:cubicBezTo>
                    <a:cubicBezTo>
                      <a:pt x="3" y="22"/>
                      <a:pt x="2" y="24"/>
                      <a:pt x="0" y="26"/>
                    </a:cubicBezTo>
                    <a:cubicBezTo>
                      <a:pt x="0" y="26"/>
                      <a:pt x="0" y="26"/>
                      <a:pt x="0" y="27"/>
                    </a:cubicBezTo>
                    <a:cubicBezTo>
                      <a:pt x="4" y="22"/>
                      <a:pt x="9" y="18"/>
                      <a:pt x="14" y="13"/>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10" name="Freeform 109"/>
              <p:cNvSpPr>
                <a:spLocks noEditPoints="1"/>
              </p:cNvSpPr>
              <p:nvPr/>
            </p:nvSpPr>
            <p:spPr bwMode="auto">
              <a:xfrm>
                <a:off x="3114401" y="893244"/>
                <a:ext cx="383557" cy="530607"/>
              </a:xfrm>
              <a:custGeom>
                <a:avLst/>
                <a:gdLst>
                  <a:gd name="T0" fmla="*/ 291 w 372"/>
                  <a:gd name="T1" fmla="*/ 354 h 515"/>
                  <a:gd name="T2" fmla="*/ 220 w 372"/>
                  <a:gd name="T3" fmla="*/ 298 h 515"/>
                  <a:gd name="T4" fmla="*/ 180 w 372"/>
                  <a:gd name="T5" fmla="*/ 286 h 515"/>
                  <a:gd name="T6" fmla="*/ 150 w 372"/>
                  <a:gd name="T7" fmla="*/ 300 h 515"/>
                  <a:gd name="T8" fmla="*/ 94 w 372"/>
                  <a:gd name="T9" fmla="*/ 241 h 515"/>
                  <a:gd name="T10" fmla="*/ 55 w 372"/>
                  <a:gd name="T11" fmla="*/ 216 h 515"/>
                  <a:gd name="T12" fmla="*/ 85 w 372"/>
                  <a:gd name="T13" fmla="*/ 193 h 515"/>
                  <a:gd name="T14" fmla="*/ 122 w 372"/>
                  <a:gd name="T15" fmla="*/ 216 h 515"/>
                  <a:gd name="T16" fmla="*/ 149 w 372"/>
                  <a:gd name="T17" fmla="*/ 140 h 515"/>
                  <a:gd name="T18" fmla="*/ 162 w 372"/>
                  <a:gd name="T19" fmla="*/ 135 h 515"/>
                  <a:gd name="T20" fmla="*/ 178 w 372"/>
                  <a:gd name="T21" fmla="*/ 122 h 515"/>
                  <a:gd name="T22" fmla="*/ 214 w 372"/>
                  <a:gd name="T23" fmla="*/ 110 h 515"/>
                  <a:gd name="T24" fmla="*/ 225 w 372"/>
                  <a:gd name="T25" fmla="*/ 103 h 515"/>
                  <a:gd name="T26" fmla="*/ 204 w 372"/>
                  <a:gd name="T27" fmla="*/ 92 h 515"/>
                  <a:gd name="T28" fmla="*/ 246 w 372"/>
                  <a:gd name="T29" fmla="*/ 86 h 515"/>
                  <a:gd name="T30" fmla="*/ 267 w 372"/>
                  <a:gd name="T31" fmla="*/ 92 h 515"/>
                  <a:gd name="T32" fmla="*/ 270 w 372"/>
                  <a:gd name="T33" fmla="*/ 92 h 515"/>
                  <a:gd name="T34" fmla="*/ 257 w 372"/>
                  <a:gd name="T35" fmla="*/ 80 h 515"/>
                  <a:gd name="T36" fmla="*/ 250 w 372"/>
                  <a:gd name="T37" fmla="*/ 60 h 515"/>
                  <a:gd name="T38" fmla="*/ 192 w 372"/>
                  <a:gd name="T39" fmla="*/ 36 h 515"/>
                  <a:gd name="T40" fmla="*/ 147 w 372"/>
                  <a:gd name="T41" fmla="*/ 49 h 515"/>
                  <a:gd name="T42" fmla="*/ 138 w 372"/>
                  <a:gd name="T43" fmla="*/ 83 h 515"/>
                  <a:gd name="T44" fmla="*/ 90 w 372"/>
                  <a:gd name="T45" fmla="*/ 68 h 515"/>
                  <a:gd name="T46" fmla="*/ 111 w 372"/>
                  <a:gd name="T47" fmla="*/ 40 h 515"/>
                  <a:gd name="T48" fmla="*/ 140 w 372"/>
                  <a:gd name="T49" fmla="*/ 30 h 515"/>
                  <a:gd name="T50" fmla="*/ 144 w 372"/>
                  <a:gd name="T51" fmla="*/ 17 h 515"/>
                  <a:gd name="T52" fmla="*/ 148 w 372"/>
                  <a:gd name="T53" fmla="*/ 14 h 515"/>
                  <a:gd name="T54" fmla="*/ 180 w 372"/>
                  <a:gd name="T55" fmla="*/ 15 h 515"/>
                  <a:gd name="T56" fmla="*/ 158 w 372"/>
                  <a:gd name="T57" fmla="*/ 29 h 515"/>
                  <a:gd name="T58" fmla="*/ 209 w 372"/>
                  <a:gd name="T59" fmla="*/ 32 h 515"/>
                  <a:gd name="T60" fmla="*/ 214 w 372"/>
                  <a:gd name="T61" fmla="*/ 26 h 515"/>
                  <a:gd name="T62" fmla="*/ 204 w 372"/>
                  <a:gd name="T63" fmla="*/ 15 h 515"/>
                  <a:gd name="T64" fmla="*/ 202 w 372"/>
                  <a:gd name="T65" fmla="*/ 9 h 515"/>
                  <a:gd name="T66" fmla="*/ 200 w 372"/>
                  <a:gd name="T67" fmla="*/ 3 h 515"/>
                  <a:gd name="T68" fmla="*/ 129 w 372"/>
                  <a:gd name="T69" fmla="*/ 12 h 515"/>
                  <a:gd name="T70" fmla="*/ 129 w 372"/>
                  <a:gd name="T71" fmla="*/ 18 h 515"/>
                  <a:gd name="T72" fmla="*/ 116 w 372"/>
                  <a:gd name="T73" fmla="*/ 26 h 515"/>
                  <a:gd name="T74" fmla="*/ 103 w 372"/>
                  <a:gd name="T75" fmla="*/ 26 h 515"/>
                  <a:gd name="T76" fmla="*/ 97 w 372"/>
                  <a:gd name="T77" fmla="*/ 29 h 515"/>
                  <a:gd name="T78" fmla="*/ 93 w 372"/>
                  <a:gd name="T79" fmla="*/ 33 h 515"/>
                  <a:gd name="T80" fmla="*/ 62 w 372"/>
                  <a:gd name="T81" fmla="*/ 50 h 515"/>
                  <a:gd name="T82" fmla="*/ 6 w 372"/>
                  <a:gd name="T83" fmla="*/ 140 h 515"/>
                  <a:gd name="T84" fmla="*/ 0 w 372"/>
                  <a:gd name="T85" fmla="*/ 181 h 515"/>
                  <a:gd name="T86" fmla="*/ 13 w 372"/>
                  <a:gd name="T87" fmla="*/ 212 h 515"/>
                  <a:gd name="T88" fmla="*/ 18 w 372"/>
                  <a:gd name="T89" fmla="*/ 212 h 515"/>
                  <a:gd name="T90" fmla="*/ 112 w 372"/>
                  <a:gd name="T91" fmla="*/ 304 h 515"/>
                  <a:gd name="T92" fmla="*/ 146 w 372"/>
                  <a:gd name="T93" fmla="*/ 330 h 515"/>
                  <a:gd name="T94" fmla="*/ 156 w 372"/>
                  <a:gd name="T95" fmla="*/ 411 h 515"/>
                  <a:gd name="T96" fmla="*/ 188 w 372"/>
                  <a:gd name="T97" fmla="*/ 497 h 515"/>
                  <a:gd name="T98" fmla="*/ 190 w 372"/>
                  <a:gd name="T99" fmla="*/ 503 h 515"/>
                  <a:gd name="T100" fmla="*/ 189 w 372"/>
                  <a:gd name="T101" fmla="*/ 504 h 515"/>
                  <a:gd name="T102" fmla="*/ 191 w 372"/>
                  <a:gd name="T103" fmla="*/ 506 h 515"/>
                  <a:gd name="T104" fmla="*/ 197 w 372"/>
                  <a:gd name="T105" fmla="*/ 508 h 515"/>
                  <a:gd name="T106" fmla="*/ 207 w 372"/>
                  <a:gd name="T107" fmla="*/ 511 h 515"/>
                  <a:gd name="T108" fmla="*/ 212 w 372"/>
                  <a:gd name="T109" fmla="*/ 512 h 515"/>
                  <a:gd name="T110" fmla="*/ 226 w 372"/>
                  <a:gd name="T111" fmla="*/ 506 h 515"/>
                  <a:gd name="T112" fmla="*/ 222 w 372"/>
                  <a:gd name="T113" fmla="*/ 502 h 515"/>
                  <a:gd name="T114" fmla="*/ 249 w 372"/>
                  <a:gd name="T115" fmla="*/ 489 h 515"/>
                  <a:gd name="T116" fmla="*/ 346 w 372"/>
                  <a:gd name="T117" fmla="*/ 414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72" h="515">
                    <a:moveTo>
                      <a:pt x="358" y="376"/>
                    </a:moveTo>
                    <a:cubicBezTo>
                      <a:pt x="353" y="374"/>
                      <a:pt x="350" y="369"/>
                      <a:pt x="345" y="367"/>
                    </a:cubicBezTo>
                    <a:cubicBezTo>
                      <a:pt x="341" y="367"/>
                      <a:pt x="337" y="367"/>
                      <a:pt x="332" y="367"/>
                    </a:cubicBezTo>
                    <a:cubicBezTo>
                      <a:pt x="328" y="366"/>
                      <a:pt x="326" y="365"/>
                      <a:pt x="321" y="367"/>
                    </a:cubicBezTo>
                    <a:cubicBezTo>
                      <a:pt x="320" y="365"/>
                      <a:pt x="320" y="364"/>
                      <a:pt x="319" y="361"/>
                    </a:cubicBezTo>
                    <a:cubicBezTo>
                      <a:pt x="313" y="360"/>
                      <a:pt x="309" y="356"/>
                      <a:pt x="301" y="357"/>
                    </a:cubicBezTo>
                    <a:cubicBezTo>
                      <a:pt x="300" y="359"/>
                      <a:pt x="299" y="361"/>
                      <a:pt x="297" y="362"/>
                    </a:cubicBezTo>
                    <a:cubicBezTo>
                      <a:pt x="297" y="361"/>
                      <a:pt x="298" y="360"/>
                      <a:pt x="299" y="359"/>
                    </a:cubicBezTo>
                    <a:cubicBezTo>
                      <a:pt x="299" y="357"/>
                      <a:pt x="299" y="356"/>
                      <a:pt x="299" y="355"/>
                    </a:cubicBezTo>
                    <a:cubicBezTo>
                      <a:pt x="296" y="354"/>
                      <a:pt x="293" y="354"/>
                      <a:pt x="291" y="354"/>
                    </a:cubicBezTo>
                    <a:cubicBezTo>
                      <a:pt x="291" y="353"/>
                      <a:pt x="291" y="353"/>
                      <a:pt x="291" y="351"/>
                    </a:cubicBezTo>
                    <a:cubicBezTo>
                      <a:pt x="289" y="351"/>
                      <a:pt x="289" y="351"/>
                      <a:pt x="288" y="352"/>
                    </a:cubicBezTo>
                    <a:cubicBezTo>
                      <a:pt x="289" y="350"/>
                      <a:pt x="290" y="349"/>
                      <a:pt x="291" y="347"/>
                    </a:cubicBezTo>
                    <a:cubicBezTo>
                      <a:pt x="290" y="344"/>
                      <a:pt x="289" y="346"/>
                      <a:pt x="288" y="344"/>
                    </a:cubicBezTo>
                    <a:cubicBezTo>
                      <a:pt x="287" y="341"/>
                      <a:pt x="286" y="337"/>
                      <a:pt x="285" y="334"/>
                    </a:cubicBezTo>
                    <a:cubicBezTo>
                      <a:pt x="283" y="329"/>
                      <a:pt x="272" y="324"/>
                      <a:pt x="266" y="322"/>
                    </a:cubicBezTo>
                    <a:cubicBezTo>
                      <a:pt x="261" y="322"/>
                      <a:pt x="256" y="322"/>
                      <a:pt x="251" y="322"/>
                    </a:cubicBezTo>
                    <a:cubicBezTo>
                      <a:pt x="244" y="318"/>
                      <a:pt x="242" y="307"/>
                      <a:pt x="230" y="308"/>
                    </a:cubicBezTo>
                    <a:cubicBezTo>
                      <a:pt x="231" y="307"/>
                      <a:pt x="231" y="307"/>
                      <a:pt x="231" y="304"/>
                    </a:cubicBezTo>
                    <a:cubicBezTo>
                      <a:pt x="228" y="302"/>
                      <a:pt x="222" y="301"/>
                      <a:pt x="220" y="298"/>
                    </a:cubicBezTo>
                    <a:cubicBezTo>
                      <a:pt x="220" y="298"/>
                      <a:pt x="219" y="298"/>
                      <a:pt x="219" y="297"/>
                    </a:cubicBezTo>
                    <a:cubicBezTo>
                      <a:pt x="220" y="297"/>
                      <a:pt x="220" y="297"/>
                      <a:pt x="220" y="297"/>
                    </a:cubicBezTo>
                    <a:cubicBezTo>
                      <a:pt x="222" y="297"/>
                      <a:pt x="223" y="297"/>
                      <a:pt x="224" y="296"/>
                    </a:cubicBezTo>
                    <a:cubicBezTo>
                      <a:pt x="221" y="295"/>
                      <a:pt x="215" y="295"/>
                      <a:pt x="211" y="296"/>
                    </a:cubicBezTo>
                    <a:cubicBezTo>
                      <a:pt x="211" y="296"/>
                      <a:pt x="212" y="296"/>
                      <a:pt x="212" y="296"/>
                    </a:cubicBezTo>
                    <a:cubicBezTo>
                      <a:pt x="211" y="297"/>
                      <a:pt x="209" y="298"/>
                      <a:pt x="207" y="299"/>
                    </a:cubicBezTo>
                    <a:cubicBezTo>
                      <a:pt x="200" y="298"/>
                      <a:pt x="200" y="295"/>
                      <a:pt x="191" y="296"/>
                    </a:cubicBezTo>
                    <a:cubicBezTo>
                      <a:pt x="188" y="293"/>
                      <a:pt x="188" y="293"/>
                      <a:pt x="184" y="291"/>
                    </a:cubicBezTo>
                    <a:cubicBezTo>
                      <a:pt x="182" y="290"/>
                      <a:pt x="182" y="289"/>
                      <a:pt x="181" y="287"/>
                    </a:cubicBezTo>
                    <a:cubicBezTo>
                      <a:pt x="181" y="287"/>
                      <a:pt x="180" y="287"/>
                      <a:pt x="180" y="286"/>
                    </a:cubicBezTo>
                    <a:cubicBezTo>
                      <a:pt x="179" y="287"/>
                      <a:pt x="179" y="288"/>
                      <a:pt x="178" y="289"/>
                    </a:cubicBezTo>
                    <a:cubicBezTo>
                      <a:pt x="179" y="290"/>
                      <a:pt x="180" y="290"/>
                      <a:pt x="181" y="291"/>
                    </a:cubicBezTo>
                    <a:cubicBezTo>
                      <a:pt x="177" y="291"/>
                      <a:pt x="175" y="292"/>
                      <a:pt x="172" y="294"/>
                    </a:cubicBezTo>
                    <a:cubicBezTo>
                      <a:pt x="172" y="293"/>
                      <a:pt x="171" y="292"/>
                      <a:pt x="171" y="290"/>
                    </a:cubicBezTo>
                    <a:cubicBezTo>
                      <a:pt x="172" y="290"/>
                      <a:pt x="173" y="289"/>
                      <a:pt x="174" y="289"/>
                    </a:cubicBezTo>
                    <a:cubicBezTo>
                      <a:pt x="174" y="288"/>
                      <a:pt x="174" y="287"/>
                      <a:pt x="174" y="286"/>
                    </a:cubicBezTo>
                    <a:cubicBezTo>
                      <a:pt x="173" y="286"/>
                      <a:pt x="172" y="286"/>
                      <a:pt x="171" y="285"/>
                    </a:cubicBezTo>
                    <a:cubicBezTo>
                      <a:pt x="167" y="289"/>
                      <a:pt x="161" y="290"/>
                      <a:pt x="157" y="293"/>
                    </a:cubicBezTo>
                    <a:cubicBezTo>
                      <a:pt x="156" y="292"/>
                      <a:pt x="153" y="293"/>
                      <a:pt x="152" y="294"/>
                    </a:cubicBezTo>
                    <a:cubicBezTo>
                      <a:pt x="150" y="295"/>
                      <a:pt x="152" y="299"/>
                      <a:pt x="150" y="300"/>
                    </a:cubicBezTo>
                    <a:cubicBezTo>
                      <a:pt x="148" y="303"/>
                      <a:pt x="145" y="303"/>
                      <a:pt x="145" y="308"/>
                    </a:cubicBezTo>
                    <a:cubicBezTo>
                      <a:pt x="145" y="308"/>
                      <a:pt x="145" y="308"/>
                      <a:pt x="145" y="308"/>
                    </a:cubicBezTo>
                    <a:cubicBezTo>
                      <a:pt x="143" y="303"/>
                      <a:pt x="138" y="299"/>
                      <a:pt x="131" y="299"/>
                    </a:cubicBezTo>
                    <a:cubicBezTo>
                      <a:pt x="127" y="307"/>
                      <a:pt x="114" y="299"/>
                      <a:pt x="111" y="290"/>
                    </a:cubicBezTo>
                    <a:cubicBezTo>
                      <a:pt x="110" y="283"/>
                      <a:pt x="115" y="276"/>
                      <a:pt x="113" y="269"/>
                    </a:cubicBezTo>
                    <a:cubicBezTo>
                      <a:pt x="109" y="262"/>
                      <a:pt x="94" y="265"/>
                      <a:pt x="88" y="265"/>
                    </a:cubicBezTo>
                    <a:cubicBezTo>
                      <a:pt x="88" y="265"/>
                      <a:pt x="88" y="264"/>
                      <a:pt x="88" y="264"/>
                    </a:cubicBezTo>
                    <a:cubicBezTo>
                      <a:pt x="90" y="261"/>
                      <a:pt x="90" y="259"/>
                      <a:pt x="91" y="254"/>
                    </a:cubicBezTo>
                    <a:cubicBezTo>
                      <a:pt x="92" y="253"/>
                      <a:pt x="91" y="254"/>
                      <a:pt x="93" y="254"/>
                    </a:cubicBezTo>
                    <a:cubicBezTo>
                      <a:pt x="93" y="249"/>
                      <a:pt x="94" y="246"/>
                      <a:pt x="94" y="241"/>
                    </a:cubicBezTo>
                    <a:cubicBezTo>
                      <a:pt x="95" y="241"/>
                      <a:pt x="95" y="241"/>
                      <a:pt x="95" y="242"/>
                    </a:cubicBezTo>
                    <a:cubicBezTo>
                      <a:pt x="97" y="241"/>
                      <a:pt x="97" y="238"/>
                      <a:pt x="96" y="235"/>
                    </a:cubicBezTo>
                    <a:cubicBezTo>
                      <a:pt x="92" y="234"/>
                      <a:pt x="87" y="235"/>
                      <a:pt x="81" y="236"/>
                    </a:cubicBezTo>
                    <a:cubicBezTo>
                      <a:pt x="81" y="240"/>
                      <a:pt x="80" y="243"/>
                      <a:pt x="79" y="246"/>
                    </a:cubicBezTo>
                    <a:cubicBezTo>
                      <a:pt x="78" y="248"/>
                      <a:pt x="77" y="248"/>
                      <a:pt x="77" y="250"/>
                    </a:cubicBezTo>
                    <a:cubicBezTo>
                      <a:pt x="73" y="250"/>
                      <a:pt x="69" y="250"/>
                      <a:pt x="65" y="252"/>
                    </a:cubicBezTo>
                    <a:cubicBezTo>
                      <a:pt x="64" y="250"/>
                      <a:pt x="62" y="250"/>
                      <a:pt x="60" y="249"/>
                    </a:cubicBezTo>
                    <a:cubicBezTo>
                      <a:pt x="55" y="244"/>
                      <a:pt x="52" y="226"/>
                      <a:pt x="54" y="216"/>
                    </a:cubicBezTo>
                    <a:cubicBezTo>
                      <a:pt x="54" y="217"/>
                      <a:pt x="54" y="217"/>
                      <a:pt x="54" y="218"/>
                    </a:cubicBezTo>
                    <a:cubicBezTo>
                      <a:pt x="55" y="217"/>
                      <a:pt x="55" y="218"/>
                      <a:pt x="55" y="216"/>
                    </a:cubicBezTo>
                    <a:cubicBezTo>
                      <a:pt x="56" y="214"/>
                      <a:pt x="54" y="209"/>
                      <a:pt x="55" y="205"/>
                    </a:cubicBezTo>
                    <a:cubicBezTo>
                      <a:pt x="56" y="203"/>
                      <a:pt x="58" y="204"/>
                      <a:pt x="58" y="200"/>
                    </a:cubicBezTo>
                    <a:cubicBezTo>
                      <a:pt x="61" y="200"/>
                      <a:pt x="61" y="199"/>
                      <a:pt x="63" y="198"/>
                    </a:cubicBezTo>
                    <a:cubicBezTo>
                      <a:pt x="63" y="197"/>
                      <a:pt x="64" y="195"/>
                      <a:pt x="64" y="194"/>
                    </a:cubicBezTo>
                    <a:cubicBezTo>
                      <a:pt x="66" y="195"/>
                      <a:pt x="73" y="192"/>
                      <a:pt x="76" y="193"/>
                    </a:cubicBezTo>
                    <a:cubicBezTo>
                      <a:pt x="77" y="193"/>
                      <a:pt x="77" y="194"/>
                      <a:pt x="78" y="195"/>
                    </a:cubicBezTo>
                    <a:cubicBezTo>
                      <a:pt x="80" y="196"/>
                      <a:pt x="84" y="195"/>
                      <a:pt x="87" y="196"/>
                    </a:cubicBezTo>
                    <a:cubicBezTo>
                      <a:pt x="87" y="196"/>
                      <a:pt x="87" y="196"/>
                      <a:pt x="87" y="196"/>
                    </a:cubicBezTo>
                    <a:cubicBezTo>
                      <a:pt x="87" y="196"/>
                      <a:pt x="87" y="195"/>
                      <a:pt x="87" y="195"/>
                    </a:cubicBezTo>
                    <a:cubicBezTo>
                      <a:pt x="87" y="194"/>
                      <a:pt x="86" y="194"/>
                      <a:pt x="85" y="193"/>
                    </a:cubicBezTo>
                    <a:cubicBezTo>
                      <a:pt x="86" y="192"/>
                      <a:pt x="86" y="191"/>
                      <a:pt x="87" y="191"/>
                    </a:cubicBezTo>
                    <a:cubicBezTo>
                      <a:pt x="86" y="190"/>
                      <a:pt x="86" y="190"/>
                      <a:pt x="84" y="190"/>
                    </a:cubicBezTo>
                    <a:cubicBezTo>
                      <a:pt x="84" y="190"/>
                      <a:pt x="84" y="190"/>
                      <a:pt x="84" y="190"/>
                    </a:cubicBezTo>
                    <a:cubicBezTo>
                      <a:pt x="86" y="190"/>
                      <a:pt x="91" y="189"/>
                      <a:pt x="92" y="188"/>
                    </a:cubicBezTo>
                    <a:cubicBezTo>
                      <a:pt x="92" y="188"/>
                      <a:pt x="92" y="189"/>
                      <a:pt x="93" y="190"/>
                    </a:cubicBezTo>
                    <a:cubicBezTo>
                      <a:pt x="94" y="189"/>
                      <a:pt x="95" y="188"/>
                      <a:pt x="97" y="189"/>
                    </a:cubicBezTo>
                    <a:cubicBezTo>
                      <a:pt x="99" y="187"/>
                      <a:pt x="102" y="189"/>
                      <a:pt x="104" y="192"/>
                    </a:cubicBezTo>
                    <a:cubicBezTo>
                      <a:pt x="106" y="191"/>
                      <a:pt x="108" y="190"/>
                      <a:pt x="109" y="189"/>
                    </a:cubicBezTo>
                    <a:cubicBezTo>
                      <a:pt x="112" y="191"/>
                      <a:pt x="113" y="193"/>
                      <a:pt x="115" y="195"/>
                    </a:cubicBezTo>
                    <a:cubicBezTo>
                      <a:pt x="115" y="207"/>
                      <a:pt x="121" y="207"/>
                      <a:pt x="122" y="216"/>
                    </a:cubicBezTo>
                    <a:cubicBezTo>
                      <a:pt x="123" y="216"/>
                      <a:pt x="124" y="216"/>
                      <a:pt x="125" y="216"/>
                    </a:cubicBezTo>
                    <a:cubicBezTo>
                      <a:pt x="125" y="216"/>
                      <a:pt x="125" y="216"/>
                      <a:pt x="125" y="216"/>
                    </a:cubicBezTo>
                    <a:cubicBezTo>
                      <a:pt x="126" y="216"/>
                      <a:pt x="126" y="216"/>
                      <a:pt x="126" y="216"/>
                    </a:cubicBezTo>
                    <a:cubicBezTo>
                      <a:pt x="126" y="216"/>
                      <a:pt x="126" y="216"/>
                      <a:pt x="126" y="216"/>
                    </a:cubicBezTo>
                    <a:cubicBezTo>
                      <a:pt x="131" y="204"/>
                      <a:pt x="123" y="196"/>
                      <a:pt x="122" y="187"/>
                    </a:cubicBezTo>
                    <a:cubicBezTo>
                      <a:pt x="121" y="182"/>
                      <a:pt x="126" y="178"/>
                      <a:pt x="126" y="176"/>
                    </a:cubicBezTo>
                    <a:cubicBezTo>
                      <a:pt x="133" y="172"/>
                      <a:pt x="140" y="166"/>
                      <a:pt x="148" y="163"/>
                    </a:cubicBezTo>
                    <a:cubicBezTo>
                      <a:pt x="148" y="162"/>
                      <a:pt x="148" y="161"/>
                      <a:pt x="148" y="160"/>
                    </a:cubicBezTo>
                    <a:cubicBezTo>
                      <a:pt x="151" y="160"/>
                      <a:pt x="150" y="160"/>
                      <a:pt x="152" y="157"/>
                    </a:cubicBezTo>
                    <a:cubicBezTo>
                      <a:pt x="150" y="151"/>
                      <a:pt x="148" y="147"/>
                      <a:pt x="149" y="140"/>
                    </a:cubicBezTo>
                    <a:cubicBezTo>
                      <a:pt x="149" y="140"/>
                      <a:pt x="149" y="139"/>
                      <a:pt x="150" y="139"/>
                    </a:cubicBezTo>
                    <a:cubicBezTo>
                      <a:pt x="149" y="142"/>
                      <a:pt x="150" y="141"/>
                      <a:pt x="149" y="144"/>
                    </a:cubicBezTo>
                    <a:cubicBezTo>
                      <a:pt x="150" y="145"/>
                      <a:pt x="151" y="145"/>
                      <a:pt x="152" y="146"/>
                    </a:cubicBezTo>
                    <a:cubicBezTo>
                      <a:pt x="151" y="147"/>
                      <a:pt x="151" y="149"/>
                      <a:pt x="150" y="150"/>
                    </a:cubicBezTo>
                    <a:cubicBezTo>
                      <a:pt x="150" y="150"/>
                      <a:pt x="150" y="150"/>
                      <a:pt x="150" y="150"/>
                    </a:cubicBezTo>
                    <a:cubicBezTo>
                      <a:pt x="151" y="150"/>
                      <a:pt x="151" y="150"/>
                      <a:pt x="152" y="150"/>
                    </a:cubicBezTo>
                    <a:cubicBezTo>
                      <a:pt x="153" y="148"/>
                      <a:pt x="155" y="146"/>
                      <a:pt x="156" y="142"/>
                    </a:cubicBezTo>
                    <a:cubicBezTo>
                      <a:pt x="155" y="141"/>
                      <a:pt x="154" y="140"/>
                      <a:pt x="153" y="139"/>
                    </a:cubicBezTo>
                    <a:cubicBezTo>
                      <a:pt x="155" y="139"/>
                      <a:pt x="156" y="140"/>
                      <a:pt x="158" y="140"/>
                    </a:cubicBezTo>
                    <a:cubicBezTo>
                      <a:pt x="159" y="138"/>
                      <a:pt x="160" y="137"/>
                      <a:pt x="162" y="135"/>
                    </a:cubicBezTo>
                    <a:cubicBezTo>
                      <a:pt x="162" y="134"/>
                      <a:pt x="161" y="133"/>
                      <a:pt x="161" y="132"/>
                    </a:cubicBezTo>
                    <a:cubicBezTo>
                      <a:pt x="164" y="131"/>
                      <a:pt x="168" y="130"/>
                      <a:pt x="171" y="130"/>
                    </a:cubicBezTo>
                    <a:cubicBezTo>
                      <a:pt x="172" y="130"/>
                      <a:pt x="172" y="129"/>
                      <a:pt x="172" y="129"/>
                    </a:cubicBezTo>
                    <a:cubicBezTo>
                      <a:pt x="169" y="129"/>
                      <a:pt x="167" y="129"/>
                      <a:pt x="164" y="130"/>
                    </a:cubicBezTo>
                    <a:cubicBezTo>
                      <a:pt x="164" y="130"/>
                      <a:pt x="164" y="130"/>
                      <a:pt x="164" y="129"/>
                    </a:cubicBezTo>
                    <a:cubicBezTo>
                      <a:pt x="169" y="128"/>
                      <a:pt x="177" y="125"/>
                      <a:pt x="177" y="127"/>
                    </a:cubicBezTo>
                    <a:cubicBezTo>
                      <a:pt x="179" y="127"/>
                      <a:pt x="180" y="126"/>
                      <a:pt x="182" y="126"/>
                    </a:cubicBezTo>
                    <a:cubicBezTo>
                      <a:pt x="182" y="125"/>
                      <a:pt x="183" y="125"/>
                      <a:pt x="183" y="125"/>
                    </a:cubicBezTo>
                    <a:cubicBezTo>
                      <a:pt x="182" y="124"/>
                      <a:pt x="182" y="124"/>
                      <a:pt x="180" y="125"/>
                    </a:cubicBezTo>
                    <a:cubicBezTo>
                      <a:pt x="180" y="124"/>
                      <a:pt x="179" y="123"/>
                      <a:pt x="178" y="122"/>
                    </a:cubicBezTo>
                    <a:cubicBezTo>
                      <a:pt x="179" y="121"/>
                      <a:pt x="179" y="121"/>
                      <a:pt x="179" y="118"/>
                    </a:cubicBezTo>
                    <a:cubicBezTo>
                      <a:pt x="182" y="116"/>
                      <a:pt x="185" y="112"/>
                      <a:pt x="190" y="113"/>
                    </a:cubicBezTo>
                    <a:cubicBezTo>
                      <a:pt x="191" y="112"/>
                      <a:pt x="195" y="110"/>
                      <a:pt x="200" y="110"/>
                    </a:cubicBezTo>
                    <a:cubicBezTo>
                      <a:pt x="199" y="108"/>
                      <a:pt x="199" y="109"/>
                      <a:pt x="199" y="108"/>
                    </a:cubicBezTo>
                    <a:cubicBezTo>
                      <a:pt x="203" y="107"/>
                      <a:pt x="207" y="105"/>
                      <a:pt x="210" y="104"/>
                    </a:cubicBezTo>
                    <a:cubicBezTo>
                      <a:pt x="210" y="105"/>
                      <a:pt x="210" y="105"/>
                      <a:pt x="210" y="106"/>
                    </a:cubicBezTo>
                    <a:cubicBezTo>
                      <a:pt x="208" y="107"/>
                      <a:pt x="206" y="108"/>
                      <a:pt x="203" y="109"/>
                    </a:cubicBezTo>
                    <a:cubicBezTo>
                      <a:pt x="203" y="110"/>
                      <a:pt x="203" y="112"/>
                      <a:pt x="203" y="113"/>
                    </a:cubicBezTo>
                    <a:cubicBezTo>
                      <a:pt x="204" y="114"/>
                      <a:pt x="205" y="114"/>
                      <a:pt x="206" y="115"/>
                    </a:cubicBezTo>
                    <a:cubicBezTo>
                      <a:pt x="210" y="114"/>
                      <a:pt x="211" y="112"/>
                      <a:pt x="214" y="110"/>
                    </a:cubicBezTo>
                    <a:cubicBezTo>
                      <a:pt x="219" y="108"/>
                      <a:pt x="225" y="107"/>
                      <a:pt x="231" y="105"/>
                    </a:cubicBezTo>
                    <a:cubicBezTo>
                      <a:pt x="230" y="105"/>
                      <a:pt x="230" y="104"/>
                      <a:pt x="230" y="104"/>
                    </a:cubicBezTo>
                    <a:cubicBezTo>
                      <a:pt x="233" y="103"/>
                      <a:pt x="235" y="103"/>
                      <a:pt x="238" y="101"/>
                    </a:cubicBezTo>
                    <a:cubicBezTo>
                      <a:pt x="237" y="101"/>
                      <a:pt x="238" y="101"/>
                      <a:pt x="238" y="101"/>
                    </a:cubicBezTo>
                    <a:cubicBezTo>
                      <a:pt x="236" y="100"/>
                      <a:pt x="237" y="100"/>
                      <a:pt x="234" y="100"/>
                    </a:cubicBezTo>
                    <a:cubicBezTo>
                      <a:pt x="234" y="99"/>
                      <a:pt x="234" y="98"/>
                      <a:pt x="235" y="96"/>
                    </a:cubicBezTo>
                    <a:cubicBezTo>
                      <a:pt x="234" y="96"/>
                      <a:pt x="234" y="96"/>
                      <a:pt x="234" y="96"/>
                    </a:cubicBezTo>
                    <a:cubicBezTo>
                      <a:pt x="234" y="96"/>
                      <a:pt x="233" y="96"/>
                      <a:pt x="232" y="96"/>
                    </a:cubicBezTo>
                    <a:cubicBezTo>
                      <a:pt x="231" y="99"/>
                      <a:pt x="229" y="100"/>
                      <a:pt x="228" y="103"/>
                    </a:cubicBezTo>
                    <a:cubicBezTo>
                      <a:pt x="225" y="103"/>
                      <a:pt x="225" y="103"/>
                      <a:pt x="225" y="103"/>
                    </a:cubicBezTo>
                    <a:cubicBezTo>
                      <a:pt x="225" y="103"/>
                      <a:pt x="225" y="103"/>
                      <a:pt x="225" y="103"/>
                    </a:cubicBezTo>
                    <a:cubicBezTo>
                      <a:pt x="223" y="101"/>
                      <a:pt x="220" y="102"/>
                      <a:pt x="217" y="102"/>
                    </a:cubicBezTo>
                    <a:cubicBezTo>
                      <a:pt x="217" y="101"/>
                      <a:pt x="216" y="101"/>
                      <a:pt x="216" y="101"/>
                    </a:cubicBezTo>
                    <a:cubicBezTo>
                      <a:pt x="216" y="101"/>
                      <a:pt x="216" y="101"/>
                      <a:pt x="216" y="101"/>
                    </a:cubicBezTo>
                    <a:cubicBezTo>
                      <a:pt x="214" y="100"/>
                      <a:pt x="215" y="101"/>
                      <a:pt x="215" y="99"/>
                    </a:cubicBezTo>
                    <a:cubicBezTo>
                      <a:pt x="215" y="99"/>
                      <a:pt x="214" y="99"/>
                      <a:pt x="214" y="99"/>
                    </a:cubicBezTo>
                    <a:cubicBezTo>
                      <a:pt x="214" y="99"/>
                      <a:pt x="213" y="100"/>
                      <a:pt x="213" y="100"/>
                    </a:cubicBezTo>
                    <a:cubicBezTo>
                      <a:pt x="212" y="100"/>
                      <a:pt x="212" y="100"/>
                      <a:pt x="211" y="99"/>
                    </a:cubicBezTo>
                    <a:cubicBezTo>
                      <a:pt x="210" y="96"/>
                      <a:pt x="211" y="96"/>
                      <a:pt x="211" y="93"/>
                    </a:cubicBezTo>
                    <a:cubicBezTo>
                      <a:pt x="209" y="92"/>
                      <a:pt x="207" y="93"/>
                      <a:pt x="204" y="92"/>
                    </a:cubicBezTo>
                    <a:cubicBezTo>
                      <a:pt x="204" y="92"/>
                      <a:pt x="204" y="92"/>
                      <a:pt x="204" y="92"/>
                    </a:cubicBezTo>
                    <a:cubicBezTo>
                      <a:pt x="210" y="93"/>
                      <a:pt x="215" y="92"/>
                      <a:pt x="214" y="87"/>
                    </a:cubicBezTo>
                    <a:cubicBezTo>
                      <a:pt x="203" y="84"/>
                      <a:pt x="191" y="90"/>
                      <a:pt x="185" y="95"/>
                    </a:cubicBezTo>
                    <a:cubicBezTo>
                      <a:pt x="186" y="92"/>
                      <a:pt x="191" y="88"/>
                      <a:pt x="194" y="87"/>
                    </a:cubicBezTo>
                    <a:cubicBezTo>
                      <a:pt x="196" y="87"/>
                      <a:pt x="197" y="87"/>
                      <a:pt x="199" y="87"/>
                    </a:cubicBezTo>
                    <a:cubicBezTo>
                      <a:pt x="199" y="86"/>
                      <a:pt x="200" y="84"/>
                      <a:pt x="201" y="83"/>
                    </a:cubicBezTo>
                    <a:cubicBezTo>
                      <a:pt x="207" y="78"/>
                      <a:pt x="230" y="83"/>
                      <a:pt x="237" y="81"/>
                    </a:cubicBezTo>
                    <a:cubicBezTo>
                      <a:pt x="240" y="79"/>
                      <a:pt x="242" y="77"/>
                      <a:pt x="245" y="76"/>
                    </a:cubicBezTo>
                    <a:cubicBezTo>
                      <a:pt x="248" y="75"/>
                      <a:pt x="251" y="75"/>
                      <a:pt x="254" y="74"/>
                    </a:cubicBezTo>
                    <a:cubicBezTo>
                      <a:pt x="252" y="78"/>
                      <a:pt x="246" y="83"/>
                      <a:pt x="246" y="86"/>
                    </a:cubicBezTo>
                    <a:cubicBezTo>
                      <a:pt x="244" y="86"/>
                      <a:pt x="242" y="88"/>
                      <a:pt x="241" y="89"/>
                    </a:cubicBezTo>
                    <a:cubicBezTo>
                      <a:pt x="241" y="89"/>
                      <a:pt x="241" y="89"/>
                      <a:pt x="241" y="89"/>
                    </a:cubicBezTo>
                    <a:cubicBezTo>
                      <a:pt x="242" y="89"/>
                      <a:pt x="243" y="89"/>
                      <a:pt x="244" y="89"/>
                    </a:cubicBezTo>
                    <a:cubicBezTo>
                      <a:pt x="244" y="89"/>
                      <a:pt x="244" y="89"/>
                      <a:pt x="244" y="90"/>
                    </a:cubicBezTo>
                    <a:cubicBezTo>
                      <a:pt x="242" y="90"/>
                      <a:pt x="241" y="91"/>
                      <a:pt x="239" y="92"/>
                    </a:cubicBezTo>
                    <a:cubicBezTo>
                      <a:pt x="240" y="92"/>
                      <a:pt x="240" y="93"/>
                      <a:pt x="239" y="93"/>
                    </a:cubicBezTo>
                    <a:cubicBezTo>
                      <a:pt x="245" y="95"/>
                      <a:pt x="260" y="94"/>
                      <a:pt x="262" y="93"/>
                    </a:cubicBezTo>
                    <a:cubicBezTo>
                      <a:pt x="261" y="95"/>
                      <a:pt x="260" y="95"/>
                      <a:pt x="258" y="96"/>
                    </a:cubicBezTo>
                    <a:cubicBezTo>
                      <a:pt x="258" y="96"/>
                      <a:pt x="258" y="96"/>
                      <a:pt x="258" y="96"/>
                    </a:cubicBezTo>
                    <a:cubicBezTo>
                      <a:pt x="261" y="98"/>
                      <a:pt x="266" y="95"/>
                      <a:pt x="267" y="92"/>
                    </a:cubicBezTo>
                    <a:cubicBezTo>
                      <a:pt x="267" y="92"/>
                      <a:pt x="267" y="92"/>
                      <a:pt x="268" y="92"/>
                    </a:cubicBezTo>
                    <a:cubicBezTo>
                      <a:pt x="268" y="92"/>
                      <a:pt x="268" y="92"/>
                      <a:pt x="268" y="92"/>
                    </a:cubicBezTo>
                    <a:cubicBezTo>
                      <a:pt x="268" y="94"/>
                      <a:pt x="268" y="95"/>
                      <a:pt x="268" y="97"/>
                    </a:cubicBezTo>
                    <a:cubicBezTo>
                      <a:pt x="269" y="97"/>
                      <a:pt x="270" y="96"/>
                      <a:pt x="271" y="96"/>
                    </a:cubicBezTo>
                    <a:cubicBezTo>
                      <a:pt x="271" y="96"/>
                      <a:pt x="271" y="97"/>
                      <a:pt x="271" y="98"/>
                    </a:cubicBezTo>
                    <a:cubicBezTo>
                      <a:pt x="275" y="98"/>
                      <a:pt x="275" y="96"/>
                      <a:pt x="276" y="93"/>
                    </a:cubicBezTo>
                    <a:cubicBezTo>
                      <a:pt x="274" y="92"/>
                      <a:pt x="275" y="93"/>
                      <a:pt x="273" y="93"/>
                    </a:cubicBezTo>
                    <a:cubicBezTo>
                      <a:pt x="274" y="92"/>
                      <a:pt x="274" y="91"/>
                      <a:pt x="274" y="90"/>
                    </a:cubicBezTo>
                    <a:cubicBezTo>
                      <a:pt x="273" y="91"/>
                      <a:pt x="272" y="92"/>
                      <a:pt x="271" y="92"/>
                    </a:cubicBezTo>
                    <a:cubicBezTo>
                      <a:pt x="270" y="92"/>
                      <a:pt x="270" y="92"/>
                      <a:pt x="270" y="92"/>
                    </a:cubicBezTo>
                    <a:cubicBezTo>
                      <a:pt x="270" y="92"/>
                      <a:pt x="270" y="91"/>
                      <a:pt x="270" y="90"/>
                    </a:cubicBezTo>
                    <a:cubicBezTo>
                      <a:pt x="271" y="90"/>
                      <a:pt x="272" y="90"/>
                      <a:pt x="273" y="89"/>
                    </a:cubicBezTo>
                    <a:cubicBezTo>
                      <a:pt x="273" y="89"/>
                      <a:pt x="273" y="89"/>
                      <a:pt x="274" y="88"/>
                    </a:cubicBezTo>
                    <a:cubicBezTo>
                      <a:pt x="272" y="88"/>
                      <a:pt x="271" y="88"/>
                      <a:pt x="270" y="87"/>
                    </a:cubicBezTo>
                    <a:cubicBezTo>
                      <a:pt x="270" y="87"/>
                      <a:pt x="270" y="87"/>
                      <a:pt x="269" y="87"/>
                    </a:cubicBezTo>
                    <a:cubicBezTo>
                      <a:pt x="271" y="86"/>
                      <a:pt x="271" y="85"/>
                      <a:pt x="271" y="84"/>
                    </a:cubicBezTo>
                    <a:cubicBezTo>
                      <a:pt x="267" y="84"/>
                      <a:pt x="263" y="84"/>
                      <a:pt x="259" y="84"/>
                    </a:cubicBezTo>
                    <a:cubicBezTo>
                      <a:pt x="259" y="83"/>
                      <a:pt x="259" y="83"/>
                      <a:pt x="259" y="83"/>
                    </a:cubicBezTo>
                    <a:cubicBezTo>
                      <a:pt x="259" y="82"/>
                      <a:pt x="260" y="82"/>
                      <a:pt x="260" y="82"/>
                    </a:cubicBezTo>
                    <a:cubicBezTo>
                      <a:pt x="259" y="81"/>
                      <a:pt x="258" y="81"/>
                      <a:pt x="257" y="80"/>
                    </a:cubicBezTo>
                    <a:cubicBezTo>
                      <a:pt x="256" y="81"/>
                      <a:pt x="255" y="82"/>
                      <a:pt x="254" y="82"/>
                    </a:cubicBezTo>
                    <a:cubicBezTo>
                      <a:pt x="256" y="79"/>
                      <a:pt x="259" y="77"/>
                      <a:pt x="260" y="74"/>
                    </a:cubicBezTo>
                    <a:cubicBezTo>
                      <a:pt x="259" y="74"/>
                      <a:pt x="257" y="74"/>
                      <a:pt x="255" y="74"/>
                    </a:cubicBezTo>
                    <a:cubicBezTo>
                      <a:pt x="255" y="74"/>
                      <a:pt x="255" y="74"/>
                      <a:pt x="255" y="74"/>
                    </a:cubicBezTo>
                    <a:cubicBezTo>
                      <a:pt x="257" y="73"/>
                      <a:pt x="258" y="72"/>
                      <a:pt x="259" y="72"/>
                    </a:cubicBezTo>
                    <a:cubicBezTo>
                      <a:pt x="261" y="71"/>
                      <a:pt x="259" y="66"/>
                      <a:pt x="259" y="66"/>
                    </a:cubicBezTo>
                    <a:cubicBezTo>
                      <a:pt x="258" y="63"/>
                      <a:pt x="254" y="63"/>
                      <a:pt x="252" y="64"/>
                    </a:cubicBezTo>
                    <a:cubicBezTo>
                      <a:pt x="252" y="64"/>
                      <a:pt x="252" y="63"/>
                      <a:pt x="252" y="63"/>
                    </a:cubicBezTo>
                    <a:cubicBezTo>
                      <a:pt x="250" y="62"/>
                      <a:pt x="248" y="62"/>
                      <a:pt x="247" y="62"/>
                    </a:cubicBezTo>
                    <a:cubicBezTo>
                      <a:pt x="248" y="61"/>
                      <a:pt x="250" y="62"/>
                      <a:pt x="250" y="60"/>
                    </a:cubicBezTo>
                    <a:cubicBezTo>
                      <a:pt x="246" y="59"/>
                      <a:pt x="239" y="58"/>
                      <a:pt x="237" y="57"/>
                    </a:cubicBezTo>
                    <a:cubicBezTo>
                      <a:pt x="234" y="56"/>
                      <a:pt x="233" y="54"/>
                      <a:pt x="229" y="54"/>
                    </a:cubicBezTo>
                    <a:cubicBezTo>
                      <a:pt x="228" y="52"/>
                      <a:pt x="229" y="52"/>
                      <a:pt x="231" y="50"/>
                    </a:cubicBezTo>
                    <a:cubicBezTo>
                      <a:pt x="228" y="48"/>
                      <a:pt x="217" y="40"/>
                      <a:pt x="215" y="37"/>
                    </a:cubicBezTo>
                    <a:cubicBezTo>
                      <a:pt x="214" y="37"/>
                      <a:pt x="212" y="38"/>
                      <a:pt x="211" y="39"/>
                    </a:cubicBezTo>
                    <a:cubicBezTo>
                      <a:pt x="210" y="40"/>
                      <a:pt x="210" y="39"/>
                      <a:pt x="211" y="40"/>
                    </a:cubicBezTo>
                    <a:cubicBezTo>
                      <a:pt x="209" y="44"/>
                      <a:pt x="203" y="45"/>
                      <a:pt x="199" y="47"/>
                    </a:cubicBezTo>
                    <a:cubicBezTo>
                      <a:pt x="197" y="45"/>
                      <a:pt x="196" y="44"/>
                      <a:pt x="191" y="45"/>
                    </a:cubicBezTo>
                    <a:cubicBezTo>
                      <a:pt x="192" y="43"/>
                      <a:pt x="191" y="40"/>
                      <a:pt x="190" y="38"/>
                    </a:cubicBezTo>
                    <a:cubicBezTo>
                      <a:pt x="191" y="37"/>
                      <a:pt x="191" y="38"/>
                      <a:pt x="192" y="36"/>
                    </a:cubicBezTo>
                    <a:cubicBezTo>
                      <a:pt x="189" y="36"/>
                      <a:pt x="185" y="37"/>
                      <a:pt x="181" y="36"/>
                    </a:cubicBezTo>
                    <a:cubicBezTo>
                      <a:pt x="181" y="36"/>
                      <a:pt x="181" y="36"/>
                      <a:pt x="182" y="35"/>
                    </a:cubicBezTo>
                    <a:cubicBezTo>
                      <a:pt x="178" y="34"/>
                      <a:pt x="175" y="34"/>
                      <a:pt x="172" y="33"/>
                    </a:cubicBezTo>
                    <a:cubicBezTo>
                      <a:pt x="170" y="33"/>
                      <a:pt x="169" y="34"/>
                      <a:pt x="167" y="35"/>
                    </a:cubicBezTo>
                    <a:cubicBezTo>
                      <a:pt x="161" y="37"/>
                      <a:pt x="157" y="33"/>
                      <a:pt x="151" y="37"/>
                    </a:cubicBezTo>
                    <a:cubicBezTo>
                      <a:pt x="151" y="37"/>
                      <a:pt x="151" y="38"/>
                      <a:pt x="151" y="38"/>
                    </a:cubicBezTo>
                    <a:cubicBezTo>
                      <a:pt x="152" y="39"/>
                      <a:pt x="152" y="39"/>
                      <a:pt x="154" y="39"/>
                    </a:cubicBezTo>
                    <a:cubicBezTo>
                      <a:pt x="153" y="40"/>
                      <a:pt x="152" y="41"/>
                      <a:pt x="151" y="42"/>
                    </a:cubicBezTo>
                    <a:cubicBezTo>
                      <a:pt x="152" y="43"/>
                      <a:pt x="153" y="44"/>
                      <a:pt x="154" y="46"/>
                    </a:cubicBezTo>
                    <a:cubicBezTo>
                      <a:pt x="151" y="46"/>
                      <a:pt x="151" y="48"/>
                      <a:pt x="147" y="49"/>
                    </a:cubicBezTo>
                    <a:cubicBezTo>
                      <a:pt x="147" y="49"/>
                      <a:pt x="147" y="50"/>
                      <a:pt x="147" y="51"/>
                    </a:cubicBezTo>
                    <a:cubicBezTo>
                      <a:pt x="151" y="52"/>
                      <a:pt x="154" y="53"/>
                      <a:pt x="154" y="59"/>
                    </a:cubicBezTo>
                    <a:cubicBezTo>
                      <a:pt x="151" y="63"/>
                      <a:pt x="146" y="66"/>
                      <a:pt x="140" y="68"/>
                    </a:cubicBezTo>
                    <a:cubicBezTo>
                      <a:pt x="140" y="68"/>
                      <a:pt x="140" y="68"/>
                      <a:pt x="140" y="69"/>
                    </a:cubicBezTo>
                    <a:cubicBezTo>
                      <a:pt x="144" y="70"/>
                      <a:pt x="141" y="75"/>
                      <a:pt x="144" y="77"/>
                    </a:cubicBezTo>
                    <a:cubicBezTo>
                      <a:pt x="143" y="79"/>
                      <a:pt x="143" y="79"/>
                      <a:pt x="141" y="80"/>
                    </a:cubicBezTo>
                    <a:cubicBezTo>
                      <a:pt x="142" y="80"/>
                      <a:pt x="142" y="81"/>
                      <a:pt x="143" y="81"/>
                    </a:cubicBezTo>
                    <a:cubicBezTo>
                      <a:pt x="142" y="82"/>
                      <a:pt x="143" y="82"/>
                      <a:pt x="142" y="82"/>
                    </a:cubicBezTo>
                    <a:cubicBezTo>
                      <a:pt x="141" y="82"/>
                      <a:pt x="140" y="81"/>
                      <a:pt x="139" y="81"/>
                    </a:cubicBezTo>
                    <a:cubicBezTo>
                      <a:pt x="138" y="82"/>
                      <a:pt x="138" y="82"/>
                      <a:pt x="138" y="83"/>
                    </a:cubicBezTo>
                    <a:cubicBezTo>
                      <a:pt x="133" y="82"/>
                      <a:pt x="133" y="78"/>
                      <a:pt x="129" y="78"/>
                    </a:cubicBezTo>
                    <a:cubicBezTo>
                      <a:pt x="129" y="78"/>
                      <a:pt x="129" y="78"/>
                      <a:pt x="128" y="77"/>
                    </a:cubicBezTo>
                    <a:cubicBezTo>
                      <a:pt x="130" y="78"/>
                      <a:pt x="131" y="78"/>
                      <a:pt x="133" y="78"/>
                    </a:cubicBezTo>
                    <a:cubicBezTo>
                      <a:pt x="133" y="78"/>
                      <a:pt x="134" y="78"/>
                      <a:pt x="134" y="78"/>
                    </a:cubicBezTo>
                    <a:cubicBezTo>
                      <a:pt x="134" y="77"/>
                      <a:pt x="134" y="76"/>
                      <a:pt x="134" y="75"/>
                    </a:cubicBezTo>
                    <a:cubicBezTo>
                      <a:pt x="132" y="76"/>
                      <a:pt x="131" y="76"/>
                      <a:pt x="129" y="76"/>
                    </a:cubicBezTo>
                    <a:cubicBezTo>
                      <a:pt x="129" y="76"/>
                      <a:pt x="129" y="77"/>
                      <a:pt x="128" y="77"/>
                    </a:cubicBezTo>
                    <a:cubicBezTo>
                      <a:pt x="128" y="75"/>
                      <a:pt x="128" y="71"/>
                      <a:pt x="129" y="68"/>
                    </a:cubicBezTo>
                    <a:cubicBezTo>
                      <a:pt x="125" y="67"/>
                      <a:pt x="121" y="70"/>
                      <a:pt x="117" y="69"/>
                    </a:cubicBezTo>
                    <a:cubicBezTo>
                      <a:pt x="109" y="68"/>
                      <a:pt x="100" y="63"/>
                      <a:pt x="90" y="68"/>
                    </a:cubicBezTo>
                    <a:cubicBezTo>
                      <a:pt x="90" y="66"/>
                      <a:pt x="89" y="64"/>
                      <a:pt x="89" y="62"/>
                    </a:cubicBezTo>
                    <a:cubicBezTo>
                      <a:pt x="88" y="63"/>
                      <a:pt x="86" y="63"/>
                      <a:pt x="85" y="64"/>
                    </a:cubicBezTo>
                    <a:cubicBezTo>
                      <a:pt x="84" y="64"/>
                      <a:pt x="84" y="63"/>
                      <a:pt x="83" y="63"/>
                    </a:cubicBezTo>
                    <a:cubicBezTo>
                      <a:pt x="85" y="61"/>
                      <a:pt x="88" y="56"/>
                      <a:pt x="88" y="54"/>
                    </a:cubicBezTo>
                    <a:cubicBezTo>
                      <a:pt x="90" y="53"/>
                      <a:pt x="94" y="50"/>
                      <a:pt x="94" y="49"/>
                    </a:cubicBezTo>
                    <a:cubicBezTo>
                      <a:pt x="97" y="47"/>
                      <a:pt x="99" y="47"/>
                      <a:pt x="102" y="45"/>
                    </a:cubicBezTo>
                    <a:cubicBezTo>
                      <a:pt x="102" y="45"/>
                      <a:pt x="102" y="45"/>
                      <a:pt x="103" y="45"/>
                    </a:cubicBezTo>
                    <a:cubicBezTo>
                      <a:pt x="103" y="44"/>
                      <a:pt x="102" y="44"/>
                      <a:pt x="102" y="43"/>
                    </a:cubicBezTo>
                    <a:cubicBezTo>
                      <a:pt x="105" y="43"/>
                      <a:pt x="105" y="41"/>
                      <a:pt x="107" y="40"/>
                    </a:cubicBezTo>
                    <a:cubicBezTo>
                      <a:pt x="108" y="40"/>
                      <a:pt x="110" y="40"/>
                      <a:pt x="111" y="40"/>
                    </a:cubicBezTo>
                    <a:cubicBezTo>
                      <a:pt x="113" y="39"/>
                      <a:pt x="118" y="34"/>
                      <a:pt x="121" y="32"/>
                    </a:cubicBezTo>
                    <a:cubicBezTo>
                      <a:pt x="121" y="32"/>
                      <a:pt x="120" y="33"/>
                      <a:pt x="120" y="34"/>
                    </a:cubicBezTo>
                    <a:cubicBezTo>
                      <a:pt x="119" y="35"/>
                      <a:pt x="118" y="35"/>
                      <a:pt x="117" y="36"/>
                    </a:cubicBezTo>
                    <a:cubicBezTo>
                      <a:pt x="117" y="37"/>
                      <a:pt x="116" y="37"/>
                      <a:pt x="116" y="37"/>
                    </a:cubicBezTo>
                    <a:cubicBezTo>
                      <a:pt x="118" y="36"/>
                      <a:pt x="120" y="36"/>
                      <a:pt x="122" y="35"/>
                    </a:cubicBezTo>
                    <a:cubicBezTo>
                      <a:pt x="122" y="36"/>
                      <a:pt x="122" y="36"/>
                      <a:pt x="122" y="37"/>
                    </a:cubicBezTo>
                    <a:cubicBezTo>
                      <a:pt x="124" y="37"/>
                      <a:pt x="130" y="34"/>
                      <a:pt x="131" y="32"/>
                    </a:cubicBezTo>
                    <a:cubicBezTo>
                      <a:pt x="136" y="31"/>
                      <a:pt x="139" y="34"/>
                      <a:pt x="144" y="30"/>
                    </a:cubicBezTo>
                    <a:cubicBezTo>
                      <a:pt x="145" y="30"/>
                      <a:pt x="145" y="30"/>
                      <a:pt x="145" y="30"/>
                    </a:cubicBezTo>
                    <a:cubicBezTo>
                      <a:pt x="143" y="29"/>
                      <a:pt x="142" y="31"/>
                      <a:pt x="140" y="30"/>
                    </a:cubicBezTo>
                    <a:cubicBezTo>
                      <a:pt x="139" y="29"/>
                      <a:pt x="139" y="29"/>
                      <a:pt x="138" y="28"/>
                    </a:cubicBezTo>
                    <a:cubicBezTo>
                      <a:pt x="136" y="27"/>
                      <a:pt x="133" y="28"/>
                      <a:pt x="131" y="28"/>
                    </a:cubicBezTo>
                    <a:cubicBezTo>
                      <a:pt x="130" y="28"/>
                      <a:pt x="130" y="28"/>
                      <a:pt x="129" y="28"/>
                    </a:cubicBezTo>
                    <a:cubicBezTo>
                      <a:pt x="130" y="28"/>
                      <a:pt x="131" y="28"/>
                      <a:pt x="132" y="27"/>
                    </a:cubicBezTo>
                    <a:cubicBezTo>
                      <a:pt x="132" y="27"/>
                      <a:pt x="132" y="27"/>
                      <a:pt x="131" y="27"/>
                    </a:cubicBezTo>
                    <a:cubicBezTo>
                      <a:pt x="134" y="26"/>
                      <a:pt x="138" y="24"/>
                      <a:pt x="142" y="23"/>
                    </a:cubicBezTo>
                    <a:cubicBezTo>
                      <a:pt x="142" y="23"/>
                      <a:pt x="142" y="22"/>
                      <a:pt x="143" y="22"/>
                    </a:cubicBezTo>
                    <a:cubicBezTo>
                      <a:pt x="143" y="21"/>
                      <a:pt x="141" y="20"/>
                      <a:pt x="139" y="20"/>
                    </a:cubicBezTo>
                    <a:cubicBezTo>
                      <a:pt x="139" y="19"/>
                      <a:pt x="139" y="19"/>
                      <a:pt x="139" y="19"/>
                    </a:cubicBezTo>
                    <a:cubicBezTo>
                      <a:pt x="141" y="18"/>
                      <a:pt x="143" y="19"/>
                      <a:pt x="144" y="17"/>
                    </a:cubicBezTo>
                    <a:cubicBezTo>
                      <a:pt x="143" y="17"/>
                      <a:pt x="143" y="17"/>
                      <a:pt x="144" y="16"/>
                    </a:cubicBezTo>
                    <a:cubicBezTo>
                      <a:pt x="143" y="15"/>
                      <a:pt x="137" y="16"/>
                      <a:pt x="134" y="17"/>
                    </a:cubicBezTo>
                    <a:cubicBezTo>
                      <a:pt x="138" y="14"/>
                      <a:pt x="143" y="14"/>
                      <a:pt x="146" y="14"/>
                    </a:cubicBezTo>
                    <a:cubicBezTo>
                      <a:pt x="146" y="14"/>
                      <a:pt x="146" y="13"/>
                      <a:pt x="147" y="13"/>
                    </a:cubicBezTo>
                    <a:cubicBezTo>
                      <a:pt x="146" y="13"/>
                      <a:pt x="146" y="13"/>
                      <a:pt x="145" y="13"/>
                    </a:cubicBezTo>
                    <a:cubicBezTo>
                      <a:pt x="145" y="13"/>
                      <a:pt x="145" y="13"/>
                      <a:pt x="145" y="13"/>
                    </a:cubicBezTo>
                    <a:cubicBezTo>
                      <a:pt x="147" y="13"/>
                      <a:pt x="149" y="13"/>
                      <a:pt x="150" y="12"/>
                    </a:cubicBezTo>
                    <a:cubicBezTo>
                      <a:pt x="150" y="13"/>
                      <a:pt x="149" y="13"/>
                      <a:pt x="148" y="13"/>
                    </a:cubicBezTo>
                    <a:cubicBezTo>
                      <a:pt x="148" y="13"/>
                      <a:pt x="148" y="13"/>
                      <a:pt x="148" y="14"/>
                    </a:cubicBezTo>
                    <a:cubicBezTo>
                      <a:pt x="148" y="14"/>
                      <a:pt x="148" y="14"/>
                      <a:pt x="148" y="14"/>
                    </a:cubicBezTo>
                    <a:cubicBezTo>
                      <a:pt x="151" y="13"/>
                      <a:pt x="153" y="13"/>
                      <a:pt x="155" y="12"/>
                    </a:cubicBezTo>
                    <a:cubicBezTo>
                      <a:pt x="155" y="11"/>
                      <a:pt x="155" y="11"/>
                      <a:pt x="156" y="11"/>
                    </a:cubicBezTo>
                    <a:cubicBezTo>
                      <a:pt x="155" y="11"/>
                      <a:pt x="155" y="11"/>
                      <a:pt x="155" y="11"/>
                    </a:cubicBezTo>
                    <a:cubicBezTo>
                      <a:pt x="156" y="10"/>
                      <a:pt x="156" y="10"/>
                      <a:pt x="156" y="10"/>
                    </a:cubicBezTo>
                    <a:cubicBezTo>
                      <a:pt x="160" y="11"/>
                      <a:pt x="161" y="11"/>
                      <a:pt x="165" y="11"/>
                    </a:cubicBezTo>
                    <a:cubicBezTo>
                      <a:pt x="163" y="11"/>
                      <a:pt x="163" y="11"/>
                      <a:pt x="163" y="11"/>
                    </a:cubicBezTo>
                    <a:cubicBezTo>
                      <a:pt x="162" y="12"/>
                      <a:pt x="161" y="13"/>
                      <a:pt x="160" y="14"/>
                    </a:cubicBezTo>
                    <a:cubicBezTo>
                      <a:pt x="161" y="16"/>
                      <a:pt x="166" y="15"/>
                      <a:pt x="169" y="14"/>
                    </a:cubicBezTo>
                    <a:cubicBezTo>
                      <a:pt x="169" y="13"/>
                      <a:pt x="170" y="13"/>
                      <a:pt x="170" y="13"/>
                    </a:cubicBezTo>
                    <a:cubicBezTo>
                      <a:pt x="173" y="13"/>
                      <a:pt x="177" y="12"/>
                      <a:pt x="180" y="15"/>
                    </a:cubicBezTo>
                    <a:cubicBezTo>
                      <a:pt x="178" y="17"/>
                      <a:pt x="175" y="19"/>
                      <a:pt x="172" y="20"/>
                    </a:cubicBezTo>
                    <a:cubicBezTo>
                      <a:pt x="171" y="20"/>
                      <a:pt x="171" y="20"/>
                      <a:pt x="171" y="21"/>
                    </a:cubicBezTo>
                    <a:cubicBezTo>
                      <a:pt x="172" y="21"/>
                      <a:pt x="173" y="21"/>
                      <a:pt x="173" y="21"/>
                    </a:cubicBezTo>
                    <a:cubicBezTo>
                      <a:pt x="174" y="21"/>
                      <a:pt x="174" y="22"/>
                      <a:pt x="174" y="22"/>
                    </a:cubicBezTo>
                    <a:cubicBezTo>
                      <a:pt x="169" y="23"/>
                      <a:pt x="163" y="24"/>
                      <a:pt x="158" y="24"/>
                    </a:cubicBezTo>
                    <a:cubicBezTo>
                      <a:pt x="157" y="26"/>
                      <a:pt x="155" y="26"/>
                      <a:pt x="154" y="27"/>
                    </a:cubicBezTo>
                    <a:cubicBezTo>
                      <a:pt x="154" y="28"/>
                      <a:pt x="154" y="28"/>
                      <a:pt x="154" y="29"/>
                    </a:cubicBezTo>
                    <a:cubicBezTo>
                      <a:pt x="155" y="29"/>
                      <a:pt x="156" y="29"/>
                      <a:pt x="157" y="28"/>
                    </a:cubicBezTo>
                    <a:cubicBezTo>
                      <a:pt x="157" y="29"/>
                      <a:pt x="157" y="29"/>
                      <a:pt x="157" y="29"/>
                    </a:cubicBezTo>
                    <a:cubicBezTo>
                      <a:pt x="157" y="29"/>
                      <a:pt x="158" y="29"/>
                      <a:pt x="158" y="29"/>
                    </a:cubicBezTo>
                    <a:cubicBezTo>
                      <a:pt x="159" y="29"/>
                      <a:pt x="159" y="29"/>
                      <a:pt x="160" y="29"/>
                    </a:cubicBezTo>
                    <a:cubicBezTo>
                      <a:pt x="160" y="28"/>
                      <a:pt x="159" y="28"/>
                      <a:pt x="159" y="28"/>
                    </a:cubicBezTo>
                    <a:cubicBezTo>
                      <a:pt x="165" y="27"/>
                      <a:pt x="172" y="25"/>
                      <a:pt x="174" y="25"/>
                    </a:cubicBezTo>
                    <a:cubicBezTo>
                      <a:pt x="175" y="26"/>
                      <a:pt x="176" y="27"/>
                      <a:pt x="178" y="28"/>
                    </a:cubicBezTo>
                    <a:cubicBezTo>
                      <a:pt x="180" y="28"/>
                      <a:pt x="181" y="27"/>
                      <a:pt x="182" y="28"/>
                    </a:cubicBezTo>
                    <a:cubicBezTo>
                      <a:pt x="182" y="28"/>
                      <a:pt x="182" y="28"/>
                      <a:pt x="183" y="28"/>
                    </a:cubicBezTo>
                    <a:cubicBezTo>
                      <a:pt x="182" y="28"/>
                      <a:pt x="181" y="28"/>
                      <a:pt x="181" y="28"/>
                    </a:cubicBezTo>
                    <a:cubicBezTo>
                      <a:pt x="181" y="28"/>
                      <a:pt x="180" y="28"/>
                      <a:pt x="181" y="28"/>
                    </a:cubicBezTo>
                    <a:cubicBezTo>
                      <a:pt x="185" y="32"/>
                      <a:pt x="199" y="30"/>
                      <a:pt x="207" y="32"/>
                    </a:cubicBezTo>
                    <a:cubicBezTo>
                      <a:pt x="207" y="32"/>
                      <a:pt x="208" y="32"/>
                      <a:pt x="209" y="32"/>
                    </a:cubicBezTo>
                    <a:cubicBezTo>
                      <a:pt x="209" y="31"/>
                      <a:pt x="209" y="30"/>
                      <a:pt x="209" y="30"/>
                    </a:cubicBezTo>
                    <a:cubicBezTo>
                      <a:pt x="205" y="29"/>
                      <a:pt x="201" y="27"/>
                      <a:pt x="197" y="26"/>
                    </a:cubicBezTo>
                    <a:cubicBezTo>
                      <a:pt x="197" y="26"/>
                      <a:pt x="196" y="26"/>
                      <a:pt x="196" y="26"/>
                    </a:cubicBezTo>
                    <a:cubicBezTo>
                      <a:pt x="196" y="26"/>
                      <a:pt x="196" y="26"/>
                      <a:pt x="196" y="26"/>
                    </a:cubicBezTo>
                    <a:cubicBezTo>
                      <a:pt x="203" y="26"/>
                      <a:pt x="209" y="27"/>
                      <a:pt x="214" y="29"/>
                    </a:cubicBezTo>
                    <a:cubicBezTo>
                      <a:pt x="214" y="29"/>
                      <a:pt x="214" y="28"/>
                      <a:pt x="215" y="27"/>
                    </a:cubicBezTo>
                    <a:cubicBezTo>
                      <a:pt x="215" y="28"/>
                      <a:pt x="215" y="28"/>
                      <a:pt x="216" y="28"/>
                    </a:cubicBezTo>
                    <a:cubicBezTo>
                      <a:pt x="216" y="28"/>
                      <a:pt x="217" y="27"/>
                      <a:pt x="217" y="27"/>
                    </a:cubicBezTo>
                    <a:cubicBezTo>
                      <a:pt x="216" y="27"/>
                      <a:pt x="216" y="27"/>
                      <a:pt x="215" y="27"/>
                    </a:cubicBezTo>
                    <a:cubicBezTo>
                      <a:pt x="215" y="26"/>
                      <a:pt x="215" y="26"/>
                      <a:pt x="214" y="26"/>
                    </a:cubicBezTo>
                    <a:cubicBezTo>
                      <a:pt x="216" y="26"/>
                      <a:pt x="216" y="26"/>
                      <a:pt x="217" y="24"/>
                    </a:cubicBezTo>
                    <a:cubicBezTo>
                      <a:pt x="216" y="23"/>
                      <a:pt x="216" y="23"/>
                      <a:pt x="213" y="23"/>
                    </a:cubicBezTo>
                    <a:cubicBezTo>
                      <a:pt x="214" y="22"/>
                      <a:pt x="214" y="22"/>
                      <a:pt x="215" y="21"/>
                    </a:cubicBezTo>
                    <a:cubicBezTo>
                      <a:pt x="212" y="21"/>
                      <a:pt x="209" y="21"/>
                      <a:pt x="206" y="20"/>
                    </a:cubicBezTo>
                    <a:cubicBezTo>
                      <a:pt x="204" y="20"/>
                      <a:pt x="205" y="18"/>
                      <a:pt x="201" y="18"/>
                    </a:cubicBezTo>
                    <a:cubicBezTo>
                      <a:pt x="201" y="18"/>
                      <a:pt x="201" y="18"/>
                      <a:pt x="201" y="18"/>
                    </a:cubicBezTo>
                    <a:cubicBezTo>
                      <a:pt x="202" y="18"/>
                      <a:pt x="203" y="18"/>
                      <a:pt x="204" y="17"/>
                    </a:cubicBezTo>
                    <a:cubicBezTo>
                      <a:pt x="205" y="17"/>
                      <a:pt x="205" y="17"/>
                      <a:pt x="205" y="17"/>
                    </a:cubicBezTo>
                    <a:cubicBezTo>
                      <a:pt x="204" y="17"/>
                      <a:pt x="204" y="17"/>
                      <a:pt x="204" y="17"/>
                    </a:cubicBezTo>
                    <a:cubicBezTo>
                      <a:pt x="204" y="16"/>
                      <a:pt x="204" y="16"/>
                      <a:pt x="204" y="15"/>
                    </a:cubicBezTo>
                    <a:cubicBezTo>
                      <a:pt x="211" y="16"/>
                      <a:pt x="215" y="19"/>
                      <a:pt x="222" y="20"/>
                    </a:cubicBezTo>
                    <a:cubicBezTo>
                      <a:pt x="223" y="18"/>
                      <a:pt x="223" y="18"/>
                      <a:pt x="223" y="17"/>
                    </a:cubicBezTo>
                    <a:cubicBezTo>
                      <a:pt x="225" y="17"/>
                      <a:pt x="226" y="17"/>
                      <a:pt x="228" y="16"/>
                    </a:cubicBezTo>
                    <a:cubicBezTo>
                      <a:pt x="228" y="15"/>
                      <a:pt x="228" y="16"/>
                      <a:pt x="228" y="15"/>
                    </a:cubicBezTo>
                    <a:cubicBezTo>
                      <a:pt x="229" y="15"/>
                      <a:pt x="230" y="15"/>
                      <a:pt x="232" y="14"/>
                    </a:cubicBezTo>
                    <a:cubicBezTo>
                      <a:pt x="232" y="13"/>
                      <a:pt x="231" y="14"/>
                      <a:pt x="233" y="13"/>
                    </a:cubicBezTo>
                    <a:cubicBezTo>
                      <a:pt x="232" y="11"/>
                      <a:pt x="227" y="12"/>
                      <a:pt x="224" y="12"/>
                    </a:cubicBezTo>
                    <a:cubicBezTo>
                      <a:pt x="225" y="12"/>
                      <a:pt x="225" y="11"/>
                      <a:pt x="225" y="11"/>
                    </a:cubicBezTo>
                    <a:cubicBezTo>
                      <a:pt x="223" y="11"/>
                      <a:pt x="222" y="11"/>
                      <a:pt x="220" y="12"/>
                    </a:cubicBezTo>
                    <a:cubicBezTo>
                      <a:pt x="221" y="9"/>
                      <a:pt x="207" y="8"/>
                      <a:pt x="202" y="9"/>
                    </a:cubicBezTo>
                    <a:cubicBezTo>
                      <a:pt x="203" y="8"/>
                      <a:pt x="203" y="8"/>
                      <a:pt x="203" y="7"/>
                    </a:cubicBezTo>
                    <a:cubicBezTo>
                      <a:pt x="205" y="7"/>
                      <a:pt x="207" y="6"/>
                      <a:pt x="209" y="6"/>
                    </a:cubicBezTo>
                    <a:cubicBezTo>
                      <a:pt x="209" y="6"/>
                      <a:pt x="209" y="6"/>
                      <a:pt x="209" y="6"/>
                    </a:cubicBezTo>
                    <a:cubicBezTo>
                      <a:pt x="209" y="6"/>
                      <a:pt x="209" y="5"/>
                      <a:pt x="209" y="5"/>
                    </a:cubicBezTo>
                    <a:cubicBezTo>
                      <a:pt x="206" y="5"/>
                      <a:pt x="204" y="5"/>
                      <a:pt x="201" y="6"/>
                    </a:cubicBezTo>
                    <a:cubicBezTo>
                      <a:pt x="202" y="5"/>
                      <a:pt x="204" y="5"/>
                      <a:pt x="206" y="5"/>
                    </a:cubicBezTo>
                    <a:cubicBezTo>
                      <a:pt x="206" y="4"/>
                      <a:pt x="206" y="4"/>
                      <a:pt x="207" y="4"/>
                    </a:cubicBezTo>
                    <a:cubicBezTo>
                      <a:pt x="205" y="4"/>
                      <a:pt x="204" y="3"/>
                      <a:pt x="203" y="3"/>
                    </a:cubicBezTo>
                    <a:cubicBezTo>
                      <a:pt x="202" y="3"/>
                      <a:pt x="200" y="4"/>
                      <a:pt x="199" y="5"/>
                    </a:cubicBezTo>
                    <a:cubicBezTo>
                      <a:pt x="200" y="4"/>
                      <a:pt x="199" y="4"/>
                      <a:pt x="200" y="3"/>
                    </a:cubicBezTo>
                    <a:cubicBezTo>
                      <a:pt x="200" y="2"/>
                      <a:pt x="190" y="2"/>
                      <a:pt x="189" y="3"/>
                    </a:cubicBezTo>
                    <a:cubicBezTo>
                      <a:pt x="190" y="0"/>
                      <a:pt x="182" y="1"/>
                      <a:pt x="179" y="3"/>
                    </a:cubicBezTo>
                    <a:cubicBezTo>
                      <a:pt x="178" y="2"/>
                      <a:pt x="179" y="3"/>
                      <a:pt x="179" y="2"/>
                    </a:cubicBezTo>
                    <a:cubicBezTo>
                      <a:pt x="173" y="3"/>
                      <a:pt x="169" y="0"/>
                      <a:pt x="165" y="0"/>
                    </a:cubicBezTo>
                    <a:cubicBezTo>
                      <a:pt x="160" y="0"/>
                      <a:pt x="156" y="1"/>
                      <a:pt x="151" y="2"/>
                    </a:cubicBezTo>
                    <a:cubicBezTo>
                      <a:pt x="150" y="3"/>
                      <a:pt x="150" y="3"/>
                      <a:pt x="149" y="4"/>
                    </a:cubicBezTo>
                    <a:cubicBezTo>
                      <a:pt x="144" y="3"/>
                      <a:pt x="136" y="6"/>
                      <a:pt x="130" y="10"/>
                    </a:cubicBezTo>
                    <a:cubicBezTo>
                      <a:pt x="130" y="10"/>
                      <a:pt x="130" y="10"/>
                      <a:pt x="130" y="10"/>
                    </a:cubicBezTo>
                    <a:cubicBezTo>
                      <a:pt x="130" y="11"/>
                      <a:pt x="131" y="11"/>
                      <a:pt x="132" y="11"/>
                    </a:cubicBezTo>
                    <a:cubicBezTo>
                      <a:pt x="130" y="11"/>
                      <a:pt x="130" y="12"/>
                      <a:pt x="129" y="12"/>
                    </a:cubicBezTo>
                    <a:cubicBezTo>
                      <a:pt x="129" y="13"/>
                      <a:pt x="130" y="13"/>
                      <a:pt x="130" y="13"/>
                    </a:cubicBezTo>
                    <a:cubicBezTo>
                      <a:pt x="127" y="13"/>
                      <a:pt x="128" y="12"/>
                      <a:pt x="127" y="11"/>
                    </a:cubicBezTo>
                    <a:cubicBezTo>
                      <a:pt x="129" y="9"/>
                      <a:pt x="131" y="8"/>
                      <a:pt x="135" y="7"/>
                    </a:cubicBezTo>
                    <a:cubicBezTo>
                      <a:pt x="135" y="7"/>
                      <a:pt x="135" y="7"/>
                      <a:pt x="135" y="7"/>
                    </a:cubicBezTo>
                    <a:cubicBezTo>
                      <a:pt x="131" y="6"/>
                      <a:pt x="116" y="14"/>
                      <a:pt x="115" y="16"/>
                    </a:cubicBezTo>
                    <a:cubicBezTo>
                      <a:pt x="114" y="17"/>
                      <a:pt x="114" y="17"/>
                      <a:pt x="113" y="19"/>
                    </a:cubicBezTo>
                    <a:cubicBezTo>
                      <a:pt x="115" y="18"/>
                      <a:pt x="120" y="17"/>
                      <a:pt x="121" y="17"/>
                    </a:cubicBezTo>
                    <a:cubicBezTo>
                      <a:pt x="119" y="18"/>
                      <a:pt x="117" y="18"/>
                      <a:pt x="115" y="19"/>
                    </a:cubicBezTo>
                    <a:cubicBezTo>
                      <a:pt x="115" y="21"/>
                      <a:pt x="127" y="18"/>
                      <a:pt x="131" y="17"/>
                    </a:cubicBezTo>
                    <a:cubicBezTo>
                      <a:pt x="130" y="17"/>
                      <a:pt x="130" y="17"/>
                      <a:pt x="129" y="18"/>
                    </a:cubicBezTo>
                    <a:cubicBezTo>
                      <a:pt x="128" y="18"/>
                      <a:pt x="128" y="19"/>
                      <a:pt x="128" y="20"/>
                    </a:cubicBezTo>
                    <a:cubicBezTo>
                      <a:pt x="128" y="20"/>
                      <a:pt x="128" y="20"/>
                      <a:pt x="130" y="20"/>
                    </a:cubicBezTo>
                    <a:cubicBezTo>
                      <a:pt x="129" y="20"/>
                      <a:pt x="124" y="24"/>
                      <a:pt x="123" y="24"/>
                    </a:cubicBezTo>
                    <a:cubicBezTo>
                      <a:pt x="123" y="24"/>
                      <a:pt x="123" y="24"/>
                      <a:pt x="123" y="23"/>
                    </a:cubicBezTo>
                    <a:cubicBezTo>
                      <a:pt x="122" y="23"/>
                      <a:pt x="122" y="24"/>
                      <a:pt x="122" y="24"/>
                    </a:cubicBezTo>
                    <a:cubicBezTo>
                      <a:pt x="121" y="24"/>
                      <a:pt x="121" y="24"/>
                      <a:pt x="121" y="24"/>
                    </a:cubicBezTo>
                    <a:cubicBezTo>
                      <a:pt x="121" y="26"/>
                      <a:pt x="122" y="25"/>
                      <a:pt x="122" y="26"/>
                    </a:cubicBezTo>
                    <a:cubicBezTo>
                      <a:pt x="120" y="27"/>
                      <a:pt x="120" y="27"/>
                      <a:pt x="118" y="28"/>
                    </a:cubicBezTo>
                    <a:cubicBezTo>
                      <a:pt x="118" y="27"/>
                      <a:pt x="117" y="27"/>
                      <a:pt x="116" y="27"/>
                    </a:cubicBezTo>
                    <a:cubicBezTo>
                      <a:pt x="116" y="27"/>
                      <a:pt x="116" y="26"/>
                      <a:pt x="116" y="26"/>
                    </a:cubicBezTo>
                    <a:cubicBezTo>
                      <a:pt x="116" y="26"/>
                      <a:pt x="116" y="26"/>
                      <a:pt x="116" y="26"/>
                    </a:cubicBezTo>
                    <a:cubicBezTo>
                      <a:pt x="117" y="26"/>
                      <a:pt x="117" y="25"/>
                      <a:pt x="118" y="25"/>
                    </a:cubicBezTo>
                    <a:cubicBezTo>
                      <a:pt x="118" y="25"/>
                      <a:pt x="118" y="25"/>
                      <a:pt x="118" y="25"/>
                    </a:cubicBezTo>
                    <a:cubicBezTo>
                      <a:pt x="118" y="25"/>
                      <a:pt x="118" y="24"/>
                      <a:pt x="118" y="24"/>
                    </a:cubicBezTo>
                    <a:cubicBezTo>
                      <a:pt x="117" y="23"/>
                      <a:pt x="113" y="23"/>
                      <a:pt x="110" y="27"/>
                    </a:cubicBezTo>
                    <a:cubicBezTo>
                      <a:pt x="110" y="27"/>
                      <a:pt x="109" y="27"/>
                      <a:pt x="109" y="27"/>
                    </a:cubicBezTo>
                    <a:cubicBezTo>
                      <a:pt x="109" y="26"/>
                      <a:pt x="109" y="26"/>
                      <a:pt x="108" y="25"/>
                    </a:cubicBezTo>
                    <a:cubicBezTo>
                      <a:pt x="108" y="25"/>
                      <a:pt x="108" y="25"/>
                      <a:pt x="109" y="25"/>
                    </a:cubicBezTo>
                    <a:cubicBezTo>
                      <a:pt x="108" y="24"/>
                      <a:pt x="105" y="26"/>
                      <a:pt x="104" y="26"/>
                    </a:cubicBezTo>
                    <a:cubicBezTo>
                      <a:pt x="104" y="26"/>
                      <a:pt x="104" y="26"/>
                      <a:pt x="103" y="26"/>
                    </a:cubicBezTo>
                    <a:cubicBezTo>
                      <a:pt x="105" y="25"/>
                      <a:pt x="105" y="25"/>
                      <a:pt x="107" y="24"/>
                    </a:cubicBezTo>
                    <a:cubicBezTo>
                      <a:pt x="107" y="24"/>
                      <a:pt x="107" y="24"/>
                      <a:pt x="107" y="23"/>
                    </a:cubicBezTo>
                    <a:cubicBezTo>
                      <a:pt x="104" y="24"/>
                      <a:pt x="102" y="20"/>
                      <a:pt x="95" y="26"/>
                    </a:cubicBezTo>
                    <a:cubicBezTo>
                      <a:pt x="95" y="26"/>
                      <a:pt x="95" y="26"/>
                      <a:pt x="95" y="26"/>
                    </a:cubicBezTo>
                    <a:cubicBezTo>
                      <a:pt x="94" y="26"/>
                      <a:pt x="94" y="26"/>
                      <a:pt x="93" y="27"/>
                    </a:cubicBezTo>
                    <a:cubicBezTo>
                      <a:pt x="92" y="28"/>
                      <a:pt x="92" y="28"/>
                      <a:pt x="93" y="28"/>
                    </a:cubicBezTo>
                    <a:cubicBezTo>
                      <a:pt x="92" y="29"/>
                      <a:pt x="92" y="29"/>
                      <a:pt x="91" y="29"/>
                    </a:cubicBezTo>
                    <a:cubicBezTo>
                      <a:pt x="91" y="30"/>
                      <a:pt x="91" y="30"/>
                      <a:pt x="91" y="31"/>
                    </a:cubicBezTo>
                    <a:cubicBezTo>
                      <a:pt x="93" y="30"/>
                      <a:pt x="95" y="30"/>
                      <a:pt x="97" y="29"/>
                    </a:cubicBezTo>
                    <a:cubicBezTo>
                      <a:pt x="97" y="30"/>
                      <a:pt x="97" y="29"/>
                      <a:pt x="97" y="29"/>
                    </a:cubicBezTo>
                    <a:cubicBezTo>
                      <a:pt x="96" y="30"/>
                      <a:pt x="96" y="31"/>
                      <a:pt x="95" y="32"/>
                    </a:cubicBezTo>
                    <a:cubicBezTo>
                      <a:pt x="96" y="31"/>
                      <a:pt x="97" y="31"/>
                      <a:pt x="98" y="30"/>
                    </a:cubicBezTo>
                    <a:cubicBezTo>
                      <a:pt x="98" y="30"/>
                      <a:pt x="98" y="30"/>
                      <a:pt x="98" y="30"/>
                    </a:cubicBezTo>
                    <a:cubicBezTo>
                      <a:pt x="97" y="32"/>
                      <a:pt x="94" y="34"/>
                      <a:pt x="92" y="34"/>
                    </a:cubicBezTo>
                    <a:cubicBezTo>
                      <a:pt x="91" y="36"/>
                      <a:pt x="91" y="35"/>
                      <a:pt x="91" y="37"/>
                    </a:cubicBezTo>
                    <a:cubicBezTo>
                      <a:pt x="90" y="37"/>
                      <a:pt x="90" y="37"/>
                      <a:pt x="89" y="37"/>
                    </a:cubicBezTo>
                    <a:cubicBezTo>
                      <a:pt x="89" y="36"/>
                      <a:pt x="89" y="36"/>
                      <a:pt x="90" y="35"/>
                    </a:cubicBezTo>
                    <a:cubicBezTo>
                      <a:pt x="90" y="35"/>
                      <a:pt x="90" y="35"/>
                      <a:pt x="91" y="34"/>
                    </a:cubicBezTo>
                    <a:cubicBezTo>
                      <a:pt x="89" y="35"/>
                      <a:pt x="88" y="36"/>
                      <a:pt x="88" y="35"/>
                    </a:cubicBezTo>
                    <a:cubicBezTo>
                      <a:pt x="89" y="35"/>
                      <a:pt x="91" y="34"/>
                      <a:pt x="93" y="33"/>
                    </a:cubicBezTo>
                    <a:cubicBezTo>
                      <a:pt x="93" y="33"/>
                      <a:pt x="93" y="32"/>
                      <a:pt x="94" y="32"/>
                    </a:cubicBezTo>
                    <a:cubicBezTo>
                      <a:pt x="92" y="32"/>
                      <a:pt x="90" y="32"/>
                      <a:pt x="88" y="32"/>
                    </a:cubicBezTo>
                    <a:cubicBezTo>
                      <a:pt x="87" y="32"/>
                      <a:pt x="82" y="37"/>
                      <a:pt x="81" y="37"/>
                    </a:cubicBezTo>
                    <a:cubicBezTo>
                      <a:pt x="81" y="38"/>
                      <a:pt x="84" y="37"/>
                      <a:pt x="85" y="36"/>
                    </a:cubicBezTo>
                    <a:cubicBezTo>
                      <a:pt x="84" y="37"/>
                      <a:pt x="84" y="37"/>
                      <a:pt x="82" y="38"/>
                    </a:cubicBezTo>
                    <a:cubicBezTo>
                      <a:pt x="83" y="38"/>
                      <a:pt x="83" y="38"/>
                      <a:pt x="83" y="38"/>
                    </a:cubicBezTo>
                    <a:cubicBezTo>
                      <a:pt x="80" y="39"/>
                      <a:pt x="75" y="44"/>
                      <a:pt x="71" y="45"/>
                    </a:cubicBezTo>
                    <a:cubicBezTo>
                      <a:pt x="66" y="47"/>
                      <a:pt x="65" y="46"/>
                      <a:pt x="58" y="53"/>
                    </a:cubicBezTo>
                    <a:cubicBezTo>
                      <a:pt x="58" y="53"/>
                      <a:pt x="58" y="53"/>
                      <a:pt x="57" y="53"/>
                    </a:cubicBezTo>
                    <a:cubicBezTo>
                      <a:pt x="58" y="53"/>
                      <a:pt x="60" y="51"/>
                      <a:pt x="62" y="50"/>
                    </a:cubicBezTo>
                    <a:cubicBezTo>
                      <a:pt x="61" y="51"/>
                      <a:pt x="59" y="52"/>
                      <a:pt x="58" y="53"/>
                    </a:cubicBezTo>
                    <a:cubicBezTo>
                      <a:pt x="58" y="54"/>
                      <a:pt x="58" y="54"/>
                      <a:pt x="58" y="54"/>
                    </a:cubicBezTo>
                    <a:cubicBezTo>
                      <a:pt x="58" y="54"/>
                      <a:pt x="59" y="54"/>
                      <a:pt x="59" y="54"/>
                    </a:cubicBezTo>
                    <a:cubicBezTo>
                      <a:pt x="58" y="55"/>
                      <a:pt x="58" y="55"/>
                      <a:pt x="57" y="55"/>
                    </a:cubicBezTo>
                    <a:cubicBezTo>
                      <a:pt x="57" y="55"/>
                      <a:pt x="57" y="55"/>
                      <a:pt x="58" y="55"/>
                    </a:cubicBezTo>
                    <a:cubicBezTo>
                      <a:pt x="59" y="52"/>
                      <a:pt x="50" y="61"/>
                      <a:pt x="46" y="65"/>
                    </a:cubicBezTo>
                    <a:cubicBezTo>
                      <a:pt x="31" y="85"/>
                      <a:pt x="18" y="109"/>
                      <a:pt x="8" y="133"/>
                    </a:cubicBezTo>
                    <a:cubicBezTo>
                      <a:pt x="8" y="133"/>
                      <a:pt x="8" y="133"/>
                      <a:pt x="8" y="133"/>
                    </a:cubicBezTo>
                    <a:cubicBezTo>
                      <a:pt x="8" y="134"/>
                      <a:pt x="8" y="134"/>
                      <a:pt x="8" y="134"/>
                    </a:cubicBezTo>
                    <a:cubicBezTo>
                      <a:pt x="7" y="136"/>
                      <a:pt x="7" y="137"/>
                      <a:pt x="6" y="140"/>
                    </a:cubicBezTo>
                    <a:cubicBezTo>
                      <a:pt x="6" y="141"/>
                      <a:pt x="5" y="145"/>
                      <a:pt x="4" y="148"/>
                    </a:cubicBezTo>
                    <a:cubicBezTo>
                      <a:pt x="4" y="150"/>
                      <a:pt x="3" y="152"/>
                      <a:pt x="2" y="153"/>
                    </a:cubicBezTo>
                    <a:cubicBezTo>
                      <a:pt x="2" y="157"/>
                      <a:pt x="2" y="158"/>
                      <a:pt x="0" y="162"/>
                    </a:cubicBezTo>
                    <a:cubicBezTo>
                      <a:pt x="0" y="165"/>
                      <a:pt x="0" y="167"/>
                      <a:pt x="0" y="170"/>
                    </a:cubicBezTo>
                    <a:cubicBezTo>
                      <a:pt x="0" y="170"/>
                      <a:pt x="0" y="170"/>
                      <a:pt x="1" y="169"/>
                    </a:cubicBezTo>
                    <a:cubicBezTo>
                      <a:pt x="0" y="169"/>
                      <a:pt x="1" y="169"/>
                      <a:pt x="1" y="169"/>
                    </a:cubicBezTo>
                    <a:cubicBezTo>
                      <a:pt x="0" y="170"/>
                      <a:pt x="0" y="170"/>
                      <a:pt x="0" y="171"/>
                    </a:cubicBezTo>
                    <a:cubicBezTo>
                      <a:pt x="0" y="173"/>
                      <a:pt x="0" y="173"/>
                      <a:pt x="0" y="174"/>
                    </a:cubicBezTo>
                    <a:cubicBezTo>
                      <a:pt x="0" y="175"/>
                      <a:pt x="0" y="175"/>
                      <a:pt x="0" y="176"/>
                    </a:cubicBezTo>
                    <a:cubicBezTo>
                      <a:pt x="0" y="178"/>
                      <a:pt x="0" y="179"/>
                      <a:pt x="0" y="181"/>
                    </a:cubicBezTo>
                    <a:cubicBezTo>
                      <a:pt x="1" y="184"/>
                      <a:pt x="3" y="183"/>
                      <a:pt x="4" y="185"/>
                    </a:cubicBezTo>
                    <a:cubicBezTo>
                      <a:pt x="5" y="188"/>
                      <a:pt x="4" y="196"/>
                      <a:pt x="5" y="200"/>
                    </a:cubicBezTo>
                    <a:cubicBezTo>
                      <a:pt x="6" y="202"/>
                      <a:pt x="7" y="202"/>
                      <a:pt x="8" y="206"/>
                    </a:cubicBezTo>
                    <a:cubicBezTo>
                      <a:pt x="8" y="206"/>
                      <a:pt x="8" y="206"/>
                      <a:pt x="8" y="206"/>
                    </a:cubicBezTo>
                    <a:cubicBezTo>
                      <a:pt x="7" y="207"/>
                      <a:pt x="7" y="208"/>
                      <a:pt x="6" y="207"/>
                    </a:cubicBezTo>
                    <a:cubicBezTo>
                      <a:pt x="7" y="215"/>
                      <a:pt x="12" y="209"/>
                      <a:pt x="11" y="221"/>
                    </a:cubicBezTo>
                    <a:cubicBezTo>
                      <a:pt x="14" y="222"/>
                      <a:pt x="14" y="228"/>
                      <a:pt x="17" y="230"/>
                    </a:cubicBezTo>
                    <a:cubicBezTo>
                      <a:pt x="17" y="229"/>
                      <a:pt x="18" y="228"/>
                      <a:pt x="18" y="227"/>
                    </a:cubicBezTo>
                    <a:cubicBezTo>
                      <a:pt x="17" y="224"/>
                      <a:pt x="16" y="224"/>
                      <a:pt x="15" y="222"/>
                    </a:cubicBezTo>
                    <a:cubicBezTo>
                      <a:pt x="14" y="219"/>
                      <a:pt x="14" y="215"/>
                      <a:pt x="13" y="212"/>
                    </a:cubicBezTo>
                    <a:cubicBezTo>
                      <a:pt x="12" y="209"/>
                      <a:pt x="11" y="207"/>
                      <a:pt x="10" y="204"/>
                    </a:cubicBezTo>
                    <a:cubicBezTo>
                      <a:pt x="10" y="203"/>
                      <a:pt x="10" y="202"/>
                      <a:pt x="10" y="201"/>
                    </a:cubicBezTo>
                    <a:cubicBezTo>
                      <a:pt x="10" y="199"/>
                      <a:pt x="9" y="201"/>
                      <a:pt x="9" y="200"/>
                    </a:cubicBezTo>
                    <a:cubicBezTo>
                      <a:pt x="8" y="199"/>
                      <a:pt x="8" y="195"/>
                      <a:pt x="8" y="192"/>
                    </a:cubicBezTo>
                    <a:cubicBezTo>
                      <a:pt x="8" y="191"/>
                      <a:pt x="8" y="191"/>
                      <a:pt x="8" y="191"/>
                    </a:cubicBezTo>
                    <a:cubicBezTo>
                      <a:pt x="9" y="191"/>
                      <a:pt x="10" y="192"/>
                      <a:pt x="11" y="193"/>
                    </a:cubicBezTo>
                    <a:cubicBezTo>
                      <a:pt x="11" y="197"/>
                      <a:pt x="12" y="199"/>
                      <a:pt x="11" y="203"/>
                    </a:cubicBezTo>
                    <a:cubicBezTo>
                      <a:pt x="13" y="203"/>
                      <a:pt x="13" y="204"/>
                      <a:pt x="14" y="206"/>
                    </a:cubicBezTo>
                    <a:cubicBezTo>
                      <a:pt x="15" y="206"/>
                      <a:pt x="15" y="206"/>
                      <a:pt x="15" y="206"/>
                    </a:cubicBezTo>
                    <a:cubicBezTo>
                      <a:pt x="15" y="210"/>
                      <a:pt x="17" y="212"/>
                      <a:pt x="18" y="212"/>
                    </a:cubicBezTo>
                    <a:cubicBezTo>
                      <a:pt x="18" y="214"/>
                      <a:pt x="18" y="215"/>
                      <a:pt x="18" y="216"/>
                    </a:cubicBezTo>
                    <a:cubicBezTo>
                      <a:pt x="23" y="219"/>
                      <a:pt x="25" y="229"/>
                      <a:pt x="29" y="236"/>
                    </a:cubicBezTo>
                    <a:cubicBezTo>
                      <a:pt x="28" y="239"/>
                      <a:pt x="28" y="239"/>
                      <a:pt x="28" y="241"/>
                    </a:cubicBezTo>
                    <a:cubicBezTo>
                      <a:pt x="30" y="251"/>
                      <a:pt x="49" y="262"/>
                      <a:pt x="57" y="265"/>
                    </a:cubicBezTo>
                    <a:cubicBezTo>
                      <a:pt x="60" y="267"/>
                      <a:pt x="62" y="263"/>
                      <a:pt x="63" y="262"/>
                    </a:cubicBezTo>
                    <a:cubicBezTo>
                      <a:pt x="70" y="263"/>
                      <a:pt x="72" y="270"/>
                      <a:pt x="76" y="274"/>
                    </a:cubicBezTo>
                    <a:cubicBezTo>
                      <a:pt x="80" y="276"/>
                      <a:pt x="91" y="279"/>
                      <a:pt x="94" y="278"/>
                    </a:cubicBezTo>
                    <a:cubicBezTo>
                      <a:pt x="95" y="281"/>
                      <a:pt x="97" y="287"/>
                      <a:pt x="102" y="289"/>
                    </a:cubicBezTo>
                    <a:cubicBezTo>
                      <a:pt x="102" y="291"/>
                      <a:pt x="103" y="302"/>
                      <a:pt x="107" y="297"/>
                    </a:cubicBezTo>
                    <a:cubicBezTo>
                      <a:pt x="109" y="299"/>
                      <a:pt x="111" y="300"/>
                      <a:pt x="112" y="304"/>
                    </a:cubicBezTo>
                    <a:cubicBezTo>
                      <a:pt x="115" y="306"/>
                      <a:pt x="124" y="306"/>
                      <a:pt x="126" y="312"/>
                    </a:cubicBezTo>
                    <a:cubicBezTo>
                      <a:pt x="127" y="312"/>
                      <a:pt x="128" y="312"/>
                      <a:pt x="129" y="311"/>
                    </a:cubicBezTo>
                    <a:cubicBezTo>
                      <a:pt x="130" y="311"/>
                      <a:pt x="130" y="310"/>
                      <a:pt x="130" y="310"/>
                    </a:cubicBezTo>
                    <a:cubicBezTo>
                      <a:pt x="130" y="310"/>
                      <a:pt x="130" y="310"/>
                      <a:pt x="130" y="309"/>
                    </a:cubicBezTo>
                    <a:cubicBezTo>
                      <a:pt x="129" y="309"/>
                      <a:pt x="128" y="308"/>
                      <a:pt x="128" y="307"/>
                    </a:cubicBezTo>
                    <a:cubicBezTo>
                      <a:pt x="130" y="306"/>
                      <a:pt x="131" y="305"/>
                      <a:pt x="133" y="303"/>
                    </a:cubicBezTo>
                    <a:cubicBezTo>
                      <a:pt x="135" y="304"/>
                      <a:pt x="136" y="306"/>
                      <a:pt x="139" y="306"/>
                    </a:cubicBezTo>
                    <a:cubicBezTo>
                      <a:pt x="137" y="311"/>
                      <a:pt x="141" y="312"/>
                      <a:pt x="143" y="316"/>
                    </a:cubicBezTo>
                    <a:cubicBezTo>
                      <a:pt x="143" y="321"/>
                      <a:pt x="143" y="325"/>
                      <a:pt x="143" y="330"/>
                    </a:cubicBezTo>
                    <a:cubicBezTo>
                      <a:pt x="145" y="330"/>
                      <a:pt x="144" y="330"/>
                      <a:pt x="146" y="330"/>
                    </a:cubicBezTo>
                    <a:cubicBezTo>
                      <a:pt x="143" y="334"/>
                      <a:pt x="136" y="337"/>
                      <a:pt x="137" y="342"/>
                    </a:cubicBezTo>
                    <a:cubicBezTo>
                      <a:pt x="136" y="344"/>
                      <a:pt x="135" y="344"/>
                      <a:pt x="132" y="344"/>
                    </a:cubicBezTo>
                    <a:cubicBezTo>
                      <a:pt x="131" y="350"/>
                      <a:pt x="129" y="352"/>
                      <a:pt x="130" y="360"/>
                    </a:cubicBezTo>
                    <a:cubicBezTo>
                      <a:pt x="130" y="361"/>
                      <a:pt x="131" y="361"/>
                      <a:pt x="132" y="361"/>
                    </a:cubicBezTo>
                    <a:cubicBezTo>
                      <a:pt x="134" y="361"/>
                      <a:pt x="133" y="361"/>
                      <a:pt x="134" y="360"/>
                    </a:cubicBezTo>
                    <a:cubicBezTo>
                      <a:pt x="134" y="361"/>
                      <a:pt x="135" y="362"/>
                      <a:pt x="135" y="363"/>
                    </a:cubicBezTo>
                    <a:cubicBezTo>
                      <a:pt x="133" y="365"/>
                      <a:pt x="131" y="367"/>
                      <a:pt x="129" y="369"/>
                    </a:cubicBezTo>
                    <a:cubicBezTo>
                      <a:pt x="129" y="372"/>
                      <a:pt x="131" y="374"/>
                      <a:pt x="130" y="377"/>
                    </a:cubicBezTo>
                    <a:cubicBezTo>
                      <a:pt x="141" y="383"/>
                      <a:pt x="142" y="393"/>
                      <a:pt x="149" y="403"/>
                    </a:cubicBezTo>
                    <a:cubicBezTo>
                      <a:pt x="151" y="406"/>
                      <a:pt x="154" y="408"/>
                      <a:pt x="156" y="411"/>
                    </a:cubicBezTo>
                    <a:cubicBezTo>
                      <a:pt x="157" y="412"/>
                      <a:pt x="156" y="414"/>
                      <a:pt x="156" y="414"/>
                    </a:cubicBezTo>
                    <a:cubicBezTo>
                      <a:pt x="158" y="417"/>
                      <a:pt x="161" y="419"/>
                      <a:pt x="163" y="421"/>
                    </a:cubicBezTo>
                    <a:cubicBezTo>
                      <a:pt x="168" y="423"/>
                      <a:pt x="172" y="426"/>
                      <a:pt x="177" y="428"/>
                    </a:cubicBezTo>
                    <a:cubicBezTo>
                      <a:pt x="180" y="430"/>
                      <a:pt x="182" y="433"/>
                      <a:pt x="185" y="434"/>
                    </a:cubicBezTo>
                    <a:cubicBezTo>
                      <a:pt x="192" y="444"/>
                      <a:pt x="190" y="469"/>
                      <a:pt x="187" y="474"/>
                    </a:cubicBezTo>
                    <a:cubicBezTo>
                      <a:pt x="186" y="476"/>
                      <a:pt x="190" y="479"/>
                      <a:pt x="190" y="481"/>
                    </a:cubicBezTo>
                    <a:cubicBezTo>
                      <a:pt x="190" y="484"/>
                      <a:pt x="185" y="488"/>
                      <a:pt x="186" y="489"/>
                    </a:cubicBezTo>
                    <a:cubicBezTo>
                      <a:pt x="185" y="489"/>
                      <a:pt x="185" y="489"/>
                      <a:pt x="185" y="489"/>
                    </a:cubicBezTo>
                    <a:cubicBezTo>
                      <a:pt x="184" y="491"/>
                      <a:pt x="188" y="493"/>
                      <a:pt x="187" y="494"/>
                    </a:cubicBezTo>
                    <a:cubicBezTo>
                      <a:pt x="187" y="495"/>
                      <a:pt x="185" y="496"/>
                      <a:pt x="188" y="497"/>
                    </a:cubicBezTo>
                    <a:cubicBezTo>
                      <a:pt x="188" y="497"/>
                      <a:pt x="188" y="497"/>
                      <a:pt x="188" y="497"/>
                    </a:cubicBezTo>
                    <a:cubicBezTo>
                      <a:pt x="187" y="498"/>
                      <a:pt x="187" y="497"/>
                      <a:pt x="186" y="498"/>
                    </a:cubicBezTo>
                    <a:cubicBezTo>
                      <a:pt x="186" y="498"/>
                      <a:pt x="187" y="499"/>
                      <a:pt x="186" y="499"/>
                    </a:cubicBezTo>
                    <a:cubicBezTo>
                      <a:pt x="187" y="500"/>
                      <a:pt x="187" y="500"/>
                      <a:pt x="189" y="500"/>
                    </a:cubicBezTo>
                    <a:cubicBezTo>
                      <a:pt x="189" y="500"/>
                      <a:pt x="190" y="499"/>
                      <a:pt x="188" y="498"/>
                    </a:cubicBezTo>
                    <a:cubicBezTo>
                      <a:pt x="189" y="498"/>
                      <a:pt x="190" y="498"/>
                      <a:pt x="191" y="498"/>
                    </a:cubicBezTo>
                    <a:cubicBezTo>
                      <a:pt x="192" y="499"/>
                      <a:pt x="191" y="499"/>
                      <a:pt x="193" y="499"/>
                    </a:cubicBezTo>
                    <a:cubicBezTo>
                      <a:pt x="191" y="500"/>
                      <a:pt x="191" y="503"/>
                      <a:pt x="192" y="504"/>
                    </a:cubicBezTo>
                    <a:cubicBezTo>
                      <a:pt x="191" y="503"/>
                      <a:pt x="191" y="504"/>
                      <a:pt x="190" y="503"/>
                    </a:cubicBezTo>
                    <a:cubicBezTo>
                      <a:pt x="190" y="503"/>
                      <a:pt x="190" y="503"/>
                      <a:pt x="190" y="503"/>
                    </a:cubicBezTo>
                    <a:cubicBezTo>
                      <a:pt x="188" y="503"/>
                      <a:pt x="187" y="502"/>
                      <a:pt x="186" y="502"/>
                    </a:cubicBezTo>
                    <a:cubicBezTo>
                      <a:pt x="187" y="503"/>
                      <a:pt x="186" y="502"/>
                      <a:pt x="185" y="502"/>
                    </a:cubicBezTo>
                    <a:cubicBezTo>
                      <a:pt x="185" y="502"/>
                      <a:pt x="185" y="502"/>
                      <a:pt x="185" y="503"/>
                    </a:cubicBezTo>
                    <a:cubicBezTo>
                      <a:pt x="185" y="503"/>
                      <a:pt x="185" y="503"/>
                      <a:pt x="185" y="503"/>
                    </a:cubicBezTo>
                    <a:cubicBezTo>
                      <a:pt x="186" y="503"/>
                      <a:pt x="186" y="503"/>
                      <a:pt x="186" y="503"/>
                    </a:cubicBezTo>
                    <a:cubicBezTo>
                      <a:pt x="186" y="503"/>
                      <a:pt x="186" y="503"/>
                      <a:pt x="186" y="503"/>
                    </a:cubicBezTo>
                    <a:cubicBezTo>
                      <a:pt x="188" y="503"/>
                      <a:pt x="188" y="503"/>
                      <a:pt x="190" y="504"/>
                    </a:cubicBezTo>
                    <a:cubicBezTo>
                      <a:pt x="190" y="504"/>
                      <a:pt x="190" y="504"/>
                      <a:pt x="191" y="504"/>
                    </a:cubicBezTo>
                    <a:cubicBezTo>
                      <a:pt x="190" y="504"/>
                      <a:pt x="190" y="504"/>
                      <a:pt x="189" y="504"/>
                    </a:cubicBezTo>
                    <a:cubicBezTo>
                      <a:pt x="189" y="504"/>
                      <a:pt x="189" y="504"/>
                      <a:pt x="189" y="504"/>
                    </a:cubicBezTo>
                    <a:cubicBezTo>
                      <a:pt x="190" y="505"/>
                      <a:pt x="191" y="505"/>
                      <a:pt x="192" y="505"/>
                    </a:cubicBezTo>
                    <a:cubicBezTo>
                      <a:pt x="192" y="505"/>
                      <a:pt x="192" y="505"/>
                      <a:pt x="191" y="505"/>
                    </a:cubicBezTo>
                    <a:cubicBezTo>
                      <a:pt x="189" y="504"/>
                      <a:pt x="190" y="505"/>
                      <a:pt x="191" y="505"/>
                    </a:cubicBezTo>
                    <a:cubicBezTo>
                      <a:pt x="190" y="505"/>
                      <a:pt x="189" y="505"/>
                      <a:pt x="188" y="504"/>
                    </a:cubicBezTo>
                    <a:cubicBezTo>
                      <a:pt x="188" y="504"/>
                      <a:pt x="187" y="504"/>
                      <a:pt x="187" y="504"/>
                    </a:cubicBezTo>
                    <a:cubicBezTo>
                      <a:pt x="187" y="504"/>
                      <a:pt x="187" y="504"/>
                      <a:pt x="187" y="504"/>
                    </a:cubicBezTo>
                    <a:cubicBezTo>
                      <a:pt x="187" y="504"/>
                      <a:pt x="187" y="504"/>
                      <a:pt x="187" y="504"/>
                    </a:cubicBezTo>
                    <a:cubicBezTo>
                      <a:pt x="188" y="505"/>
                      <a:pt x="189" y="505"/>
                      <a:pt x="189" y="505"/>
                    </a:cubicBezTo>
                    <a:cubicBezTo>
                      <a:pt x="189" y="505"/>
                      <a:pt x="188" y="505"/>
                      <a:pt x="188" y="505"/>
                    </a:cubicBezTo>
                    <a:cubicBezTo>
                      <a:pt x="189" y="505"/>
                      <a:pt x="190" y="506"/>
                      <a:pt x="191" y="506"/>
                    </a:cubicBezTo>
                    <a:cubicBezTo>
                      <a:pt x="190" y="506"/>
                      <a:pt x="189" y="506"/>
                      <a:pt x="189" y="505"/>
                    </a:cubicBezTo>
                    <a:cubicBezTo>
                      <a:pt x="189" y="505"/>
                      <a:pt x="189" y="506"/>
                      <a:pt x="189" y="506"/>
                    </a:cubicBezTo>
                    <a:cubicBezTo>
                      <a:pt x="189" y="506"/>
                      <a:pt x="190" y="506"/>
                      <a:pt x="190" y="506"/>
                    </a:cubicBezTo>
                    <a:cubicBezTo>
                      <a:pt x="191" y="506"/>
                      <a:pt x="191" y="506"/>
                      <a:pt x="191" y="506"/>
                    </a:cubicBezTo>
                    <a:cubicBezTo>
                      <a:pt x="191" y="506"/>
                      <a:pt x="192" y="506"/>
                      <a:pt x="192" y="506"/>
                    </a:cubicBezTo>
                    <a:cubicBezTo>
                      <a:pt x="192" y="506"/>
                      <a:pt x="192" y="507"/>
                      <a:pt x="192" y="507"/>
                    </a:cubicBezTo>
                    <a:cubicBezTo>
                      <a:pt x="192" y="507"/>
                      <a:pt x="192" y="507"/>
                      <a:pt x="192" y="507"/>
                    </a:cubicBezTo>
                    <a:cubicBezTo>
                      <a:pt x="193" y="507"/>
                      <a:pt x="193" y="507"/>
                      <a:pt x="193" y="507"/>
                    </a:cubicBezTo>
                    <a:cubicBezTo>
                      <a:pt x="195" y="507"/>
                      <a:pt x="195" y="507"/>
                      <a:pt x="197" y="508"/>
                    </a:cubicBezTo>
                    <a:cubicBezTo>
                      <a:pt x="197" y="508"/>
                      <a:pt x="197" y="508"/>
                      <a:pt x="197" y="508"/>
                    </a:cubicBezTo>
                    <a:cubicBezTo>
                      <a:pt x="197" y="508"/>
                      <a:pt x="196" y="508"/>
                      <a:pt x="196" y="508"/>
                    </a:cubicBezTo>
                    <a:cubicBezTo>
                      <a:pt x="197" y="508"/>
                      <a:pt x="198" y="509"/>
                      <a:pt x="199" y="509"/>
                    </a:cubicBezTo>
                    <a:cubicBezTo>
                      <a:pt x="197" y="508"/>
                      <a:pt x="195" y="508"/>
                      <a:pt x="194" y="507"/>
                    </a:cubicBezTo>
                    <a:cubicBezTo>
                      <a:pt x="195" y="508"/>
                      <a:pt x="196" y="508"/>
                      <a:pt x="198" y="508"/>
                    </a:cubicBezTo>
                    <a:cubicBezTo>
                      <a:pt x="198" y="509"/>
                      <a:pt x="198" y="509"/>
                      <a:pt x="199" y="509"/>
                    </a:cubicBezTo>
                    <a:cubicBezTo>
                      <a:pt x="199" y="509"/>
                      <a:pt x="199" y="509"/>
                      <a:pt x="199" y="509"/>
                    </a:cubicBezTo>
                    <a:cubicBezTo>
                      <a:pt x="201" y="509"/>
                      <a:pt x="203" y="510"/>
                      <a:pt x="206" y="511"/>
                    </a:cubicBezTo>
                    <a:cubicBezTo>
                      <a:pt x="206" y="511"/>
                      <a:pt x="206" y="511"/>
                      <a:pt x="206" y="511"/>
                    </a:cubicBezTo>
                    <a:cubicBezTo>
                      <a:pt x="206" y="511"/>
                      <a:pt x="206" y="511"/>
                      <a:pt x="207" y="511"/>
                    </a:cubicBezTo>
                    <a:cubicBezTo>
                      <a:pt x="207" y="511"/>
                      <a:pt x="207" y="511"/>
                      <a:pt x="207" y="511"/>
                    </a:cubicBezTo>
                    <a:cubicBezTo>
                      <a:pt x="212" y="512"/>
                      <a:pt x="217" y="513"/>
                      <a:pt x="223" y="514"/>
                    </a:cubicBezTo>
                    <a:cubicBezTo>
                      <a:pt x="223" y="514"/>
                      <a:pt x="223" y="514"/>
                      <a:pt x="223" y="514"/>
                    </a:cubicBezTo>
                    <a:cubicBezTo>
                      <a:pt x="222" y="514"/>
                      <a:pt x="222" y="514"/>
                      <a:pt x="222" y="514"/>
                    </a:cubicBezTo>
                    <a:cubicBezTo>
                      <a:pt x="224" y="514"/>
                      <a:pt x="226" y="515"/>
                      <a:pt x="228" y="515"/>
                    </a:cubicBezTo>
                    <a:cubicBezTo>
                      <a:pt x="228" y="515"/>
                      <a:pt x="228" y="515"/>
                      <a:pt x="229" y="515"/>
                    </a:cubicBezTo>
                    <a:cubicBezTo>
                      <a:pt x="224" y="514"/>
                      <a:pt x="219" y="513"/>
                      <a:pt x="216" y="512"/>
                    </a:cubicBezTo>
                    <a:cubicBezTo>
                      <a:pt x="216" y="513"/>
                      <a:pt x="216" y="513"/>
                      <a:pt x="217" y="513"/>
                    </a:cubicBezTo>
                    <a:cubicBezTo>
                      <a:pt x="216" y="512"/>
                      <a:pt x="215" y="512"/>
                      <a:pt x="213" y="512"/>
                    </a:cubicBezTo>
                    <a:cubicBezTo>
                      <a:pt x="212" y="512"/>
                      <a:pt x="212" y="512"/>
                      <a:pt x="212" y="512"/>
                    </a:cubicBezTo>
                    <a:cubicBezTo>
                      <a:pt x="212" y="512"/>
                      <a:pt x="212" y="512"/>
                      <a:pt x="212" y="512"/>
                    </a:cubicBezTo>
                    <a:cubicBezTo>
                      <a:pt x="213" y="512"/>
                      <a:pt x="214" y="512"/>
                      <a:pt x="216" y="512"/>
                    </a:cubicBezTo>
                    <a:cubicBezTo>
                      <a:pt x="214" y="512"/>
                      <a:pt x="211" y="511"/>
                      <a:pt x="212" y="511"/>
                    </a:cubicBezTo>
                    <a:cubicBezTo>
                      <a:pt x="213" y="511"/>
                      <a:pt x="215" y="511"/>
                      <a:pt x="216" y="511"/>
                    </a:cubicBezTo>
                    <a:cubicBezTo>
                      <a:pt x="216" y="511"/>
                      <a:pt x="216" y="511"/>
                      <a:pt x="216" y="511"/>
                    </a:cubicBezTo>
                    <a:cubicBezTo>
                      <a:pt x="218" y="511"/>
                      <a:pt x="220" y="511"/>
                      <a:pt x="222" y="511"/>
                    </a:cubicBezTo>
                    <a:cubicBezTo>
                      <a:pt x="223" y="511"/>
                      <a:pt x="223" y="510"/>
                      <a:pt x="222" y="510"/>
                    </a:cubicBezTo>
                    <a:cubicBezTo>
                      <a:pt x="220" y="510"/>
                      <a:pt x="219" y="509"/>
                      <a:pt x="217" y="509"/>
                    </a:cubicBezTo>
                    <a:cubicBezTo>
                      <a:pt x="216" y="509"/>
                      <a:pt x="215" y="508"/>
                      <a:pt x="215" y="508"/>
                    </a:cubicBezTo>
                    <a:cubicBezTo>
                      <a:pt x="216" y="507"/>
                      <a:pt x="218" y="507"/>
                      <a:pt x="222" y="508"/>
                    </a:cubicBezTo>
                    <a:cubicBezTo>
                      <a:pt x="223" y="507"/>
                      <a:pt x="222" y="505"/>
                      <a:pt x="226" y="506"/>
                    </a:cubicBezTo>
                    <a:cubicBezTo>
                      <a:pt x="226" y="506"/>
                      <a:pt x="226" y="506"/>
                      <a:pt x="226" y="506"/>
                    </a:cubicBezTo>
                    <a:cubicBezTo>
                      <a:pt x="225" y="505"/>
                      <a:pt x="225" y="505"/>
                      <a:pt x="224" y="505"/>
                    </a:cubicBezTo>
                    <a:cubicBezTo>
                      <a:pt x="223" y="505"/>
                      <a:pt x="223" y="505"/>
                      <a:pt x="223" y="505"/>
                    </a:cubicBezTo>
                    <a:cubicBezTo>
                      <a:pt x="225" y="505"/>
                      <a:pt x="226" y="505"/>
                      <a:pt x="228" y="506"/>
                    </a:cubicBezTo>
                    <a:cubicBezTo>
                      <a:pt x="228" y="505"/>
                      <a:pt x="229" y="505"/>
                      <a:pt x="229" y="505"/>
                    </a:cubicBezTo>
                    <a:cubicBezTo>
                      <a:pt x="229" y="505"/>
                      <a:pt x="228" y="505"/>
                      <a:pt x="228" y="504"/>
                    </a:cubicBezTo>
                    <a:cubicBezTo>
                      <a:pt x="227" y="504"/>
                      <a:pt x="226" y="504"/>
                      <a:pt x="226" y="505"/>
                    </a:cubicBezTo>
                    <a:cubicBezTo>
                      <a:pt x="225" y="504"/>
                      <a:pt x="224" y="504"/>
                      <a:pt x="223" y="504"/>
                    </a:cubicBezTo>
                    <a:cubicBezTo>
                      <a:pt x="223" y="503"/>
                      <a:pt x="222" y="502"/>
                      <a:pt x="222" y="502"/>
                    </a:cubicBezTo>
                    <a:cubicBezTo>
                      <a:pt x="222" y="502"/>
                      <a:pt x="222" y="502"/>
                      <a:pt x="222" y="502"/>
                    </a:cubicBezTo>
                    <a:cubicBezTo>
                      <a:pt x="225" y="502"/>
                      <a:pt x="228" y="503"/>
                      <a:pt x="233" y="503"/>
                    </a:cubicBezTo>
                    <a:cubicBezTo>
                      <a:pt x="234" y="502"/>
                      <a:pt x="234" y="501"/>
                      <a:pt x="233" y="499"/>
                    </a:cubicBezTo>
                    <a:cubicBezTo>
                      <a:pt x="238" y="500"/>
                      <a:pt x="249" y="500"/>
                      <a:pt x="253" y="499"/>
                    </a:cubicBezTo>
                    <a:cubicBezTo>
                      <a:pt x="254" y="499"/>
                      <a:pt x="255" y="497"/>
                      <a:pt x="257" y="496"/>
                    </a:cubicBezTo>
                    <a:cubicBezTo>
                      <a:pt x="257" y="496"/>
                      <a:pt x="257" y="496"/>
                      <a:pt x="257" y="495"/>
                    </a:cubicBezTo>
                    <a:cubicBezTo>
                      <a:pt x="256" y="495"/>
                      <a:pt x="256" y="495"/>
                      <a:pt x="255" y="495"/>
                    </a:cubicBezTo>
                    <a:cubicBezTo>
                      <a:pt x="254" y="494"/>
                      <a:pt x="254" y="494"/>
                      <a:pt x="254" y="493"/>
                    </a:cubicBezTo>
                    <a:cubicBezTo>
                      <a:pt x="253" y="492"/>
                      <a:pt x="251" y="491"/>
                      <a:pt x="249" y="491"/>
                    </a:cubicBezTo>
                    <a:cubicBezTo>
                      <a:pt x="249" y="491"/>
                      <a:pt x="249" y="490"/>
                      <a:pt x="248" y="490"/>
                    </a:cubicBezTo>
                    <a:cubicBezTo>
                      <a:pt x="248" y="490"/>
                      <a:pt x="249" y="490"/>
                      <a:pt x="249" y="489"/>
                    </a:cubicBezTo>
                    <a:cubicBezTo>
                      <a:pt x="252" y="491"/>
                      <a:pt x="260" y="493"/>
                      <a:pt x="266" y="492"/>
                    </a:cubicBezTo>
                    <a:cubicBezTo>
                      <a:pt x="268" y="492"/>
                      <a:pt x="293" y="475"/>
                      <a:pt x="294" y="473"/>
                    </a:cubicBezTo>
                    <a:cubicBezTo>
                      <a:pt x="296" y="470"/>
                      <a:pt x="292" y="467"/>
                      <a:pt x="295" y="465"/>
                    </a:cubicBezTo>
                    <a:cubicBezTo>
                      <a:pt x="300" y="461"/>
                      <a:pt x="307" y="459"/>
                      <a:pt x="313" y="456"/>
                    </a:cubicBezTo>
                    <a:cubicBezTo>
                      <a:pt x="314" y="456"/>
                      <a:pt x="315" y="456"/>
                      <a:pt x="314" y="455"/>
                    </a:cubicBezTo>
                    <a:cubicBezTo>
                      <a:pt x="314" y="455"/>
                      <a:pt x="314" y="455"/>
                      <a:pt x="314" y="455"/>
                    </a:cubicBezTo>
                    <a:cubicBezTo>
                      <a:pt x="318" y="455"/>
                      <a:pt x="322" y="454"/>
                      <a:pt x="325" y="454"/>
                    </a:cubicBezTo>
                    <a:cubicBezTo>
                      <a:pt x="330" y="452"/>
                      <a:pt x="330" y="450"/>
                      <a:pt x="333" y="447"/>
                    </a:cubicBezTo>
                    <a:cubicBezTo>
                      <a:pt x="336" y="443"/>
                      <a:pt x="339" y="438"/>
                      <a:pt x="342" y="434"/>
                    </a:cubicBezTo>
                    <a:cubicBezTo>
                      <a:pt x="343" y="427"/>
                      <a:pt x="344" y="421"/>
                      <a:pt x="346" y="414"/>
                    </a:cubicBezTo>
                    <a:cubicBezTo>
                      <a:pt x="350" y="412"/>
                      <a:pt x="350" y="411"/>
                      <a:pt x="353" y="407"/>
                    </a:cubicBezTo>
                    <a:cubicBezTo>
                      <a:pt x="360" y="397"/>
                      <a:pt x="372" y="394"/>
                      <a:pt x="366" y="377"/>
                    </a:cubicBezTo>
                    <a:cubicBezTo>
                      <a:pt x="364" y="377"/>
                      <a:pt x="361" y="377"/>
                      <a:pt x="358" y="376"/>
                    </a:cubicBezTo>
                    <a:close/>
                    <a:moveTo>
                      <a:pt x="121" y="29"/>
                    </a:moveTo>
                    <a:cubicBezTo>
                      <a:pt x="122" y="29"/>
                      <a:pt x="122" y="29"/>
                      <a:pt x="123" y="29"/>
                    </a:cubicBezTo>
                    <a:cubicBezTo>
                      <a:pt x="123" y="29"/>
                      <a:pt x="123" y="29"/>
                      <a:pt x="122" y="30"/>
                    </a:cubicBezTo>
                    <a:cubicBezTo>
                      <a:pt x="122" y="29"/>
                      <a:pt x="121" y="29"/>
                      <a:pt x="121" y="29"/>
                    </a:cubicBezTo>
                    <a:cubicBezTo>
                      <a:pt x="121" y="29"/>
                      <a:pt x="121" y="29"/>
                      <a:pt x="121" y="29"/>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11" name="Freeform 110"/>
              <p:cNvSpPr>
                <a:spLocks/>
              </p:cNvSpPr>
              <p:nvPr/>
            </p:nvSpPr>
            <p:spPr bwMode="auto">
              <a:xfrm>
                <a:off x="3331706" y="922916"/>
                <a:ext cx="4364" cy="3054"/>
              </a:xfrm>
              <a:custGeom>
                <a:avLst/>
                <a:gdLst>
                  <a:gd name="T0" fmla="*/ 3 w 4"/>
                  <a:gd name="T1" fmla="*/ 3 h 3"/>
                  <a:gd name="T2" fmla="*/ 4 w 4"/>
                  <a:gd name="T3" fmla="*/ 2 h 3"/>
                  <a:gd name="T4" fmla="*/ 4 w 4"/>
                  <a:gd name="T5" fmla="*/ 1 h 3"/>
                  <a:gd name="T6" fmla="*/ 1 w 4"/>
                  <a:gd name="T7" fmla="*/ 0 h 3"/>
                  <a:gd name="T8" fmla="*/ 0 w 4"/>
                  <a:gd name="T9" fmla="*/ 1 h 3"/>
                  <a:gd name="T10" fmla="*/ 0 w 4"/>
                  <a:gd name="T11" fmla="*/ 2 h 3"/>
                  <a:gd name="T12" fmla="*/ 3 w 4"/>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4" h="3">
                    <a:moveTo>
                      <a:pt x="3" y="3"/>
                    </a:moveTo>
                    <a:cubicBezTo>
                      <a:pt x="4" y="2"/>
                      <a:pt x="4" y="2"/>
                      <a:pt x="4" y="2"/>
                    </a:cubicBezTo>
                    <a:cubicBezTo>
                      <a:pt x="4" y="2"/>
                      <a:pt x="4" y="2"/>
                      <a:pt x="4" y="1"/>
                    </a:cubicBezTo>
                    <a:cubicBezTo>
                      <a:pt x="3" y="1"/>
                      <a:pt x="3" y="1"/>
                      <a:pt x="1" y="0"/>
                    </a:cubicBezTo>
                    <a:cubicBezTo>
                      <a:pt x="1" y="1"/>
                      <a:pt x="0" y="1"/>
                      <a:pt x="0" y="1"/>
                    </a:cubicBezTo>
                    <a:cubicBezTo>
                      <a:pt x="0" y="2"/>
                      <a:pt x="0" y="2"/>
                      <a:pt x="0" y="2"/>
                    </a:cubicBezTo>
                    <a:cubicBezTo>
                      <a:pt x="1" y="2"/>
                      <a:pt x="2" y="2"/>
                      <a:pt x="3" y="3"/>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12" name="Freeform 111"/>
              <p:cNvSpPr>
                <a:spLocks/>
              </p:cNvSpPr>
              <p:nvPr/>
            </p:nvSpPr>
            <p:spPr bwMode="auto">
              <a:xfrm>
                <a:off x="3377087" y="994042"/>
                <a:ext cx="2182" cy="2182"/>
              </a:xfrm>
              <a:custGeom>
                <a:avLst/>
                <a:gdLst>
                  <a:gd name="T0" fmla="*/ 1 w 2"/>
                  <a:gd name="T1" fmla="*/ 2 h 2"/>
                  <a:gd name="T2" fmla="*/ 2 w 2"/>
                  <a:gd name="T3" fmla="*/ 2 h 2"/>
                  <a:gd name="T4" fmla="*/ 2 w 2"/>
                  <a:gd name="T5" fmla="*/ 0 h 2"/>
                  <a:gd name="T6" fmla="*/ 0 w 2"/>
                  <a:gd name="T7" fmla="*/ 0 h 2"/>
                  <a:gd name="T8" fmla="*/ 1 w 2"/>
                  <a:gd name="T9" fmla="*/ 1 h 2"/>
                  <a:gd name="T10" fmla="*/ 1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1" y="2"/>
                    </a:moveTo>
                    <a:cubicBezTo>
                      <a:pt x="1" y="2"/>
                      <a:pt x="1" y="2"/>
                      <a:pt x="2" y="2"/>
                    </a:cubicBezTo>
                    <a:cubicBezTo>
                      <a:pt x="2" y="1"/>
                      <a:pt x="2" y="0"/>
                      <a:pt x="2" y="0"/>
                    </a:cubicBezTo>
                    <a:cubicBezTo>
                      <a:pt x="1" y="0"/>
                      <a:pt x="1" y="0"/>
                      <a:pt x="0" y="0"/>
                    </a:cubicBezTo>
                    <a:cubicBezTo>
                      <a:pt x="1" y="0"/>
                      <a:pt x="1" y="1"/>
                      <a:pt x="1" y="1"/>
                    </a:cubicBezTo>
                    <a:cubicBezTo>
                      <a:pt x="1" y="1"/>
                      <a:pt x="1" y="2"/>
                      <a:pt x="1" y="2"/>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13" name="Freeform 112"/>
              <p:cNvSpPr>
                <a:spLocks/>
              </p:cNvSpPr>
              <p:nvPr/>
            </p:nvSpPr>
            <p:spPr bwMode="auto">
              <a:xfrm>
                <a:off x="3345234" y="1164220"/>
                <a:ext cx="4364" cy="4364"/>
              </a:xfrm>
              <a:custGeom>
                <a:avLst/>
                <a:gdLst>
                  <a:gd name="T0" fmla="*/ 3 w 4"/>
                  <a:gd name="T1" fmla="*/ 2 h 4"/>
                  <a:gd name="T2" fmla="*/ 4 w 4"/>
                  <a:gd name="T3" fmla="*/ 1 h 4"/>
                  <a:gd name="T4" fmla="*/ 2 w 4"/>
                  <a:gd name="T5" fmla="*/ 0 h 4"/>
                  <a:gd name="T6" fmla="*/ 2 w 4"/>
                  <a:gd name="T7" fmla="*/ 0 h 4"/>
                  <a:gd name="T8" fmla="*/ 2 w 4"/>
                  <a:gd name="T9" fmla="*/ 1 h 4"/>
                  <a:gd name="T10" fmla="*/ 0 w 4"/>
                  <a:gd name="T11" fmla="*/ 3 h 4"/>
                  <a:gd name="T12" fmla="*/ 1 w 4"/>
                  <a:gd name="T13" fmla="*/ 4 h 4"/>
                  <a:gd name="T14" fmla="*/ 3 w 4"/>
                  <a:gd name="T15" fmla="*/ 2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2"/>
                    </a:moveTo>
                    <a:cubicBezTo>
                      <a:pt x="4" y="2"/>
                      <a:pt x="4" y="2"/>
                      <a:pt x="4" y="1"/>
                    </a:cubicBezTo>
                    <a:cubicBezTo>
                      <a:pt x="3" y="1"/>
                      <a:pt x="3" y="0"/>
                      <a:pt x="2" y="0"/>
                    </a:cubicBezTo>
                    <a:cubicBezTo>
                      <a:pt x="2" y="0"/>
                      <a:pt x="2" y="0"/>
                      <a:pt x="2" y="0"/>
                    </a:cubicBezTo>
                    <a:cubicBezTo>
                      <a:pt x="2" y="0"/>
                      <a:pt x="2" y="1"/>
                      <a:pt x="2" y="1"/>
                    </a:cubicBezTo>
                    <a:cubicBezTo>
                      <a:pt x="0" y="2"/>
                      <a:pt x="1" y="1"/>
                      <a:pt x="0" y="3"/>
                    </a:cubicBezTo>
                    <a:cubicBezTo>
                      <a:pt x="0" y="4"/>
                      <a:pt x="1" y="4"/>
                      <a:pt x="1" y="4"/>
                    </a:cubicBezTo>
                    <a:cubicBezTo>
                      <a:pt x="2" y="3"/>
                      <a:pt x="2" y="3"/>
                      <a:pt x="3" y="2"/>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14" name="Freeform 113"/>
              <p:cNvSpPr>
                <a:spLocks/>
              </p:cNvSpPr>
              <p:nvPr/>
            </p:nvSpPr>
            <p:spPr bwMode="auto">
              <a:xfrm>
                <a:off x="3345234" y="1161166"/>
                <a:ext cx="1309" cy="873"/>
              </a:xfrm>
              <a:custGeom>
                <a:avLst/>
                <a:gdLst>
                  <a:gd name="T0" fmla="*/ 1 w 1"/>
                  <a:gd name="T1" fmla="*/ 0 h 1"/>
                  <a:gd name="T2" fmla="*/ 0 w 1"/>
                  <a:gd name="T3" fmla="*/ 0 h 1"/>
                  <a:gd name="T4" fmla="*/ 0 w 1"/>
                  <a:gd name="T5" fmla="*/ 0 h 1"/>
                  <a:gd name="T6" fmla="*/ 0 w 1"/>
                  <a:gd name="T7" fmla="*/ 1 h 1"/>
                  <a:gd name="T8" fmla="*/ 1 w 1"/>
                  <a:gd name="T9" fmla="*/ 1 h 1"/>
                  <a:gd name="T10" fmla="*/ 1 w 1"/>
                  <a:gd name="T11" fmla="*/ 0 h 1"/>
                </a:gdLst>
                <a:ahLst/>
                <a:cxnLst>
                  <a:cxn ang="0">
                    <a:pos x="T0" y="T1"/>
                  </a:cxn>
                  <a:cxn ang="0">
                    <a:pos x="T2" y="T3"/>
                  </a:cxn>
                  <a:cxn ang="0">
                    <a:pos x="T4" y="T5"/>
                  </a:cxn>
                  <a:cxn ang="0">
                    <a:pos x="T6" y="T7"/>
                  </a:cxn>
                  <a:cxn ang="0">
                    <a:pos x="T8" y="T9"/>
                  </a:cxn>
                  <a:cxn ang="0">
                    <a:pos x="T10" y="T11"/>
                  </a:cxn>
                </a:cxnLst>
                <a:rect l="0" t="0" r="r" b="b"/>
                <a:pathLst>
                  <a:path w="1" h="1">
                    <a:moveTo>
                      <a:pt x="1" y="0"/>
                    </a:moveTo>
                    <a:cubicBezTo>
                      <a:pt x="1" y="0"/>
                      <a:pt x="0" y="0"/>
                      <a:pt x="0" y="0"/>
                    </a:cubicBezTo>
                    <a:cubicBezTo>
                      <a:pt x="0" y="0"/>
                      <a:pt x="0" y="0"/>
                      <a:pt x="0" y="0"/>
                    </a:cubicBezTo>
                    <a:cubicBezTo>
                      <a:pt x="0" y="1"/>
                      <a:pt x="0" y="1"/>
                      <a:pt x="0" y="1"/>
                    </a:cubicBezTo>
                    <a:cubicBezTo>
                      <a:pt x="0" y="1"/>
                      <a:pt x="1" y="1"/>
                      <a:pt x="1" y="1"/>
                    </a:cubicBezTo>
                    <a:cubicBezTo>
                      <a:pt x="1" y="1"/>
                      <a:pt x="1" y="1"/>
                      <a:pt x="1"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15" name="Freeform 114"/>
              <p:cNvSpPr>
                <a:spLocks/>
              </p:cNvSpPr>
              <p:nvPr/>
            </p:nvSpPr>
            <p:spPr bwMode="auto">
              <a:xfrm>
                <a:off x="3349597" y="1182983"/>
                <a:ext cx="1745" cy="3054"/>
              </a:xfrm>
              <a:custGeom>
                <a:avLst/>
                <a:gdLst>
                  <a:gd name="T0" fmla="*/ 0 w 2"/>
                  <a:gd name="T1" fmla="*/ 1 h 3"/>
                  <a:gd name="T2" fmla="*/ 0 w 2"/>
                  <a:gd name="T3" fmla="*/ 2 h 3"/>
                  <a:gd name="T4" fmla="*/ 1 w 2"/>
                  <a:gd name="T5" fmla="*/ 3 h 3"/>
                  <a:gd name="T6" fmla="*/ 2 w 2"/>
                  <a:gd name="T7" fmla="*/ 2 h 3"/>
                  <a:gd name="T8" fmla="*/ 2 w 2"/>
                  <a:gd name="T9" fmla="*/ 0 h 3"/>
                  <a:gd name="T10" fmla="*/ 0 w 2"/>
                  <a:gd name="T11" fmla="*/ 0 h 3"/>
                  <a:gd name="T12" fmla="*/ 0 w 2"/>
                  <a:gd name="T13" fmla="*/ 0 h 3"/>
                  <a:gd name="T14" fmla="*/ 0 w 2"/>
                  <a:gd name="T15" fmla="*/ 1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 h="3">
                    <a:moveTo>
                      <a:pt x="0" y="1"/>
                    </a:moveTo>
                    <a:cubicBezTo>
                      <a:pt x="0" y="2"/>
                      <a:pt x="0" y="2"/>
                      <a:pt x="0" y="2"/>
                    </a:cubicBezTo>
                    <a:cubicBezTo>
                      <a:pt x="1" y="2"/>
                      <a:pt x="1" y="2"/>
                      <a:pt x="1" y="3"/>
                    </a:cubicBezTo>
                    <a:cubicBezTo>
                      <a:pt x="1" y="2"/>
                      <a:pt x="1" y="2"/>
                      <a:pt x="2" y="2"/>
                    </a:cubicBezTo>
                    <a:cubicBezTo>
                      <a:pt x="2" y="2"/>
                      <a:pt x="2" y="1"/>
                      <a:pt x="2" y="0"/>
                    </a:cubicBezTo>
                    <a:cubicBezTo>
                      <a:pt x="1" y="0"/>
                      <a:pt x="1" y="0"/>
                      <a:pt x="0" y="0"/>
                    </a:cubicBezTo>
                    <a:cubicBezTo>
                      <a:pt x="0" y="0"/>
                      <a:pt x="0" y="0"/>
                      <a:pt x="0" y="0"/>
                    </a:cubicBezTo>
                    <a:cubicBezTo>
                      <a:pt x="0" y="1"/>
                      <a:pt x="0" y="1"/>
                      <a:pt x="0"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16" name="Freeform 115"/>
              <p:cNvSpPr>
                <a:spLocks/>
              </p:cNvSpPr>
              <p:nvPr/>
            </p:nvSpPr>
            <p:spPr bwMode="auto">
              <a:xfrm>
                <a:off x="3333888" y="979642"/>
                <a:ext cx="15709" cy="5236"/>
              </a:xfrm>
              <a:custGeom>
                <a:avLst/>
                <a:gdLst>
                  <a:gd name="T0" fmla="*/ 0 w 15"/>
                  <a:gd name="T1" fmla="*/ 0 h 5"/>
                  <a:gd name="T2" fmla="*/ 15 w 15"/>
                  <a:gd name="T3" fmla="*/ 4 h 5"/>
                  <a:gd name="T4" fmla="*/ 15 w 15"/>
                  <a:gd name="T5" fmla="*/ 4 h 5"/>
                  <a:gd name="T6" fmla="*/ 0 w 15"/>
                  <a:gd name="T7" fmla="*/ 0 h 5"/>
                  <a:gd name="T8" fmla="*/ 0 w 15"/>
                  <a:gd name="T9" fmla="*/ 0 h 5"/>
                </a:gdLst>
                <a:ahLst/>
                <a:cxnLst>
                  <a:cxn ang="0">
                    <a:pos x="T0" y="T1"/>
                  </a:cxn>
                  <a:cxn ang="0">
                    <a:pos x="T2" y="T3"/>
                  </a:cxn>
                  <a:cxn ang="0">
                    <a:pos x="T4" y="T5"/>
                  </a:cxn>
                  <a:cxn ang="0">
                    <a:pos x="T6" y="T7"/>
                  </a:cxn>
                  <a:cxn ang="0">
                    <a:pos x="T8" y="T9"/>
                  </a:cxn>
                </a:cxnLst>
                <a:rect l="0" t="0" r="r" b="b"/>
                <a:pathLst>
                  <a:path w="15" h="5">
                    <a:moveTo>
                      <a:pt x="0" y="0"/>
                    </a:moveTo>
                    <a:cubicBezTo>
                      <a:pt x="4" y="3"/>
                      <a:pt x="8" y="5"/>
                      <a:pt x="15" y="4"/>
                    </a:cubicBezTo>
                    <a:cubicBezTo>
                      <a:pt x="15" y="4"/>
                      <a:pt x="15" y="4"/>
                      <a:pt x="15" y="4"/>
                    </a:cubicBezTo>
                    <a:cubicBezTo>
                      <a:pt x="12" y="1"/>
                      <a:pt x="5" y="0"/>
                      <a:pt x="0" y="0"/>
                    </a:cubicBezTo>
                    <a:cubicBezTo>
                      <a:pt x="0" y="0"/>
                      <a:pt x="0" y="0"/>
                      <a:pt x="0"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17" name="Freeform 116"/>
              <p:cNvSpPr>
                <a:spLocks/>
              </p:cNvSpPr>
              <p:nvPr/>
            </p:nvSpPr>
            <p:spPr bwMode="auto">
              <a:xfrm>
                <a:off x="3349597" y="1173384"/>
                <a:ext cx="1745" cy="3054"/>
              </a:xfrm>
              <a:custGeom>
                <a:avLst/>
                <a:gdLst>
                  <a:gd name="T0" fmla="*/ 2 w 2"/>
                  <a:gd name="T1" fmla="*/ 3 h 3"/>
                  <a:gd name="T2" fmla="*/ 0 w 2"/>
                  <a:gd name="T3" fmla="*/ 0 h 3"/>
                  <a:gd name="T4" fmla="*/ 0 w 2"/>
                  <a:gd name="T5" fmla="*/ 3 h 3"/>
                  <a:gd name="T6" fmla="*/ 1 w 2"/>
                  <a:gd name="T7" fmla="*/ 3 h 3"/>
                  <a:gd name="T8" fmla="*/ 2 w 2"/>
                  <a:gd name="T9" fmla="*/ 3 h 3"/>
                </a:gdLst>
                <a:ahLst/>
                <a:cxnLst>
                  <a:cxn ang="0">
                    <a:pos x="T0" y="T1"/>
                  </a:cxn>
                  <a:cxn ang="0">
                    <a:pos x="T2" y="T3"/>
                  </a:cxn>
                  <a:cxn ang="0">
                    <a:pos x="T4" y="T5"/>
                  </a:cxn>
                  <a:cxn ang="0">
                    <a:pos x="T6" y="T7"/>
                  </a:cxn>
                  <a:cxn ang="0">
                    <a:pos x="T8" y="T9"/>
                  </a:cxn>
                </a:cxnLst>
                <a:rect l="0" t="0" r="r" b="b"/>
                <a:pathLst>
                  <a:path w="2" h="3">
                    <a:moveTo>
                      <a:pt x="2" y="3"/>
                    </a:moveTo>
                    <a:cubicBezTo>
                      <a:pt x="2" y="1"/>
                      <a:pt x="2" y="1"/>
                      <a:pt x="0" y="0"/>
                    </a:cubicBezTo>
                    <a:cubicBezTo>
                      <a:pt x="0" y="1"/>
                      <a:pt x="0" y="2"/>
                      <a:pt x="0" y="3"/>
                    </a:cubicBezTo>
                    <a:cubicBezTo>
                      <a:pt x="0" y="3"/>
                      <a:pt x="1" y="3"/>
                      <a:pt x="1" y="3"/>
                    </a:cubicBezTo>
                    <a:cubicBezTo>
                      <a:pt x="2" y="3"/>
                      <a:pt x="2" y="3"/>
                      <a:pt x="2" y="3"/>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18" name="Freeform 117"/>
              <p:cNvSpPr>
                <a:spLocks/>
              </p:cNvSpPr>
              <p:nvPr/>
            </p:nvSpPr>
            <p:spPr bwMode="auto">
              <a:xfrm>
                <a:off x="3316434" y="929025"/>
                <a:ext cx="3927" cy="2182"/>
              </a:xfrm>
              <a:custGeom>
                <a:avLst/>
                <a:gdLst>
                  <a:gd name="T0" fmla="*/ 0 w 4"/>
                  <a:gd name="T1" fmla="*/ 2 h 2"/>
                  <a:gd name="T2" fmla="*/ 4 w 4"/>
                  <a:gd name="T3" fmla="*/ 1 h 2"/>
                  <a:gd name="T4" fmla="*/ 3 w 4"/>
                  <a:gd name="T5" fmla="*/ 0 h 2"/>
                  <a:gd name="T6" fmla="*/ 1 w 4"/>
                  <a:gd name="T7" fmla="*/ 1 h 2"/>
                  <a:gd name="T8" fmla="*/ 0 w 4"/>
                  <a:gd name="T9" fmla="*/ 2 h 2"/>
                </a:gdLst>
                <a:ahLst/>
                <a:cxnLst>
                  <a:cxn ang="0">
                    <a:pos x="T0" y="T1"/>
                  </a:cxn>
                  <a:cxn ang="0">
                    <a:pos x="T2" y="T3"/>
                  </a:cxn>
                  <a:cxn ang="0">
                    <a:pos x="T4" y="T5"/>
                  </a:cxn>
                  <a:cxn ang="0">
                    <a:pos x="T6" y="T7"/>
                  </a:cxn>
                  <a:cxn ang="0">
                    <a:pos x="T8" y="T9"/>
                  </a:cxn>
                </a:cxnLst>
                <a:rect l="0" t="0" r="r" b="b"/>
                <a:pathLst>
                  <a:path w="4" h="2">
                    <a:moveTo>
                      <a:pt x="0" y="2"/>
                    </a:moveTo>
                    <a:cubicBezTo>
                      <a:pt x="2" y="2"/>
                      <a:pt x="3" y="1"/>
                      <a:pt x="4" y="1"/>
                    </a:cubicBezTo>
                    <a:cubicBezTo>
                      <a:pt x="3" y="0"/>
                      <a:pt x="3" y="0"/>
                      <a:pt x="3" y="0"/>
                    </a:cubicBezTo>
                    <a:cubicBezTo>
                      <a:pt x="2" y="0"/>
                      <a:pt x="2" y="0"/>
                      <a:pt x="1" y="1"/>
                    </a:cubicBezTo>
                    <a:cubicBezTo>
                      <a:pt x="1" y="1"/>
                      <a:pt x="1" y="2"/>
                      <a:pt x="0" y="2"/>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19" name="Freeform 118"/>
              <p:cNvSpPr>
                <a:spLocks/>
              </p:cNvSpPr>
              <p:nvPr/>
            </p:nvSpPr>
            <p:spPr bwMode="auto">
              <a:xfrm>
                <a:off x="3271053" y="922916"/>
                <a:ext cx="4364" cy="2182"/>
              </a:xfrm>
              <a:custGeom>
                <a:avLst/>
                <a:gdLst>
                  <a:gd name="T0" fmla="*/ 2 w 4"/>
                  <a:gd name="T1" fmla="*/ 2 h 2"/>
                  <a:gd name="T2" fmla="*/ 3 w 4"/>
                  <a:gd name="T3" fmla="*/ 2 h 2"/>
                  <a:gd name="T4" fmla="*/ 4 w 4"/>
                  <a:gd name="T5" fmla="*/ 1 h 2"/>
                  <a:gd name="T6" fmla="*/ 4 w 4"/>
                  <a:gd name="T7" fmla="*/ 0 h 2"/>
                  <a:gd name="T8" fmla="*/ 0 w 4"/>
                  <a:gd name="T9" fmla="*/ 1 h 2"/>
                  <a:gd name="T10" fmla="*/ 2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2" y="2"/>
                    </a:moveTo>
                    <a:cubicBezTo>
                      <a:pt x="2" y="2"/>
                      <a:pt x="2" y="2"/>
                      <a:pt x="3" y="2"/>
                    </a:cubicBezTo>
                    <a:cubicBezTo>
                      <a:pt x="3" y="2"/>
                      <a:pt x="4" y="1"/>
                      <a:pt x="4" y="1"/>
                    </a:cubicBezTo>
                    <a:cubicBezTo>
                      <a:pt x="4" y="1"/>
                      <a:pt x="4" y="1"/>
                      <a:pt x="4" y="0"/>
                    </a:cubicBezTo>
                    <a:cubicBezTo>
                      <a:pt x="3" y="1"/>
                      <a:pt x="1" y="1"/>
                      <a:pt x="0" y="1"/>
                    </a:cubicBezTo>
                    <a:cubicBezTo>
                      <a:pt x="0" y="2"/>
                      <a:pt x="0" y="2"/>
                      <a:pt x="2" y="2"/>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20" name="Freeform 119"/>
              <p:cNvSpPr>
                <a:spLocks/>
              </p:cNvSpPr>
              <p:nvPr/>
            </p:nvSpPr>
            <p:spPr bwMode="auto">
              <a:xfrm>
                <a:off x="3260580" y="929025"/>
                <a:ext cx="5236" cy="4364"/>
              </a:xfrm>
              <a:custGeom>
                <a:avLst/>
                <a:gdLst>
                  <a:gd name="T0" fmla="*/ 0 w 5"/>
                  <a:gd name="T1" fmla="*/ 3 h 4"/>
                  <a:gd name="T2" fmla="*/ 3 w 5"/>
                  <a:gd name="T3" fmla="*/ 4 h 4"/>
                  <a:gd name="T4" fmla="*/ 5 w 5"/>
                  <a:gd name="T5" fmla="*/ 1 h 4"/>
                  <a:gd name="T6" fmla="*/ 5 w 5"/>
                  <a:gd name="T7" fmla="*/ 0 h 4"/>
                  <a:gd name="T8" fmla="*/ 2 w 5"/>
                  <a:gd name="T9" fmla="*/ 0 h 4"/>
                  <a:gd name="T10" fmla="*/ 0 w 5"/>
                  <a:gd name="T11" fmla="*/ 3 h 4"/>
                </a:gdLst>
                <a:ahLst/>
                <a:cxnLst>
                  <a:cxn ang="0">
                    <a:pos x="T0" y="T1"/>
                  </a:cxn>
                  <a:cxn ang="0">
                    <a:pos x="T2" y="T3"/>
                  </a:cxn>
                  <a:cxn ang="0">
                    <a:pos x="T4" y="T5"/>
                  </a:cxn>
                  <a:cxn ang="0">
                    <a:pos x="T6" y="T7"/>
                  </a:cxn>
                  <a:cxn ang="0">
                    <a:pos x="T8" y="T9"/>
                  </a:cxn>
                  <a:cxn ang="0">
                    <a:pos x="T10" y="T11"/>
                  </a:cxn>
                </a:cxnLst>
                <a:rect l="0" t="0" r="r" b="b"/>
                <a:pathLst>
                  <a:path w="5" h="4">
                    <a:moveTo>
                      <a:pt x="0" y="3"/>
                    </a:moveTo>
                    <a:cubicBezTo>
                      <a:pt x="1" y="3"/>
                      <a:pt x="2" y="3"/>
                      <a:pt x="3" y="4"/>
                    </a:cubicBezTo>
                    <a:cubicBezTo>
                      <a:pt x="4" y="3"/>
                      <a:pt x="4" y="2"/>
                      <a:pt x="5" y="1"/>
                    </a:cubicBezTo>
                    <a:cubicBezTo>
                      <a:pt x="5" y="1"/>
                      <a:pt x="5" y="0"/>
                      <a:pt x="5" y="0"/>
                    </a:cubicBezTo>
                    <a:cubicBezTo>
                      <a:pt x="4" y="0"/>
                      <a:pt x="3" y="0"/>
                      <a:pt x="2" y="0"/>
                    </a:cubicBezTo>
                    <a:cubicBezTo>
                      <a:pt x="1" y="1"/>
                      <a:pt x="1" y="2"/>
                      <a:pt x="0" y="3"/>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21" name="Freeform 120"/>
              <p:cNvSpPr>
                <a:spLocks/>
              </p:cNvSpPr>
              <p:nvPr/>
            </p:nvSpPr>
            <p:spPr bwMode="auto">
              <a:xfrm>
                <a:off x="3246181" y="929025"/>
                <a:ext cx="9600" cy="5236"/>
              </a:xfrm>
              <a:custGeom>
                <a:avLst/>
                <a:gdLst>
                  <a:gd name="T0" fmla="*/ 3 w 9"/>
                  <a:gd name="T1" fmla="*/ 1 h 5"/>
                  <a:gd name="T2" fmla="*/ 0 w 9"/>
                  <a:gd name="T3" fmla="*/ 5 h 5"/>
                  <a:gd name="T4" fmla="*/ 8 w 9"/>
                  <a:gd name="T5" fmla="*/ 1 h 5"/>
                  <a:gd name="T6" fmla="*/ 9 w 9"/>
                  <a:gd name="T7" fmla="*/ 0 h 5"/>
                  <a:gd name="T8" fmla="*/ 6 w 9"/>
                  <a:gd name="T9" fmla="*/ 0 h 5"/>
                  <a:gd name="T10" fmla="*/ 6 w 9"/>
                  <a:gd name="T11" fmla="*/ 0 h 5"/>
                  <a:gd name="T12" fmla="*/ 3 w 9"/>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3" y="1"/>
                    </a:moveTo>
                    <a:cubicBezTo>
                      <a:pt x="2" y="3"/>
                      <a:pt x="1" y="4"/>
                      <a:pt x="0" y="5"/>
                    </a:cubicBezTo>
                    <a:cubicBezTo>
                      <a:pt x="3" y="4"/>
                      <a:pt x="5" y="2"/>
                      <a:pt x="8" y="1"/>
                    </a:cubicBezTo>
                    <a:cubicBezTo>
                      <a:pt x="8" y="1"/>
                      <a:pt x="8" y="0"/>
                      <a:pt x="9" y="0"/>
                    </a:cubicBezTo>
                    <a:cubicBezTo>
                      <a:pt x="8" y="0"/>
                      <a:pt x="7" y="0"/>
                      <a:pt x="6" y="0"/>
                    </a:cubicBezTo>
                    <a:cubicBezTo>
                      <a:pt x="6" y="0"/>
                      <a:pt x="6" y="0"/>
                      <a:pt x="6" y="0"/>
                    </a:cubicBezTo>
                    <a:cubicBezTo>
                      <a:pt x="5" y="0"/>
                      <a:pt x="4" y="1"/>
                      <a:pt x="3"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22" name="Freeform 121"/>
              <p:cNvSpPr>
                <a:spLocks/>
              </p:cNvSpPr>
              <p:nvPr/>
            </p:nvSpPr>
            <p:spPr bwMode="auto">
              <a:xfrm>
                <a:off x="3287635" y="924225"/>
                <a:ext cx="3055" cy="873"/>
              </a:xfrm>
              <a:custGeom>
                <a:avLst/>
                <a:gdLst>
                  <a:gd name="T0" fmla="*/ 3 w 3"/>
                  <a:gd name="T1" fmla="*/ 0 h 1"/>
                  <a:gd name="T2" fmla="*/ 3 w 3"/>
                  <a:gd name="T3" fmla="*/ 0 h 1"/>
                  <a:gd name="T4" fmla="*/ 0 w 3"/>
                  <a:gd name="T5" fmla="*/ 0 h 1"/>
                  <a:gd name="T6" fmla="*/ 3 w 3"/>
                  <a:gd name="T7" fmla="*/ 0 h 1"/>
                </a:gdLst>
                <a:ahLst/>
                <a:cxnLst>
                  <a:cxn ang="0">
                    <a:pos x="T0" y="T1"/>
                  </a:cxn>
                  <a:cxn ang="0">
                    <a:pos x="T2" y="T3"/>
                  </a:cxn>
                  <a:cxn ang="0">
                    <a:pos x="T4" y="T5"/>
                  </a:cxn>
                  <a:cxn ang="0">
                    <a:pos x="T6" y="T7"/>
                  </a:cxn>
                </a:cxnLst>
                <a:rect l="0" t="0" r="r" b="b"/>
                <a:pathLst>
                  <a:path w="3" h="1">
                    <a:moveTo>
                      <a:pt x="3" y="0"/>
                    </a:moveTo>
                    <a:cubicBezTo>
                      <a:pt x="3" y="0"/>
                      <a:pt x="3" y="0"/>
                      <a:pt x="3" y="0"/>
                    </a:cubicBezTo>
                    <a:cubicBezTo>
                      <a:pt x="2" y="0"/>
                      <a:pt x="1" y="0"/>
                      <a:pt x="0" y="0"/>
                    </a:cubicBezTo>
                    <a:cubicBezTo>
                      <a:pt x="0" y="1"/>
                      <a:pt x="1" y="1"/>
                      <a:pt x="3"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23" name="Freeform 122"/>
              <p:cNvSpPr>
                <a:spLocks/>
              </p:cNvSpPr>
              <p:nvPr/>
            </p:nvSpPr>
            <p:spPr bwMode="auto">
              <a:xfrm>
                <a:off x="3597011" y="953025"/>
                <a:ext cx="3055" cy="3054"/>
              </a:xfrm>
              <a:custGeom>
                <a:avLst/>
                <a:gdLst>
                  <a:gd name="T0" fmla="*/ 3 w 3"/>
                  <a:gd name="T1" fmla="*/ 3 h 3"/>
                  <a:gd name="T2" fmla="*/ 3 w 3"/>
                  <a:gd name="T3" fmla="*/ 2 h 3"/>
                  <a:gd name="T4" fmla="*/ 1 w 3"/>
                  <a:gd name="T5" fmla="*/ 0 h 3"/>
                  <a:gd name="T6" fmla="*/ 1 w 3"/>
                  <a:gd name="T7" fmla="*/ 0 h 3"/>
                  <a:gd name="T8" fmla="*/ 1 w 3"/>
                  <a:gd name="T9" fmla="*/ 1 h 3"/>
                  <a:gd name="T10" fmla="*/ 1 w 3"/>
                  <a:gd name="T11" fmla="*/ 1 h 3"/>
                  <a:gd name="T12" fmla="*/ 1 w 3"/>
                  <a:gd name="T13" fmla="*/ 1 h 3"/>
                  <a:gd name="T14" fmla="*/ 3 w 3"/>
                  <a:gd name="T15" fmla="*/ 3 h 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3">
                    <a:moveTo>
                      <a:pt x="3" y="3"/>
                    </a:moveTo>
                    <a:cubicBezTo>
                      <a:pt x="3" y="3"/>
                      <a:pt x="3" y="2"/>
                      <a:pt x="3" y="2"/>
                    </a:cubicBezTo>
                    <a:cubicBezTo>
                      <a:pt x="2" y="1"/>
                      <a:pt x="2" y="1"/>
                      <a:pt x="1" y="0"/>
                    </a:cubicBezTo>
                    <a:cubicBezTo>
                      <a:pt x="1" y="0"/>
                      <a:pt x="1" y="0"/>
                      <a:pt x="1" y="0"/>
                    </a:cubicBezTo>
                    <a:cubicBezTo>
                      <a:pt x="1" y="1"/>
                      <a:pt x="1" y="1"/>
                      <a:pt x="1" y="1"/>
                    </a:cubicBezTo>
                    <a:cubicBezTo>
                      <a:pt x="1" y="1"/>
                      <a:pt x="1" y="1"/>
                      <a:pt x="1" y="1"/>
                    </a:cubicBezTo>
                    <a:cubicBezTo>
                      <a:pt x="0" y="1"/>
                      <a:pt x="0" y="1"/>
                      <a:pt x="1" y="1"/>
                    </a:cubicBezTo>
                    <a:cubicBezTo>
                      <a:pt x="2" y="2"/>
                      <a:pt x="2" y="2"/>
                      <a:pt x="3" y="3"/>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24" name="Freeform 123"/>
              <p:cNvSpPr>
                <a:spLocks/>
              </p:cNvSpPr>
              <p:nvPr/>
            </p:nvSpPr>
            <p:spPr bwMode="auto">
              <a:xfrm>
                <a:off x="3608356" y="977897"/>
                <a:ext cx="1745" cy="873"/>
              </a:xfrm>
              <a:custGeom>
                <a:avLst/>
                <a:gdLst>
                  <a:gd name="T0" fmla="*/ 0 w 2"/>
                  <a:gd name="T1" fmla="*/ 0 h 1"/>
                  <a:gd name="T2" fmla="*/ 1 w 2"/>
                  <a:gd name="T3" fmla="*/ 1 h 1"/>
                  <a:gd name="T4" fmla="*/ 2 w 2"/>
                  <a:gd name="T5" fmla="*/ 1 h 1"/>
                  <a:gd name="T6" fmla="*/ 2 w 2"/>
                  <a:gd name="T7" fmla="*/ 0 h 1"/>
                  <a:gd name="T8" fmla="*/ 1 w 2"/>
                  <a:gd name="T9" fmla="*/ 0 h 1"/>
                  <a:gd name="T10" fmla="*/ 0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0" y="0"/>
                    </a:moveTo>
                    <a:cubicBezTo>
                      <a:pt x="0" y="1"/>
                      <a:pt x="0" y="1"/>
                      <a:pt x="1" y="1"/>
                    </a:cubicBezTo>
                    <a:cubicBezTo>
                      <a:pt x="1" y="1"/>
                      <a:pt x="1" y="1"/>
                      <a:pt x="2" y="1"/>
                    </a:cubicBezTo>
                    <a:cubicBezTo>
                      <a:pt x="2" y="0"/>
                      <a:pt x="2" y="0"/>
                      <a:pt x="2" y="0"/>
                    </a:cubicBezTo>
                    <a:cubicBezTo>
                      <a:pt x="2" y="0"/>
                      <a:pt x="1" y="0"/>
                      <a:pt x="1" y="0"/>
                    </a:cubicBezTo>
                    <a:cubicBezTo>
                      <a:pt x="1" y="0"/>
                      <a:pt x="0" y="0"/>
                      <a:pt x="0"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25" name="Freeform 124"/>
              <p:cNvSpPr>
                <a:spLocks/>
              </p:cNvSpPr>
              <p:nvPr/>
            </p:nvSpPr>
            <p:spPr bwMode="auto">
              <a:xfrm>
                <a:off x="3615338" y="984878"/>
                <a:ext cx="873" cy="873"/>
              </a:xfrm>
              <a:custGeom>
                <a:avLst/>
                <a:gdLst>
                  <a:gd name="T0" fmla="*/ 0 w 1"/>
                  <a:gd name="T1" fmla="*/ 1 h 1"/>
                  <a:gd name="T2" fmla="*/ 1 w 1"/>
                  <a:gd name="T3" fmla="*/ 1 h 1"/>
                  <a:gd name="T4" fmla="*/ 0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1"/>
                      <a:pt x="1" y="1"/>
                    </a:cubicBezTo>
                    <a:cubicBezTo>
                      <a:pt x="1" y="1"/>
                      <a:pt x="0" y="1"/>
                      <a:pt x="0" y="0"/>
                    </a:cubicBezTo>
                    <a:cubicBezTo>
                      <a:pt x="0" y="1"/>
                      <a:pt x="0" y="1"/>
                      <a:pt x="0"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26" name="Freeform 125"/>
              <p:cNvSpPr>
                <a:spLocks/>
              </p:cNvSpPr>
              <p:nvPr/>
            </p:nvSpPr>
            <p:spPr bwMode="auto">
              <a:xfrm>
                <a:off x="3598756" y="978769"/>
                <a:ext cx="13527" cy="16581"/>
              </a:xfrm>
              <a:custGeom>
                <a:avLst/>
                <a:gdLst>
                  <a:gd name="T0" fmla="*/ 0 w 13"/>
                  <a:gd name="T1" fmla="*/ 1 h 16"/>
                  <a:gd name="T2" fmla="*/ 0 w 13"/>
                  <a:gd name="T3" fmla="*/ 2 h 16"/>
                  <a:gd name="T4" fmla="*/ 0 w 13"/>
                  <a:gd name="T5" fmla="*/ 2 h 16"/>
                  <a:gd name="T6" fmla="*/ 1 w 13"/>
                  <a:gd name="T7" fmla="*/ 3 h 16"/>
                  <a:gd name="T8" fmla="*/ 0 w 13"/>
                  <a:gd name="T9" fmla="*/ 4 h 16"/>
                  <a:gd name="T10" fmla="*/ 3 w 13"/>
                  <a:gd name="T11" fmla="*/ 6 h 16"/>
                  <a:gd name="T12" fmla="*/ 0 w 13"/>
                  <a:gd name="T13" fmla="*/ 9 h 16"/>
                  <a:gd name="T14" fmla="*/ 1 w 13"/>
                  <a:gd name="T15" fmla="*/ 11 h 16"/>
                  <a:gd name="T16" fmla="*/ 13 w 13"/>
                  <a:gd name="T17" fmla="*/ 13 h 16"/>
                  <a:gd name="T18" fmla="*/ 12 w 13"/>
                  <a:gd name="T19" fmla="*/ 6 h 16"/>
                  <a:gd name="T20" fmla="*/ 13 w 13"/>
                  <a:gd name="T21" fmla="*/ 5 h 16"/>
                  <a:gd name="T22" fmla="*/ 13 w 13"/>
                  <a:gd name="T23" fmla="*/ 5 h 16"/>
                  <a:gd name="T24" fmla="*/ 11 w 13"/>
                  <a:gd name="T25" fmla="*/ 2 h 16"/>
                  <a:gd name="T26" fmla="*/ 7 w 13"/>
                  <a:gd name="T27" fmla="*/ 0 h 16"/>
                  <a:gd name="T28" fmla="*/ 3 w 13"/>
                  <a:gd name="T29" fmla="*/ 1 h 16"/>
                  <a:gd name="T30" fmla="*/ 5 w 13"/>
                  <a:gd name="T31" fmla="*/ 2 h 16"/>
                  <a:gd name="T32" fmla="*/ 0 w 13"/>
                  <a:gd name="T33"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 h="16">
                    <a:moveTo>
                      <a:pt x="0" y="1"/>
                    </a:moveTo>
                    <a:cubicBezTo>
                      <a:pt x="0" y="1"/>
                      <a:pt x="0" y="2"/>
                      <a:pt x="0" y="2"/>
                    </a:cubicBezTo>
                    <a:cubicBezTo>
                      <a:pt x="0" y="2"/>
                      <a:pt x="0" y="2"/>
                      <a:pt x="0" y="2"/>
                    </a:cubicBezTo>
                    <a:cubicBezTo>
                      <a:pt x="0" y="3"/>
                      <a:pt x="1" y="3"/>
                      <a:pt x="1" y="3"/>
                    </a:cubicBezTo>
                    <a:cubicBezTo>
                      <a:pt x="1" y="3"/>
                      <a:pt x="0" y="4"/>
                      <a:pt x="0" y="4"/>
                    </a:cubicBezTo>
                    <a:cubicBezTo>
                      <a:pt x="1" y="5"/>
                      <a:pt x="2" y="6"/>
                      <a:pt x="3" y="6"/>
                    </a:cubicBezTo>
                    <a:cubicBezTo>
                      <a:pt x="3" y="8"/>
                      <a:pt x="2" y="8"/>
                      <a:pt x="0" y="9"/>
                    </a:cubicBezTo>
                    <a:cubicBezTo>
                      <a:pt x="1" y="10"/>
                      <a:pt x="1" y="9"/>
                      <a:pt x="1" y="11"/>
                    </a:cubicBezTo>
                    <a:cubicBezTo>
                      <a:pt x="5" y="16"/>
                      <a:pt x="9" y="11"/>
                      <a:pt x="13" y="13"/>
                    </a:cubicBezTo>
                    <a:cubicBezTo>
                      <a:pt x="13" y="11"/>
                      <a:pt x="13" y="9"/>
                      <a:pt x="12" y="6"/>
                    </a:cubicBezTo>
                    <a:cubicBezTo>
                      <a:pt x="13" y="6"/>
                      <a:pt x="13" y="6"/>
                      <a:pt x="13" y="5"/>
                    </a:cubicBezTo>
                    <a:cubicBezTo>
                      <a:pt x="13" y="5"/>
                      <a:pt x="13" y="5"/>
                      <a:pt x="13" y="5"/>
                    </a:cubicBezTo>
                    <a:cubicBezTo>
                      <a:pt x="13" y="4"/>
                      <a:pt x="12" y="3"/>
                      <a:pt x="11" y="2"/>
                    </a:cubicBezTo>
                    <a:cubicBezTo>
                      <a:pt x="10" y="1"/>
                      <a:pt x="8" y="0"/>
                      <a:pt x="7" y="0"/>
                    </a:cubicBezTo>
                    <a:cubicBezTo>
                      <a:pt x="6" y="0"/>
                      <a:pt x="4" y="0"/>
                      <a:pt x="3" y="1"/>
                    </a:cubicBezTo>
                    <a:cubicBezTo>
                      <a:pt x="4" y="2"/>
                      <a:pt x="4" y="1"/>
                      <a:pt x="5" y="2"/>
                    </a:cubicBezTo>
                    <a:cubicBezTo>
                      <a:pt x="4" y="3"/>
                      <a:pt x="2" y="2"/>
                      <a:pt x="0"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27" name="Freeform 126"/>
              <p:cNvSpPr>
                <a:spLocks/>
              </p:cNvSpPr>
              <p:nvPr/>
            </p:nvSpPr>
            <p:spPr bwMode="auto">
              <a:xfrm>
                <a:off x="3598756" y="956079"/>
                <a:ext cx="2182" cy="873"/>
              </a:xfrm>
              <a:custGeom>
                <a:avLst/>
                <a:gdLst>
                  <a:gd name="T0" fmla="*/ 0 w 2"/>
                  <a:gd name="T1" fmla="*/ 0 h 1"/>
                  <a:gd name="T2" fmla="*/ 0 w 2"/>
                  <a:gd name="T3" fmla="*/ 0 h 1"/>
                  <a:gd name="T4" fmla="*/ 2 w 2"/>
                  <a:gd name="T5" fmla="*/ 1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0" y="0"/>
                      <a:pt x="0" y="0"/>
                    </a:cubicBezTo>
                    <a:cubicBezTo>
                      <a:pt x="1" y="1"/>
                      <a:pt x="1" y="1"/>
                      <a:pt x="2" y="1"/>
                    </a:cubicBezTo>
                    <a:cubicBezTo>
                      <a:pt x="1" y="0"/>
                      <a:pt x="1" y="1"/>
                      <a:pt x="0"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28" name="Freeform 127"/>
              <p:cNvSpPr>
                <a:spLocks/>
              </p:cNvSpPr>
              <p:nvPr/>
            </p:nvSpPr>
            <p:spPr bwMode="auto">
              <a:xfrm>
                <a:off x="3603120" y="967424"/>
                <a:ext cx="3055" cy="3054"/>
              </a:xfrm>
              <a:custGeom>
                <a:avLst/>
                <a:gdLst>
                  <a:gd name="T0" fmla="*/ 0 w 3"/>
                  <a:gd name="T1" fmla="*/ 3 h 3"/>
                  <a:gd name="T2" fmla="*/ 3 w 3"/>
                  <a:gd name="T3" fmla="*/ 1 h 3"/>
                  <a:gd name="T4" fmla="*/ 3 w 3"/>
                  <a:gd name="T5" fmla="*/ 1 h 3"/>
                  <a:gd name="T6" fmla="*/ 1 w 3"/>
                  <a:gd name="T7" fmla="*/ 1 h 3"/>
                  <a:gd name="T8" fmla="*/ 1 w 3"/>
                  <a:gd name="T9" fmla="*/ 2 h 3"/>
                  <a:gd name="T10" fmla="*/ 0 w 3"/>
                  <a:gd name="T11" fmla="*/ 2 h 3"/>
                  <a:gd name="T12" fmla="*/ 0 w 3"/>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3" h="3">
                    <a:moveTo>
                      <a:pt x="0" y="3"/>
                    </a:moveTo>
                    <a:cubicBezTo>
                      <a:pt x="2" y="3"/>
                      <a:pt x="3" y="3"/>
                      <a:pt x="3" y="1"/>
                    </a:cubicBezTo>
                    <a:cubicBezTo>
                      <a:pt x="3" y="1"/>
                      <a:pt x="3" y="1"/>
                      <a:pt x="3" y="1"/>
                    </a:cubicBezTo>
                    <a:cubicBezTo>
                      <a:pt x="2" y="1"/>
                      <a:pt x="1" y="0"/>
                      <a:pt x="1" y="1"/>
                    </a:cubicBezTo>
                    <a:cubicBezTo>
                      <a:pt x="1" y="1"/>
                      <a:pt x="1" y="2"/>
                      <a:pt x="1" y="2"/>
                    </a:cubicBezTo>
                    <a:cubicBezTo>
                      <a:pt x="1" y="2"/>
                      <a:pt x="0" y="2"/>
                      <a:pt x="0" y="2"/>
                    </a:cubicBezTo>
                    <a:cubicBezTo>
                      <a:pt x="0" y="2"/>
                      <a:pt x="0" y="2"/>
                      <a:pt x="0" y="3"/>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29" name="Freeform 128"/>
              <p:cNvSpPr>
                <a:spLocks/>
              </p:cNvSpPr>
              <p:nvPr/>
            </p:nvSpPr>
            <p:spPr bwMode="auto">
              <a:xfrm>
                <a:off x="3650246" y="1006696"/>
                <a:ext cx="1309" cy="1745"/>
              </a:xfrm>
              <a:custGeom>
                <a:avLst/>
                <a:gdLst>
                  <a:gd name="T0" fmla="*/ 1 w 1"/>
                  <a:gd name="T1" fmla="*/ 2 h 2"/>
                  <a:gd name="T2" fmla="*/ 1 w 1"/>
                  <a:gd name="T3" fmla="*/ 2 h 2"/>
                  <a:gd name="T4" fmla="*/ 1 w 1"/>
                  <a:gd name="T5" fmla="*/ 1 h 2"/>
                  <a:gd name="T6" fmla="*/ 0 w 1"/>
                  <a:gd name="T7" fmla="*/ 0 h 2"/>
                  <a:gd name="T8" fmla="*/ 0 w 1"/>
                  <a:gd name="T9" fmla="*/ 0 h 2"/>
                  <a:gd name="T10" fmla="*/ 1 w 1"/>
                  <a:gd name="T11" fmla="*/ 2 h 2"/>
                </a:gdLst>
                <a:ahLst/>
                <a:cxnLst>
                  <a:cxn ang="0">
                    <a:pos x="T0" y="T1"/>
                  </a:cxn>
                  <a:cxn ang="0">
                    <a:pos x="T2" y="T3"/>
                  </a:cxn>
                  <a:cxn ang="0">
                    <a:pos x="T4" y="T5"/>
                  </a:cxn>
                  <a:cxn ang="0">
                    <a:pos x="T6" y="T7"/>
                  </a:cxn>
                  <a:cxn ang="0">
                    <a:pos x="T8" y="T9"/>
                  </a:cxn>
                  <a:cxn ang="0">
                    <a:pos x="T10" y="T11"/>
                  </a:cxn>
                </a:cxnLst>
                <a:rect l="0" t="0" r="r" b="b"/>
                <a:pathLst>
                  <a:path w="1" h="2">
                    <a:moveTo>
                      <a:pt x="1" y="2"/>
                    </a:moveTo>
                    <a:cubicBezTo>
                      <a:pt x="1" y="2"/>
                      <a:pt x="1" y="2"/>
                      <a:pt x="1" y="2"/>
                    </a:cubicBezTo>
                    <a:cubicBezTo>
                      <a:pt x="1" y="1"/>
                      <a:pt x="1" y="1"/>
                      <a:pt x="1" y="1"/>
                    </a:cubicBezTo>
                    <a:cubicBezTo>
                      <a:pt x="0" y="1"/>
                      <a:pt x="0" y="0"/>
                      <a:pt x="0" y="0"/>
                    </a:cubicBezTo>
                    <a:cubicBezTo>
                      <a:pt x="0" y="0"/>
                      <a:pt x="0" y="0"/>
                      <a:pt x="0" y="0"/>
                    </a:cubicBezTo>
                    <a:cubicBezTo>
                      <a:pt x="1" y="1"/>
                      <a:pt x="0" y="1"/>
                      <a:pt x="1" y="2"/>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30" name="Freeform 129"/>
              <p:cNvSpPr>
                <a:spLocks/>
              </p:cNvSpPr>
              <p:nvPr/>
            </p:nvSpPr>
            <p:spPr bwMode="auto">
              <a:xfrm>
                <a:off x="3615338" y="966552"/>
                <a:ext cx="2182" cy="3054"/>
              </a:xfrm>
              <a:custGeom>
                <a:avLst/>
                <a:gdLst>
                  <a:gd name="T0" fmla="*/ 2 w 2"/>
                  <a:gd name="T1" fmla="*/ 3 h 3"/>
                  <a:gd name="T2" fmla="*/ 2 w 2"/>
                  <a:gd name="T3" fmla="*/ 2 h 3"/>
                  <a:gd name="T4" fmla="*/ 0 w 2"/>
                  <a:gd name="T5" fmla="*/ 0 h 3"/>
                  <a:gd name="T6" fmla="*/ 0 w 2"/>
                  <a:gd name="T7" fmla="*/ 0 h 3"/>
                  <a:gd name="T8" fmla="*/ 0 w 2"/>
                  <a:gd name="T9" fmla="*/ 1 h 3"/>
                  <a:gd name="T10" fmla="*/ 2 w 2"/>
                  <a:gd name="T11" fmla="*/ 3 h 3"/>
                  <a:gd name="T12" fmla="*/ 2 w 2"/>
                  <a:gd name="T13" fmla="*/ 3 h 3"/>
                </a:gdLst>
                <a:ahLst/>
                <a:cxnLst>
                  <a:cxn ang="0">
                    <a:pos x="T0" y="T1"/>
                  </a:cxn>
                  <a:cxn ang="0">
                    <a:pos x="T2" y="T3"/>
                  </a:cxn>
                  <a:cxn ang="0">
                    <a:pos x="T4" y="T5"/>
                  </a:cxn>
                  <a:cxn ang="0">
                    <a:pos x="T6" y="T7"/>
                  </a:cxn>
                  <a:cxn ang="0">
                    <a:pos x="T8" y="T9"/>
                  </a:cxn>
                  <a:cxn ang="0">
                    <a:pos x="T10" y="T11"/>
                  </a:cxn>
                  <a:cxn ang="0">
                    <a:pos x="T12" y="T13"/>
                  </a:cxn>
                </a:cxnLst>
                <a:rect l="0" t="0" r="r" b="b"/>
                <a:pathLst>
                  <a:path w="2" h="3">
                    <a:moveTo>
                      <a:pt x="2" y="3"/>
                    </a:moveTo>
                    <a:cubicBezTo>
                      <a:pt x="2" y="3"/>
                      <a:pt x="2" y="2"/>
                      <a:pt x="2" y="2"/>
                    </a:cubicBezTo>
                    <a:cubicBezTo>
                      <a:pt x="1" y="1"/>
                      <a:pt x="1" y="1"/>
                      <a:pt x="0" y="0"/>
                    </a:cubicBezTo>
                    <a:cubicBezTo>
                      <a:pt x="0" y="0"/>
                      <a:pt x="0" y="0"/>
                      <a:pt x="0" y="0"/>
                    </a:cubicBezTo>
                    <a:cubicBezTo>
                      <a:pt x="0" y="1"/>
                      <a:pt x="0" y="1"/>
                      <a:pt x="0" y="1"/>
                    </a:cubicBezTo>
                    <a:cubicBezTo>
                      <a:pt x="1" y="2"/>
                      <a:pt x="1" y="2"/>
                      <a:pt x="2" y="3"/>
                    </a:cubicBezTo>
                    <a:cubicBezTo>
                      <a:pt x="2" y="3"/>
                      <a:pt x="2" y="3"/>
                      <a:pt x="2" y="3"/>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31" name="Freeform 130"/>
              <p:cNvSpPr>
                <a:spLocks/>
              </p:cNvSpPr>
              <p:nvPr/>
            </p:nvSpPr>
            <p:spPr bwMode="auto">
              <a:xfrm>
                <a:off x="3613156" y="969606"/>
                <a:ext cx="2182" cy="873"/>
              </a:xfrm>
              <a:custGeom>
                <a:avLst/>
                <a:gdLst>
                  <a:gd name="T0" fmla="*/ 2 w 2"/>
                  <a:gd name="T1" fmla="*/ 1 h 1"/>
                  <a:gd name="T2" fmla="*/ 1 w 2"/>
                  <a:gd name="T3" fmla="*/ 1 h 1"/>
                  <a:gd name="T4" fmla="*/ 0 w 2"/>
                  <a:gd name="T5" fmla="*/ 0 h 1"/>
                  <a:gd name="T6" fmla="*/ 0 w 2"/>
                  <a:gd name="T7" fmla="*/ 0 h 1"/>
                  <a:gd name="T8" fmla="*/ 0 w 2"/>
                  <a:gd name="T9" fmla="*/ 0 h 1"/>
                  <a:gd name="T10" fmla="*/ 0 w 2"/>
                  <a:gd name="T11" fmla="*/ 1 h 1"/>
                  <a:gd name="T12" fmla="*/ 2 w 2"/>
                  <a:gd name="T13" fmla="*/ 1 h 1"/>
                </a:gdLst>
                <a:ahLst/>
                <a:cxnLst>
                  <a:cxn ang="0">
                    <a:pos x="T0" y="T1"/>
                  </a:cxn>
                  <a:cxn ang="0">
                    <a:pos x="T2" y="T3"/>
                  </a:cxn>
                  <a:cxn ang="0">
                    <a:pos x="T4" y="T5"/>
                  </a:cxn>
                  <a:cxn ang="0">
                    <a:pos x="T6" y="T7"/>
                  </a:cxn>
                  <a:cxn ang="0">
                    <a:pos x="T8" y="T9"/>
                  </a:cxn>
                  <a:cxn ang="0">
                    <a:pos x="T10" y="T11"/>
                  </a:cxn>
                  <a:cxn ang="0">
                    <a:pos x="T12" y="T13"/>
                  </a:cxn>
                </a:cxnLst>
                <a:rect l="0" t="0" r="r" b="b"/>
                <a:pathLst>
                  <a:path w="2" h="1">
                    <a:moveTo>
                      <a:pt x="2" y="1"/>
                    </a:moveTo>
                    <a:cubicBezTo>
                      <a:pt x="2" y="1"/>
                      <a:pt x="2" y="1"/>
                      <a:pt x="1" y="1"/>
                    </a:cubicBezTo>
                    <a:cubicBezTo>
                      <a:pt x="1" y="1"/>
                      <a:pt x="0" y="0"/>
                      <a:pt x="0" y="0"/>
                    </a:cubicBezTo>
                    <a:cubicBezTo>
                      <a:pt x="0" y="0"/>
                      <a:pt x="0" y="0"/>
                      <a:pt x="0" y="0"/>
                    </a:cubicBezTo>
                    <a:cubicBezTo>
                      <a:pt x="0" y="0"/>
                      <a:pt x="0" y="0"/>
                      <a:pt x="0" y="0"/>
                    </a:cubicBezTo>
                    <a:cubicBezTo>
                      <a:pt x="0" y="0"/>
                      <a:pt x="0" y="1"/>
                      <a:pt x="0" y="1"/>
                    </a:cubicBezTo>
                    <a:cubicBezTo>
                      <a:pt x="0" y="1"/>
                      <a:pt x="1" y="1"/>
                      <a:pt x="2"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32" name="Freeform 131"/>
              <p:cNvSpPr>
                <a:spLocks/>
              </p:cNvSpPr>
              <p:nvPr/>
            </p:nvSpPr>
            <p:spPr bwMode="auto">
              <a:xfrm>
                <a:off x="3604865" y="969606"/>
                <a:ext cx="30109" cy="34908"/>
              </a:xfrm>
              <a:custGeom>
                <a:avLst/>
                <a:gdLst>
                  <a:gd name="T0" fmla="*/ 3 w 29"/>
                  <a:gd name="T1" fmla="*/ 4 h 34"/>
                  <a:gd name="T2" fmla="*/ 3 w 29"/>
                  <a:gd name="T3" fmla="*/ 6 h 34"/>
                  <a:gd name="T4" fmla="*/ 3 w 29"/>
                  <a:gd name="T5" fmla="*/ 7 h 34"/>
                  <a:gd name="T6" fmla="*/ 5 w 29"/>
                  <a:gd name="T7" fmla="*/ 7 h 34"/>
                  <a:gd name="T8" fmla="*/ 5 w 29"/>
                  <a:gd name="T9" fmla="*/ 11 h 34"/>
                  <a:gd name="T10" fmla="*/ 7 w 29"/>
                  <a:gd name="T11" fmla="*/ 11 h 34"/>
                  <a:gd name="T12" fmla="*/ 7 w 29"/>
                  <a:gd name="T13" fmla="*/ 10 h 34"/>
                  <a:gd name="T14" fmla="*/ 7 w 29"/>
                  <a:gd name="T15" fmla="*/ 10 h 34"/>
                  <a:gd name="T16" fmla="*/ 8 w 29"/>
                  <a:gd name="T17" fmla="*/ 11 h 34"/>
                  <a:gd name="T18" fmla="*/ 7 w 29"/>
                  <a:gd name="T19" fmla="*/ 13 h 34"/>
                  <a:gd name="T20" fmla="*/ 8 w 29"/>
                  <a:gd name="T21" fmla="*/ 14 h 34"/>
                  <a:gd name="T22" fmla="*/ 12 w 29"/>
                  <a:gd name="T23" fmla="*/ 15 h 34"/>
                  <a:gd name="T24" fmla="*/ 13 w 29"/>
                  <a:gd name="T25" fmla="*/ 15 h 34"/>
                  <a:gd name="T26" fmla="*/ 15 w 29"/>
                  <a:gd name="T27" fmla="*/ 18 h 34"/>
                  <a:gd name="T28" fmla="*/ 15 w 29"/>
                  <a:gd name="T29" fmla="*/ 20 h 34"/>
                  <a:gd name="T30" fmla="*/ 11 w 29"/>
                  <a:gd name="T31" fmla="*/ 19 h 34"/>
                  <a:gd name="T32" fmla="*/ 12 w 29"/>
                  <a:gd name="T33" fmla="*/ 20 h 34"/>
                  <a:gd name="T34" fmla="*/ 11 w 29"/>
                  <a:gd name="T35" fmla="*/ 20 h 34"/>
                  <a:gd name="T36" fmla="*/ 11 w 29"/>
                  <a:gd name="T37" fmla="*/ 22 h 34"/>
                  <a:gd name="T38" fmla="*/ 13 w 29"/>
                  <a:gd name="T39" fmla="*/ 21 h 34"/>
                  <a:gd name="T40" fmla="*/ 14 w 29"/>
                  <a:gd name="T41" fmla="*/ 23 h 34"/>
                  <a:gd name="T42" fmla="*/ 11 w 29"/>
                  <a:gd name="T43" fmla="*/ 24 h 34"/>
                  <a:gd name="T44" fmla="*/ 11 w 29"/>
                  <a:gd name="T45" fmla="*/ 25 h 34"/>
                  <a:gd name="T46" fmla="*/ 18 w 29"/>
                  <a:gd name="T47" fmla="*/ 28 h 34"/>
                  <a:gd name="T48" fmla="*/ 11 w 29"/>
                  <a:gd name="T49" fmla="*/ 30 h 34"/>
                  <a:gd name="T50" fmla="*/ 11 w 29"/>
                  <a:gd name="T51" fmla="*/ 31 h 34"/>
                  <a:gd name="T52" fmla="*/ 18 w 29"/>
                  <a:gd name="T53" fmla="*/ 31 h 34"/>
                  <a:gd name="T54" fmla="*/ 29 w 29"/>
                  <a:gd name="T55" fmla="*/ 34 h 34"/>
                  <a:gd name="T56" fmla="*/ 28 w 29"/>
                  <a:gd name="T57" fmla="*/ 33 h 34"/>
                  <a:gd name="T58" fmla="*/ 28 w 29"/>
                  <a:gd name="T59" fmla="*/ 33 h 34"/>
                  <a:gd name="T60" fmla="*/ 27 w 29"/>
                  <a:gd name="T61" fmla="*/ 33 h 34"/>
                  <a:gd name="T62" fmla="*/ 28 w 29"/>
                  <a:gd name="T63" fmla="*/ 29 h 34"/>
                  <a:gd name="T64" fmla="*/ 28 w 29"/>
                  <a:gd name="T65" fmla="*/ 29 h 34"/>
                  <a:gd name="T66" fmla="*/ 24 w 29"/>
                  <a:gd name="T67" fmla="*/ 26 h 34"/>
                  <a:gd name="T68" fmla="*/ 12 w 29"/>
                  <a:gd name="T69" fmla="*/ 11 h 34"/>
                  <a:gd name="T70" fmla="*/ 12 w 29"/>
                  <a:gd name="T71" fmla="*/ 11 h 34"/>
                  <a:gd name="T72" fmla="*/ 14 w 29"/>
                  <a:gd name="T73" fmla="*/ 8 h 34"/>
                  <a:gd name="T74" fmla="*/ 14 w 29"/>
                  <a:gd name="T75" fmla="*/ 7 h 34"/>
                  <a:gd name="T76" fmla="*/ 8 w 29"/>
                  <a:gd name="T77" fmla="*/ 4 h 34"/>
                  <a:gd name="T78" fmla="*/ 8 w 29"/>
                  <a:gd name="T79" fmla="*/ 3 h 34"/>
                  <a:gd name="T80" fmla="*/ 9 w 29"/>
                  <a:gd name="T81" fmla="*/ 2 h 34"/>
                  <a:gd name="T82" fmla="*/ 7 w 29"/>
                  <a:gd name="T83" fmla="*/ 1 h 34"/>
                  <a:gd name="T84" fmla="*/ 4 w 29"/>
                  <a:gd name="T85" fmla="*/ 0 h 34"/>
                  <a:gd name="T86" fmla="*/ 3 w 29"/>
                  <a:gd name="T87" fmla="*/ 4 h 34"/>
                  <a:gd name="T88" fmla="*/ 3 w 29"/>
                  <a:gd name="T89" fmla="*/ 3 h 34"/>
                  <a:gd name="T90" fmla="*/ 2 w 29"/>
                  <a:gd name="T91" fmla="*/ 1 h 34"/>
                  <a:gd name="T92" fmla="*/ 0 w 29"/>
                  <a:gd name="T93" fmla="*/ 1 h 34"/>
                  <a:gd name="T94" fmla="*/ 3 w 29"/>
                  <a:gd name="T95" fmla="*/ 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 h="34">
                    <a:moveTo>
                      <a:pt x="3" y="4"/>
                    </a:moveTo>
                    <a:cubicBezTo>
                      <a:pt x="3" y="5"/>
                      <a:pt x="3" y="6"/>
                      <a:pt x="3" y="6"/>
                    </a:cubicBezTo>
                    <a:cubicBezTo>
                      <a:pt x="3" y="6"/>
                      <a:pt x="3" y="7"/>
                      <a:pt x="3" y="7"/>
                    </a:cubicBezTo>
                    <a:cubicBezTo>
                      <a:pt x="4" y="7"/>
                      <a:pt x="5" y="7"/>
                      <a:pt x="5" y="7"/>
                    </a:cubicBezTo>
                    <a:cubicBezTo>
                      <a:pt x="5" y="8"/>
                      <a:pt x="5" y="9"/>
                      <a:pt x="5" y="11"/>
                    </a:cubicBezTo>
                    <a:cubicBezTo>
                      <a:pt x="7" y="11"/>
                      <a:pt x="6" y="10"/>
                      <a:pt x="7" y="11"/>
                    </a:cubicBezTo>
                    <a:cubicBezTo>
                      <a:pt x="7" y="11"/>
                      <a:pt x="7" y="11"/>
                      <a:pt x="7" y="10"/>
                    </a:cubicBezTo>
                    <a:cubicBezTo>
                      <a:pt x="7" y="10"/>
                      <a:pt x="7" y="10"/>
                      <a:pt x="7" y="10"/>
                    </a:cubicBezTo>
                    <a:cubicBezTo>
                      <a:pt x="8" y="10"/>
                      <a:pt x="8" y="11"/>
                      <a:pt x="8" y="11"/>
                    </a:cubicBezTo>
                    <a:cubicBezTo>
                      <a:pt x="8" y="12"/>
                      <a:pt x="8" y="12"/>
                      <a:pt x="7" y="13"/>
                    </a:cubicBezTo>
                    <a:cubicBezTo>
                      <a:pt x="8" y="13"/>
                      <a:pt x="8" y="13"/>
                      <a:pt x="8" y="14"/>
                    </a:cubicBezTo>
                    <a:cubicBezTo>
                      <a:pt x="9" y="14"/>
                      <a:pt x="11" y="15"/>
                      <a:pt x="12" y="15"/>
                    </a:cubicBezTo>
                    <a:cubicBezTo>
                      <a:pt x="12" y="15"/>
                      <a:pt x="12" y="15"/>
                      <a:pt x="13" y="15"/>
                    </a:cubicBezTo>
                    <a:cubicBezTo>
                      <a:pt x="12" y="16"/>
                      <a:pt x="13" y="18"/>
                      <a:pt x="15" y="18"/>
                    </a:cubicBezTo>
                    <a:cubicBezTo>
                      <a:pt x="15" y="19"/>
                      <a:pt x="15" y="19"/>
                      <a:pt x="15" y="20"/>
                    </a:cubicBezTo>
                    <a:cubicBezTo>
                      <a:pt x="15" y="21"/>
                      <a:pt x="13" y="20"/>
                      <a:pt x="11" y="19"/>
                    </a:cubicBezTo>
                    <a:cubicBezTo>
                      <a:pt x="12" y="20"/>
                      <a:pt x="11" y="19"/>
                      <a:pt x="12" y="20"/>
                    </a:cubicBezTo>
                    <a:cubicBezTo>
                      <a:pt x="12" y="20"/>
                      <a:pt x="12" y="20"/>
                      <a:pt x="11" y="20"/>
                    </a:cubicBezTo>
                    <a:cubicBezTo>
                      <a:pt x="11" y="21"/>
                      <a:pt x="11" y="21"/>
                      <a:pt x="11" y="22"/>
                    </a:cubicBezTo>
                    <a:cubicBezTo>
                      <a:pt x="12" y="21"/>
                      <a:pt x="12" y="21"/>
                      <a:pt x="13" y="21"/>
                    </a:cubicBezTo>
                    <a:cubicBezTo>
                      <a:pt x="13" y="22"/>
                      <a:pt x="13" y="23"/>
                      <a:pt x="14" y="23"/>
                    </a:cubicBezTo>
                    <a:cubicBezTo>
                      <a:pt x="13" y="24"/>
                      <a:pt x="12" y="24"/>
                      <a:pt x="11" y="24"/>
                    </a:cubicBezTo>
                    <a:cubicBezTo>
                      <a:pt x="11" y="24"/>
                      <a:pt x="11" y="25"/>
                      <a:pt x="11" y="25"/>
                    </a:cubicBezTo>
                    <a:cubicBezTo>
                      <a:pt x="13" y="26"/>
                      <a:pt x="16" y="28"/>
                      <a:pt x="18" y="28"/>
                    </a:cubicBezTo>
                    <a:cubicBezTo>
                      <a:pt x="18" y="28"/>
                      <a:pt x="12" y="30"/>
                      <a:pt x="11" y="30"/>
                    </a:cubicBezTo>
                    <a:cubicBezTo>
                      <a:pt x="11" y="31"/>
                      <a:pt x="11" y="31"/>
                      <a:pt x="11" y="31"/>
                    </a:cubicBezTo>
                    <a:cubicBezTo>
                      <a:pt x="14" y="32"/>
                      <a:pt x="17" y="31"/>
                      <a:pt x="18" y="31"/>
                    </a:cubicBezTo>
                    <a:cubicBezTo>
                      <a:pt x="22" y="32"/>
                      <a:pt x="26" y="34"/>
                      <a:pt x="29" y="34"/>
                    </a:cubicBezTo>
                    <a:cubicBezTo>
                      <a:pt x="29" y="34"/>
                      <a:pt x="28" y="34"/>
                      <a:pt x="28" y="33"/>
                    </a:cubicBezTo>
                    <a:cubicBezTo>
                      <a:pt x="28" y="33"/>
                      <a:pt x="28" y="33"/>
                      <a:pt x="28" y="33"/>
                    </a:cubicBezTo>
                    <a:cubicBezTo>
                      <a:pt x="28" y="33"/>
                      <a:pt x="27" y="33"/>
                      <a:pt x="27" y="33"/>
                    </a:cubicBezTo>
                    <a:cubicBezTo>
                      <a:pt x="26" y="31"/>
                      <a:pt x="28" y="32"/>
                      <a:pt x="28" y="29"/>
                    </a:cubicBezTo>
                    <a:cubicBezTo>
                      <a:pt x="28" y="29"/>
                      <a:pt x="28" y="29"/>
                      <a:pt x="28" y="29"/>
                    </a:cubicBezTo>
                    <a:cubicBezTo>
                      <a:pt x="26" y="27"/>
                      <a:pt x="25" y="27"/>
                      <a:pt x="24" y="26"/>
                    </a:cubicBezTo>
                    <a:cubicBezTo>
                      <a:pt x="24" y="24"/>
                      <a:pt x="15" y="12"/>
                      <a:pt x="12" y="11"/>
                    </a:cubicBezTo>
                    <a:cubicBezTo>
                      <a:pt x="12" y="11"/>
                      <a:pt x="12" y="11"/>
                      <a:pt x="12" y="11"/>
                    </a:cubicBezTo>
                    <a:cubicBezTo>
                      <a:pt x="13" y="11"/>
                      <a:pt x="13" y="9"/>
                      <a:pt x="14" y="8"/>
                    </a:cubicBezTo>
                    <a:cubicBezTo>
                      <a:pt x="14" y="8"/>
                      <a:pt x="14" y="7"/>
                      <a:pt x="14" y="7"/>
                    </a:cubicBezTo>
                    <a:cubicBezTo>
                      <a:pt x="12" y="6"/>
                      <a:pt x="10" y="5"/>
                      <a:pt x="8" y="4"/>
                    </a:cubicBezTo>
                    <a:cubicBezTo>
                      <a:pt x="8" y="4"/>
                      <a:pt x="8" y="4"/>
                      <a:pt x="8" y="3"/>
                    </a:cubicBezTo>
                    <a:cubicBezTo>
                      <a:pt x="8" y="3"/>
                      <a:pt x="9" y="4"/>
                      <a:pt x="9" y="2"/>
                    </a:cubicBezTo>
                    <a:cubicBezTo>
                      <a:pt x="9" y="2"/>
                      <a:pt x="8" y="2"/>
                      <a:pt x="7" y="1"/>
                    </a:cubicBezTo>
                    <a:cubicBezTo>
                      <a:pt x="6" y="1"/>
                      <a:pt x="5" y="0"/>
                      <a:pt x="4" y="0"/>
                    </a:cubicBezTo>
                    <a:cubicBezTo>
                      <a:pt x="4" y="1"/>
                      <a:pt x="2" y="1"/>
                      <a:pt x="3" y="4"/>
                    </a:cubicBezTo>
                    <a:cubicBezTo>
                      <a:pt x="3" y="4"/>
                      <a:pt x="3" y="4"/>
                      <a:pt x="3" y="3"/>
                    </a:cubicBezTo>
                    <a:cubicBezTo>
                      <a:pt x="2" y="3"/>
                      <a:pt x="2" y="2"/>
                      <a:pt x="2" y="1"/>
                    </a:cubicBezTo>
                    <a:cubicBezTo>
                      <a:pt x="1" y="1"/>
                      <a:pt x="1" y="1"/>
                      <a:pt x="0" y="1"/>
                    </a:cubicBezTo>
                    <a:cubicBezTo>
                      <a:pt x="1" y="3"/>
                      <a:pt x="2" y="3"/>
                      <a:pt x="3" y="4"/>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33" name="Freeform 132"/>
              <p:cNvSpPr>
                <a:spLocks/>
              </p:cNvSpPr>
              <p:nvPr/>
            </p:nvSpPr>
            <p:spPr bwMode="auto">
              <a:xfrm>
                <a:off x="3199054" y="905462"/>
                <a:ext cx="19636" cy="13527"/>
              </a:xfrm>
              <a:custGeom>
                <a:avLst/>
                <a:gdLst>
                  <a:gd name="T0" fmla="*/ 8 w 19"/>
                  <a:gd name="T1" fmla="*/ 8 h 13"/>
                  <a:gd name="T2" fmla="*/ 8 w 19"/>
                  <a:gd name="T3" fmla="*/ 9 h 13"/>
                  <a:gd name="T4" fmla="*/ 15 w 19"/>
                  <a:gd name="T5" fmla="*/ 5 h 13"/>
                  <a:gd name="T6" fmla="*/ 15 w 19"/>
                  <a:gd name="T7" fmla="*/ 4 h 13"/>
                  <a:gd name="T8" fmla="*/ 16 w 19"/>
                  <a:gd name="T9" fmla="*/ 3 h 13"/>
                  <a:gd name="T10" fmla="*/ 9 w 19"/>
                  <a:gd name="T11" fmla="*/ 6 h 13"/>
                  <a:gd name="T12" fmla="*/ 9 w 19"/>
                  <a:gd name="T13" fmla="*/ 6 h 13"/>
                  <a:gd name="T14" fmla="*/ 7 w 19"/>
                  <a:gd name="T15" fmla="*/ 8 h 13"/>
                  <a:gd name="T16" fmla="*/ 6 w 19"/>
                  <a:gd name="T17" fmla="*/ 9 h 13"/>
                  <a:gd name="T18" fmla="*/ 6 w 19"/>
                  <a:gd name="T19" fmla="*/ 9 h 13"/>
                  <a:gd name="T20" fmla="*/ 1 w 19"/>
                  <a:gd name="T21" fmla="*/ 13 h 13"/>
                  <a:gd name="T22" fmla="*/ 0 w 19"/>
                  <a:gd name="T23" fmla="*/ 13 h 13"/>
                  <a:gd name="T24" fmla="*/ 10 w 19"/>
                  <a:gd name="T25" fmla="*/ 7 h 13"/>
                  <a:gd name="T26" fmla="*/ 8 w 19"/>
                  <a:gd name="T27" fmla="*/ 8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3">
                    <a:moveTo>
                      <a:pt x="8" y="8"/>
                    </a:moveTo>
                    <a:cubicBezTo>
                      <a:pt x="8" y="9"/>
                      <a:pt x="8" y="9"/>
                      <a:pt x="8" y="9"/>
                    </a:cubicBezTo>
                    <a:cubicBezTo>
                      <a:pt x="8" y="9"/>
                      <a:pt x="13" y="6"/>
                      <a:pt x="15" y="5"/>
                    </a:cubicBezTo>
                    <a:cubicBezTo>
                      <a:pt x="15" y="4"/>
                      <a:pt x="15" y="4"/>
                      <a:pt x="15" y="4"/>
                    </a:cubicBezTo>
                    <a:cubicBezTo>
                      <a:pt x="16" y="4"/>
                      <a:pt x="15" y="4"/>
                      <a:pt x="16" y="3"/>
                    </a:cubicBezTo>
                    <a:cubicBezTo>
                      <a:pt x="19" y="0"/>
                      <a:pt x="14" y="4"/>
                      <a:pt x="9" y="6"/>
                    </a:cubicBezTo>
                    <a:cubicBezTo>
                      <a:pt x="9" y="6"/>
                      <a:pt x="9" y="6"/>
                      <a:pt x="9" y="6"/>
                    </a:cubicBezTo>
                    <a:cubicBezTo>
                      <a:pt x="8" y="7"/>
                      <a:pt x="7" y="8"/>
                      <a:pt x="7" y="8"/>
                    </a:cubicBezTo>
                    <a:cubicBezTo>
                      <a:pt x="6" y="9"/>
                      <a:pt x="6" y="9"/>
                      <a:pt x="6" y="9"/>
                    </a:cubicBezTo>
                    <a:cubicBezTo>
                      <a:pt x="6" y="9"/>
                      <a:pt x="6" y="9"/>
                      <a:pt x="6" y="9"/>
                    </a:cubicBezTo>
                    <a:cubicBezTo>
                      <a:pt x="5" y="10"/>
                      <a:pt x="3" y="10"/>
                      <a:pt x="1" y="13"/>
                    </a:cubicBezTo>
                    <a:cubicBezTo>
                      <a:pt x="1" y="13"/>
                      <a:pt x="1" y="13"/>
                      <a:pt x="0" y="13"/>
                    </a:cubicBezTo>
                    <a:cubicBezTo>
                      <a:pt x="4" y="11"/>
                      <a:pt x="4" y="11"/>
                      <a:pt x="10" y="7"/>
                    </a:cubicBezTo>
                    <a:cubicBezTo>
                      <a:pt x="9" y="7"/>
                      <a:pt x="9" y="8"/>
                      <a:pt x="8" y="8"/>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34" name="Freeform 133"/>
              <p:cNvSpPr>
                <a:spLocks/>
              </p:cNvSpPr>
              <p:nvPr/>
            </p:nvSpPr>
            <p:spPr bwMode="auto">
              <a:xfrm>
                <a:off x="3202981" y="905462"/>
                <a:ext cx="13527" cy="10473"/>
              </a:xfrm>
              <a:custGeom>
                <a:avLst/>
                <a:gdLst>
                  <a:gd name="T0" fmla="*/ 13 w 13"/>
                  <a:gd name="T1" fmla="*/ 1 h 10"/>
                  <a:gd name="T2" fmla="*/ 12 w 13"/>
                  <a:gd name="T3" fmla="*/ 1 h 10"/>
                  <a:gd name="T4" fmla="*/ 12 w 13"/>
                  <a:gd name="T5" fmla="*/ 0 h 10"/>
                  <a:gd name="T6" fmla="*/ 5 w 13"/>
                  <a:gd name="T7" fmla="*/ 6 h 10"/>
                  <a:gd name="T8" fmla="*/ 5 w 13"/>
                  <a:gd name="T9" fmla="*/ 6 h 10"/>
                  <a:gd name="T10" fmla="*/ 0 w 13"/>
                  <a:gd name="T11" fmla="*/ 10 h 10"/>
                  <a:gd name="T12" fmla="*/ 12 w 13"/>
                  <a:gd name="T13" fmla="*/ 1 h 10"/>
                  <a:gd name="T14" fmla="*/ 13 w 13"/>
                  <a:gd name="T15" fmla="*/ 1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0">
                    <a:moveTo>
                      <a:pt x="13" y="1"/>
                    </a:moveTo>
                    <a:cubicBezTo>
                      <a:pt x="12" y="1"/>
                      <a:pt x="12" y="1"/>
                      <a:pt x="12" y="1"/>
                    </a:cubicBezTo>
                    <a:cubicBezTo>
                      <a:pt x="11" y="1"/>
                      <a:pt x="12" y="1"/>
                      <a:pt x="12" y="0"/>
                    </a:cubicBezTo>
                    <a:cubicBezTo>
                      <a:pt x="11" y="1"/>
                      <a:pt x="8" y="4"/>
                      <a:pt x="5" y="6"/>
                    </a:cubicBezTo>
                    <a:cubicBezTo>
                      <a:pt x="5" y="6"/>
                      <a:pt x="5" y="6"/>
                      <a:pt x="5" y="6"/>
                    </a:cubicBezTo>
                    <a:cubicBezTo>
                      <a:pt x="3" y="7"/>
                      <a:pt x="2" y="8"/>
                      <a:pt x="0" y="10"/>
                    </a:cubicBezTo>
                    <a:cubicBezTo>
                      <a:pt x="2" y="8"/>
                      <a:pt x="12" y="1"/>
                      <a:pt x="12" y="1"/>
                    </a:cubicBezTo>
                    <a:cubicBezTo>
                      <a:pt x="12" y="1"/>
                      <a:pt x="12" y="1"/>
                      <a:pt x="13"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35" name="Freeform 134"/>
              <p:cNvSpPr>
                <a:spLocks/>
              </p:cNvSpPr>
              <p:nvPr/>
            </p:nvSpPr>
            <p:spPr bwMode="auto">
              <a:xfrm>
                <a:off x="3199054" y="916807"/>
                <a:ext cx="3055" cy="2182"/>
              </a:xfrm>
              <a:custGeom>
                <a:avLst/>
                <a:gdLst>
                  <a:gd name="T0" fmla="*/ 3 w 3"/>
                  <a:gd name="T1" fmla="*/ 0 h 2"/>
                  <a:gd name="T2" fmla="*/ 2 w 3"/>
                  <a:gd name="T3" fmla="*/ 0 h 2"/>
                  <a:gd name="T4" fmla="*/ 0 w 3"/>
                  <a:gd name="T5" fmla="*/ 2 h 2"/>
                  <a:gd name="T6" fmla="*/ 2 w 3"/>
                  <a:gd name="T7" fmla="*/ 0 h 2"/>
                  <a:gd name="T8" fmla="*/ 3 w 3"/>
                  <a:gd name="T9" fmla="*/ 0 h 2"/>
                </a:gdLst>
                <a:ahLst/>
                <a:cxnLst>
                  <a:cxn ang="0">
                    <a:pos x="T0" y="T1"/>
                  </a:cxn>
                  <a:cxn ang="0">
                    <a:pos x="T2" y="T3"/>
                  </a:cxn>
                  <a:cxn ang="0">
                    <a:pos x="T4" y="T5"/>
                  </a:cxn>
                  <a:cxn ang="0">
                    <a:pos x="T6" y="T7"/>
                  </a:cxn>
                  <a:cxn ang="0">
                    <a:pos x="T8" y="T9"/>
                  </a:cxn>
                </a:cxnLst>
                <a:rect l="0" t="0" r="r" b="b"/>
                <a:pathLst>
                  <a:path w="3" h="2">
                    <a:moveTo>
                      <a:pt x="3" y="0"/>
                    </a:moveTo>
                    <a:cubicBezTo>
                      <a:pt x="3" y="0"/>
                      <a:pt x="3" y="0"/>
                      <a:pt x="2" y="0"/>
                    </a:cubicBezTo>
                    <a:cubicBezTo>
                      <a:pt x="2" y="1"/>
                      <a:pt x="1" y="1"/>
                      <a:pt x="0" y="2"/>
                    </a:cubicBezTo>
                    <a:cubicBezTo>
                      <a:pt x="1" y="2"/>
                      <a:pt x="1" y="1"/>
                      <a:pt x="2" y="0"/>
                    </a:cubicBezTo>
                    <a:cubicBezTo>
                      <a:pt x="3" y="0"/>
                      <a:pt x="3" y="0"/>
                      <a:pt x="3"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36" name="Freeform 135"/>
              <p:cNvSpPr>
                <a:spLocks/>
              </p:cNvSpPr>
              <p:nvPr/>
            </p:nvSpPr>
            <p:spPr bwMode="auto">
              <a:xfrm>
                <a:off x="3187709" y="921171"/>
                <a:ext cx="9164" cy="9163"/>
              </a:xfrm>
              <a:custGeom>
                <a:avLst/>
                <a:gdLst>
                  <a:gd name="T0" fmla="*/ 8 w 9"/>
                  <a:gd name="T1" fmla="*/ 1 h 9"/>
                  <a:gd name="T2" fmla="*/ 9 w 9"/>
                  <a:gd name="T3" fmla="*/ 0 h 9"/>
                  <a:gd name="T4" fmla="*/ 6 w 9"/>
                  <a:gd name="T5" fmla="*/ 3 h 9"/>
                  <a:gd name="T6" fmla="*/ 6 w 9"/>
                  <a:gd name="T7" fmla="*/ 3 h 9"/>
                  <a:gd name="T8" fmla="*/ 0 w 9"/>
                  <a:gd name="T9" fmla="*/ 9 h 9"/>
                  <a:gd name="T10" fmla="*/ 6 w 9"/>
                  <a:gd name="T11" fmla="*/ 3 h 9"/>
                  <a:gd name="T12" fmla="*/ 8 w 9"/>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9" h="9">
                    <a:moveTo>
                      <a:pt x="8" y="1"/>
                    </a:moveTo>
                    <a:cubicBezTo>
                      <a:pt x="9" y="1"/>
                      <a:pt x="9" y="1"/>
                      <a:pt x="9" y="0"/>
                    </a:cubicBezTo>
                    <a:cubicBezTo>
                      <a:pt x="8" y="1"/>
                      <a:pt x="7" y="2"/>
                      <a:pt x="6" y="3"/>
                    </a:cubicBezTo>
                    <a:cubicBezTo>
                      <a:pt x="6" y="3"/>
                      <a:pt x="6" y="3"/>
                      <a:pt x="6" y="3"/>
                    </a:cubicBezTo>
                    <a:cubicBezTo>
                      <a:pt x="4" y="5"/>
                      <a:pt x="2" y="7"/>
                      <a:pt x="0" y="9"/>
                    </a:cubicBezTo>
                    <a:cubicBezTo>
                      <a:pt x="3" y="6"/>
                      <a:pt x="5" y="4"/>
                      <a:pt x="6" y="3"/>
                    </a:cubicBezTo>
                    <a:cubicBezTo>
                      <a:pt x="7" y="2"/>
                      <a:pt x="8" y="2"/>
                      <a:pt x="8"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37" name="Freeform 136"/>
              <p:cNvSpPr>
                <a:spLocks/>
              </p:cNvSpPr>
              <p:nvPr/>
            </p:nvSpPr>
            <p:spPr bwMode="auto">
              <a:xfrm>
                <a:off x="3196872" y="918989"/>
                <a:ext cx="3055" cy="3054"/>
              </a:xfrm>
              <a:custGeom>
                <a:avLst/>
                <a:gdLst>
                  <a:gd name="T0" fmla="*/ 2 w 3"/>
                  <a:gd name="T1" fmla="*/ 1 h 3"/>
                  <a:gd name="T2" fmla="*/ 3 w 3"/>
                  <a:gd name="T3" fmla="*/ 1 h 3"/>
                  <a:gd name="T4" fmla="*/ 3 w 3"/>
                  <a:gd name="T5" fmla="*/ 1 h 3"/>
                  <a:gd name="T6" fmla="*/ 1 w 3"/>
                  <a:gd name="T7" fmla="*/ 2 h 3"/>
                  <a:gd name="T8" fmla="*/ 0 w 3"/>
                  <a:gd name="T9" fmla="*/ 3 h 3"/>
                  <a:gd name="T10" fmla="*/ 2 w 3"/>
                  <a:gd name="T11" fmla="*/ 1 h 3"/>
                </a:gdLst>
                <a:ahLst/>
                <a:cxnLst>
                  <a:cxn ang="0">
                    <a:pos x="T0" y="T1"/>
                  </a:cxn>
                  <a:cxn ang="0">
                    <a:pos x="T2" y="T3"/>
                  </a:cxn>
                  <a:cxn ang="0">
                    <a:pos x="T4" y="T5"/>
                  </a:cxn>
                  <a:cxn ang="0">
                    <a:pos x="T6" y="T7"/>
                  </a:cxn>
                  <a:cxn ang="0">
                    <a:pos x="T8" y="T9"/>
                  </a:cxn>
                  <a:cxn ang="0">
                    <a:pos x="T10" y="T11"/>
                  </a:cxn>
                </a:cxnLst>
                <a:rect l="0" t="0" r="r" b="b"/>
                <a:pathLst>
                  <a:path w="3" h="3">
                    <a:moveTo>
                      <a:pt x="2" y="1"/>
                    </a:moveTo>
                    <a:cubicBezTo>
                      <a:pt x="2" y="1"/>
                      <a:pt x="2" y="1"/>
                      <a:pt x="3" y="1"/>
                    </a:cubicBezTo>
                    <a:cubicBezTo>
                      <a:pt x="3" y="1"/>
                      <a:pt x="3" y="1"/>
                      <a:pt x="3" y="1"/>
                    </a:cubicBezTo>
                    <a:cubicBezTo>
                      <a:pt x="3" y="0"/>
                      <a:pt x="2" y="1"/>
                      <a:pt x="1" y="2"/>
                    </a:cubicBezTo>
                    <a:cubicBezTo>
                      <a:pt x="0" y="3"/>
                      <a:pt x="0" y="2"/>
                      <a:pt x="0" y="3"/>
                    </a:cubicBezTo>
                    <a:cubicBezTo>
                      <a:pt x="1" y="2"/>
                      <a:pt x="1" y="2"/>
                      <a:pt x="2"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38" name="Freeform 137"/>
              <p:cNvSpPr>
                <a:spLocks/>
              </p:cNvSpPr>
              <p:nvPr/>
            </p:nvSpPr>
            <p:spPr bwMode="auto">
              <a:xfrm>
                <a:off x="3197745" y="911571"/>
                <a:ext cx="16582" cy="12654"/>
              </a:xfrm>
              <a:custGeom>
                <a:avLst/>
                <a:gdLst>
                  <a:gd name="T0" fmla="*/ 16 w 16"/>
                  <a:gd name="T1" fmla="*/ 1 h 12"/>
                  <a:gd name="T2" fmla="*/ 15 w 16"/>
                  <a:gd name="T3" fmla="*/ 2 h 12"/>
                  <a:gd name="T4" fmla="*/ 14 w 16"/>
                  <a:gd name="T5" fmla="*/ 3 h 12"/>
                  <a:gd name="T6" fmla="*/ 12 w 16"/>
                  <a:gd name="T7" fmla="*/ 4 h 12"/>
                  <a:gd name="T8" fmla="*/ 16 w 16"/>
                  <a:gd name="T9" fmla="*/ 1 h 12"/>
                  <a:gd name="T10" fmla="*/ 13 w 16"/>
                  <a:gd name="T11" fmla="*/ 2 h 12"/>
                  <a:gd name="T12" fmla="*/ 4 w 16"/>
                  <a:gd name="T13" fmla="*/ 8 h 12"/>
                  <a:gd name="T14" fmla="*/ 5 w 16"/>
                  <a:gd name="T15" fmla="*/ 7 h 12"/>
                  <a:gd name="T16" fmla="*/ 5 w 16"/>
                  <a:gd name="T17" fmla="*/ 8 h 12"/>
                  <a:gd name="T18" fmla="*/ 1 w 16"/>
                  <a:gd name="T19" fmla="*/ 10 h 12"/>
                  <a:gd name="T20" fmla="*/ 0 w 16"/>
                  <a:gd name="T21" fmla="*/ 12 h 12"/>
                  <a:gd name="T22" fmla="*/ 6 w 16"/>
                  <a:gd name="T23" fmla="*/ 10 h 12"/>
                  <a:gd name="T24" fmla="*/ 14 w 16"/>
                  <a:gd name="T25" fmla="*/ 5 h 12"/>
                  <a:gd name="T26" fmla="*/ 16 w 16"/>
                  <a:gd name="T27" fmla="*/ 3 h 12"/>
                  <a:gd name="T28" fmla="*/ 15 w 16"/>
                  <a:gd name="T29" fmla="*/ 3 h 12"/>
                  <a:gd name="T30" fmla="*/ 16 w 16"/>
                  <a:gd name="T31"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12">
                    <a:moveTo>
                      <a:pt x="16" y="1"/>
                    </a:moveTo>
                    <a:cubicBezTo>
                      <a:pt x="16" y="1"/>
                      <a:pt x="15" y="2"/>
                      <a:pt x="15" y="2"/>
                    </a:cubicBezTo>
                    <a:cubicBezTo>
                      <a:pt x="14" y="3"/>
                      <a:pt x="14" y="3"/>
                      <a:pt x="14" y="3"/>
                    </a:cubicBezTo>
                    <a:cubicBezTo>
                      <a:pt x="14" y="3"/>
                      <a:pt x="13" y="3"/>
                      <a:pt x="12" y="4"/>
                    </a:cubicBezTo>
                    <a:cubicBezTo>
                      <a:pt x="13" y="2"/>
                      <a:pt x="15" y="2"/>
                      <a:pt x="16" y="1"/>
                    </a:cubicBezTo>
                    <a:cubicBezTo>
                      <a:pt x="15" y="0"/>
                      <a:pt x="14" y="1"/>
                      <a:pt x="13" y="2"/>
                    </a:cubicBezTo>
                    <a:cubicBezTo>
                      <a:pt x="9" y="4"/>
                      <a:pt x="7" y="6"/>
                      <a:pt x="4" y="8"/>
                    </a:cubicBezTo>
                    <a:cubicBezTo>
                      <a:pt x="4" y="8"/>
                      <a:pt x="5" y="7"/>
                      <a:pt x="5" y="7"/>
                    </a:cubicBezTo>
                    <a:cubicBezTo>
                      <a:pt x="5" y="8"/>
                      <a:pt x="5" y="8"/>
                      <a:pt x="5" y="8"/>
                    </a:cubicBezTo>
                    <a:cubicBezTo>
                      <a:pt x="4" y="9"/>
                      <a:pt x="3" y="9"/>
                      <a:pt x="1" y="10"/>
                    </a:cubicBezTo>
                    <a:cubicBezTo>
                      <a:pt x="0" y="11"/>
                      <a:pt x="0" y="11"/>
                      <a:pt x="0" y="12"/>
                    </a:cubicBezTo>
                    <a:cubicBezTo>
                      <a:pt x="2" y="11"/>
                      <a:pt x="6" y="8"/>
                      <a:pt x="6" y="10"/>
                    </a:cubicBezTo>
                    <a:cubicBezTo>
                      <a:pt x="10" y="8"/>
                      <a:pt x="11" y="7"/>
                      <a:pt x="14" y="5"/>
                    </a:cubicBezTo>
                    <a:cubicBezTo>
                      <a:pt x="15" y="4"/>
                      <a:pt x="15" y="4"/>
                      <a:pt x="16" y="3"/>
                    </a:cubicBezTo>
                    <a:cubicBezTo>
                      <a:pt x="16" y="3"/>
                      <a:pt x="15" y="2"/>
                      <a:pt x="15" y="3"/>
                    </a:cubicBezTo>
                    <a:cubicBezTo>
                      <a:pt x="16" y="2"/>
                      <a:pt x="15" y="2"/>
                      <a:pt x="16"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39" name="Freeform 138"/>
              <p:cNvSpPr>
                <a:spLocks/>
              </p:cNvSpPr>
              <p:nvPr/>
            </p:nvSpPr>
            <p:spPr bwMode="auto">
              <a:xfrm>
                <a:off x="3218690" y="901535"/>
                <a:ext cx="3055" cy="1745"/>
              </a:xfrm>
              <a:custGeom>
                <a:avLst/>
                <a:gdLst>
                  <a:gd name="T0" fmla="*/ 2 w 3"/>
                  <a:gd name="T1" fmla="*/ 1 h 2"/>
                  <a:gd name="T2" fmla="*/ 3 w 3"/>
                  <a:gd name="T3" fmla="*/ 0 h 2"/>
                  <a:gd name="T4" fmla="*/ 0 w 3"/>
                  <a:gd name="T5" fmla="*/ 2 h 2"/>
                  <a:gd name="T6" fmla="*/ 0 w 3"/>
                  <a:gd name="T7" fmla="*/ 2 h 2"/>
                  <a:gd name="T8" fmla="*/ 2 w 3"/>
                  <a:gd name="T9" fmla="*/ 1 h 2"/>
                  <a:gd name="T10" fmla="*/ 2 w 3"/>
                  <a:gd name="T11" fmla="*/ 1 h 2"/>
                </a:gdLst>
                <a:ahLst/>
                <a:cxnLst>
                  <a:cxn ang="0">
                    <a:pos x="T0" y="T1"/>
                  </a:cxn>
                  <a:cxn ang="0">
                    <a:pos x="T2" y="T3"/>
                  </a:cxn>
                  <a:cxn ang="0">
                    <a:pos x="T4" y="T5"/>
                  </a:cxn>
                  <a:cxn ang="0">
                    <a:pos x="T6" y="T7"/>
                  </a:cxn>
                  <a:cxn ang="0">
                    <a:pos x="T8" y="T9"/>
                  </a:cxn>
                  <a:cxn ang="0">
                    <a:pos x="T10" y="T11"/>
                  </a:cxn>
                </a:cxnLst>
                <a:rect l="0" t="0" r="r" b="b"/>
                <a:pathLst>
                  <a:path w="3" h="2">
                    <a:moveTo>
                      <a:pt x="2" y="1"/>
                    </a:moveTo>
                    <a:cubicBezTo>
                      <a:pt x="2" y="0"/>
                      <a:pt x="3" y="0"/>
                      <a:pt x="3" y="0"/>
                    </a:cubicBezTo>
                    <a:cubicBezTo>
                      <a:pt x="3" y="0"/>
                      <a:pt x="2" y="1"/>
                      <a:pt x="0" y="2"/>
                    </a:cubicBezTo>
                    <a:cubicBezTo>
                      <a:pt x="0" y="2"/>
                      <a:pt x="0" y="2"/>
                      <a:pt x="0" y="2"/>
                    </a:cubicBezTo>
                    <a:cubicBezTo>
                      <a:pt x="0" y="2"/>
                      <a:pt x="1" y="1"/>
                      <a:pt x="2" y="1"/>
                    </a:cubicBezTo>
                    <a:cubicBezTo>
                      <a:pt x="2" y="1"/>
                      <a:pt x="2" y="1"/>
                      <a:pt x="2"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40" name="Freeform 139"/>
              <p:cNvSpPr>
                <a:spLocks/>
              </p:cNvSpPr>
              <p:nvPr/>
            </p:nvSpPr>
            <p:spPr bwMode="auto">
              <a:xfrm>
                <a:off x="3218690" y="856154"/>
                <a:ext cx="142252" cy="49308"/>
              </a:xfrm>
              <a:custGeom>
                <a:avLst/>
                <a:gdLst>
                  <a:gd name="T0" fmla="*/ 1 w 138"/>
                  <a:gd name="T1" fmla="*/ 46 h 48"/>
                  <a:gd name="T2" fmla="*/ 4 w 138"/>
                  <a:gd name="T3" fmla="*/ 45 h 48"/>
                  <a:gd name="T4" fmla="*/ 3 w 138"/>
                  <a:gd name="T5" fmla="*/ 46 h 48"/>
                  <a:gd name="T6" fmla="*/ 1 w 138"/>
                  <a:gd name="T7" fmla="*/ 47 h 48"/>
                  <a:gd name="T8" fmla="*/ 13 w 138"/>
                  <a:gd name="T9" fmla="*/ 43 h 48"/>
                  <a:gd name="T10" fmla="*/ 11 w 138"/>
                  <a:gd name="T11" fmla="*/ 45 h 48"/>
                  <a:gd name="T12" fmla="*/ 57 w 138"/>
                  <a:gd name="T13" fmla="*/ 30 h 48"/>
                  <a:gd name="T14" fmla="*/ 57 w 138"/>
                  <a:gd name="T15" fmla="*/ 30 h 48"/>
                  <a:gd name="T16" fmla="*/ 21 w 138"/>
                  <a:gd name="T17" fmla="*/ 39 h 48"/>
                  <a:gd name="T18" fmla="*/ 64 w 138"/>
                  <a:gd name="T19" fmla="*/ 24 h 48"/>
                  <a:gd name="T20" fmla="*/ 65 w 138"/>
                  <a:gd name="T21" fmla="*/ 23 h 48"/>
                  <a:gd name="T22" fmla="*/ 61 w 138"/>
                  <a:gd name="T23" fmla="*/ 24 h 48"/>
                  <a:gd name="T24" fmla="*/ 66 w 138"/>
                  <a:gd name="T25" fmla="*/ 22 h 48"/>
                  <a:gd name="T26" fmla="*/ 66 w 138"/>
                  <a:gd name="T27" fmla="*/ 21 h 48"/>
                  <a:gd name="T28" fmla="*/ 80 w 138"/>
                  <a:gd name="T29" fmla="*/ 16 h 48"/>
                  <a:gd name="T30" fmla="*/ 137 w 138"/>
                  <a:gd name="T31" fmla="*/ 1 h 48"/>
                  <a:gd name="T32" fmla="*/ 101 w 138"/>
                  <a:gd name="T33" fmla="*/ 4 h 48"/>
                  <a:gd name="T34" fmla="*/ 62 w 138"/>
                  <a:gd name="T35" fmla="*/ 13 h 48"/>
                  <a:gd name="T36" fmla="*/ 53 w 138"/>
                  <a:gd name="T37" fmla="*/ 17 h 48"/>
                  <a:gd name="T38" fmla="*/ 43 w 138"/>
                  <a:gd name="T39" fmla="*/ 20 h 48"/>
                  <a:gd name="T40" fmla="*/ 29 w 138"/>
                  <a:gd name="T41" fmla="*/ 28 h 48"/>
                  <a:gd name="T42" fmla="*/ 29 w 138"/>
                  <a:gd name="T43" fmla="*/ 28 h 48"/>
                  <a:gd name="T44" fmla="*/ 39 w 138"/>
                  <a:gd name="T45" fmla="*/ 24 h 48"/>
                  <a:gd name="T46" fmla="*/ 38 w 138"/>
                  <a:gd name="T47" fmla="*/ 26 h 48"/>
                  <a:gd name="T48" fmla="*/ 36 w 138"/>
                  <a:gd name="T49" fmla="*/ 26 h 48"/>
                  <a:gd name="T50" fmla="*/ 32 w 138"/>
                  <a:gd name="T51" fmla="*/ 27 h 48"/>
                  <a:gd name="T52" fmla="*/ 16 w 138"/>
                  <a:gd name="T53" fmla="*/ 35 h 48"/>
                  <a:gd name="T54" fmla="*/ 15 w 138"/>
                  <a:gd name="T55" fmla="*/ 35 h 48"/>
                  <a:gd name="T56" fmla="*/ 11 w 138"/>
                  <a:gd name="T57" fmla="*/ 38 h 48"/>
                  <a:gd name="T58" fmla="*/ 15 w 138"/>
                  <a:gd name="T59" fmla="*/ 37 h 48"/>
                  <a:gd name="T60" fmla="*/ 36 w 138"/>
                  <a:gd name="T61" fmla="*/ 28 h 48"/>
                  <a:gd name="T62" fmla="*/ 32 w 138"/>
                  <a:gd name="T63" fmla="*/ 30 h 48"/>
                  <a:gd name="T64" fmla="*/ 36 w 138"/>
                  <a:gd name="T65" fmla="*/ 29 h 48"/>
                  <a:gd name="T66" fmla="*/ 35 w 138"/>
                  <a:gd name="T67" fmla="*/ 30 h 48"/>
                  <a:gd name="T68" fmla="*/ 29 w 138"/>
                  <a:gd name="T69" fmla="*/ 33 h 48"/>
                  <a:gd name="T70" fmla="*/ 32 w 138"/>
                  <a:gd name="T71" fmla="*/ 32 h 48"/>
                  <a:gd name="T72" fmla="*/ 23 w 138"/>
                  <a:gd name="T73" fmla="*/ 38 h 48"/>
                  <a:gd name="T74" fmla="*/ 11 w 138"/>
                  <a:gd name="T75" fmla="*/ 42 h 48"/>
                  <a:gd name="T76" fmla="*/ 12 w 138"/>
                  <a:gd name="T77" fmla="*/ 41 h 48"/>
                  <a:gd name="T78" fmla="*/ 7 w 138"/>
                  <a:gd name="T79" fmla="*/ 43 h 48"/>
                  <a:gd name="T80" fmla="*/ 10 w 138"/>
                  <a:gd name="T81" fmla="*/ 41 h 48"/>
                  <a:gd name="T82" fmla="*/ 1 w 138"/>
                  <a:gd name="T83" fmla="*/ 4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48">
                    <a:moveTo>
                      <a:pt x="1" y="45"/>
                    </a:moveTo>
                    <a:cubicBezTo>
                      <a:pt x="1" y="46"/>
                      <a:pt x="1" y="46"/>
                      <a:pt x="1" y="46"/>
                    </a:cubicBezTo>
                    <a:cubicBezTo>
                      <a:pt x="0" y="48"/>
                      <a:pt x="3" y="46"/>
                      <a:pt x="5" y="44"/>
                    </a:cubicBezTo>
                    <a:cubicBezTo>
                      <a:pt x="5" y="44"/>
                      <a:pt x="5" y="45"/>
                      <a:pt x="4" y="45"/>
                    </a:cubicBezTo>
                    <a:cubicBezTo>
                      <a:pt x="5" y="45"/>
                      <a:pt x="5" y="45"/>
                      <a:pt x="5" y="45"/>
                    </a:cubicBezTo>
                    <a:cubicBezTo>
                      <a:pt x="5" y="45"/>
                      <a:pt x="4" y="45"/>
                      <a:pt x="3" y="46"/>
                    </a:cubicBezTo>
                    <a:cubicBezTo>
                      <a:pt x="3" y="46"/>
                      <a:pt x="2" y="46"/>
                      <a:pt x="2" y="47"/>
                    </a:cubicBezTo>
                    <a:cubicBezTo>
                      <a:pt x="2" y="47"/>
                      <a:pt x="2" y="47"/>
                      <a:pt x="1" y="47"/>
                    </a:cubicBezTo>
                    <a:cubicBezTo>
                      <a:pt x="1" y="47"/>
                      <a:pt x="1" y="47"/>
                      <a:pt x="1" y="47"/>
                    </a:cubicBezTo>
                    <a:cubicBezTo>
                      <a:pt x="4" y="46"/>
                      <a:pt x="9" y="44"/>
                      <a:pt x="13" y="43"/>
                    </a:cubicBezTo>
                    <a:cubicBezTo>
                      <a:pt x="12" y="44"/>
                      <a:pt x="12" y="44"/>
                      <a:pt x="11" y="45"/>
                    </a:cubicBezTo>
                    <a:cubicBezTo>
                      <a:pt x="12" y="45"/>
                      <a:pt x="11" y="45"/>
                      <a:pt x="11" y="45"/>
                    </a:cubicBezTo>
                    <a:cubicBezTo>
                      <a:pt x="19" y="45"/>
                      <a:pt x="45" y="34"/>
                      <a:pt x="57" y="31"/>
                    </a:cubicBezTo>
                    <a:cubicBezTo>
                      <a:pt x="57" y="30"/>
                      <a:pt x="57" y="30"/>
                      <a:pt x="57" y="30"/>
                    </a:cubicBezTo>
                    <a:cubicBezTo>
                      <a:pt x="56" y="30"/>
                      <a:pt x="57" y="30"/>
                      <a:pt x="56" y="30"/>
                    </a:cubicBezTo>
                    <a:cubicBezTo>
                      <a:pt x="56" y="30"/>
                      <a:pt x="56" y="30"/>
                      <a:pt x="57" y="30"/>
                    </a:cubicBezTo>
                    <a:cubicBezTo>
                      <a:pt x="56" y="28"/>
                      <a:pt x="50" y="29"/>
                      <a:pt x="46" y="31"/>
                    </a:cubicBezTo>
                    <a:cubicBezTo>
                      <a:pt x="38" y="34"/>
                      <a:pt x="25" y="39"/>
                      <a:pt x="21" y="39"/>
                    </a:cubicBezTo>
                    <a:cubicBezTo>
                      <a:pt x="22" y="37"/>
                      <a:pt x="28" y="36"/>
                      <a:pt x="31" y="35"/>
                    </a:cubicBezTo>
                    <a:cubicBezTo>
                      <a:pt x="40" y="31"/>
                      <a:pt x="56" y="29"/>
                      <a:pt x="64" y="24"/>
                    </a:cubicBezTo>
                    <a:cubicBezTo>
                      <a:pt x="64" y="24"/>
                      <a:pt x="65" y="24"/>
                      <a:pt x="65" y="24"/>
                    </a:cubicBezTo>
                    <a:cubicBezTo>
                      <a:pt x="65" y="24"/>
                      <a:pt x="65" y="24"/>
                      <a:pt x="65" y="23"/>
                    </a:cubicBezTo>
                    <a:cubicBezTo>
                      <a:pt x="63" y="24"/>
                      <a:pt x="62" y="24"/>
                      <a:pt x="61" y="24"/>
                    </a:cubicBezTo>
                    <a:cubicBezTo>
                      <a:pt x="61" y="24"/>
                      <a:pt x="61" y="24"/>
                      <a:pt x="61" y="24"/>
                    </a:cubicBezTo>
                    <a:cubicBezTo>
                      <a:pt x="61" y="24"/>
                      <a:pt x="61" y="24"/>
                      <a:pt x="61" y="24"/>
                    </a:cubicBezTo>
                    <a:cubicBezTo>
                      <a:pt x="64" y="23"/>
                      <a:pt x="65" y="22"/>
                      <a:pt x="66" y="22"/>
                    </a:cubicBezTo>
                    <a:cubicBezTo>
                      <a:pt x="67" y="22"/>
                      <a:pt x="67" y="22"/>
                      <a:pt x="67" y="21"/>
                    </a:cubicBezTo>
                    <a:cubicBezTo>
                      <a:pt x="67" y="21"/>
                      <a:pt x="66" y="21"/>
                      <a:pt x="66" y="21"/>
                    </a:cubicBezTo>
                    <a:cubicBezTo>
                      <a:pt x="66" y="21"/>
                      <a:pt x="66" y="21"/>
                      <a:pt x="66" y="21"/>
                    </a:cubicBezTo>
                    <a:cubicBezTo>
                      <a:pt x="72" y="20"/>
                      <a:pt x="75" y="18"/>
                      <a:pt x="80" y="16"/>
                    </a:cubicBezTo>
                    <a:cubicBezTo>
                      <a:pt x="80" y="16"/>
                      <a:pt x="81" y="15"/>
                      <a:pt x="81" y="15"/>
                    </a:cubicBezTo>
                    <a:cubicBezTo>
                      <a:pt x="100" y="9"/>
                      <a:pt x="118" y="4"/>
                      <a:pt x="137" y="1"/>
                    </a:cubicBezTo>
                    <a:cubicBezTo>
                      <a:pt x="137" y="1"/>
                      <a:pt x="138" y="0"/>
                      <a:pt x="138" y="0"/>
                    </a:cubicBezTo>
                    <a:cubicBezTo>
                      <a:pt x="125" y="1"/>
                      <a:pt x="113" y="2"/>
                      <a:pt x="101" y="4"/>
                    </a:cubicBezTo>
                    <a:cubicBezTo>
                      <a:pt x="92" y="5"/>
                      <a:pt x="85" y="7"/>
                      <a:pt x="76" y="9"/>
                    </a:cubicBezTo>
                    <a:cubicBezTo>
                      <a:pt x="71" y="11"/>
                      <a:pt x="66" y="12"/>
                      <a:pt x="62" y="13"/>
                    </a:cubicBezTo>
                    <a:cubicBezTo>
                      <a:pt x="61" y="14"/>
                      <a:pt x="61" y="14"/>
                      <a:pt x="61" y="14"/>
                    </a:cubicBezTo>
                    <a:cubicBezTo>
                      <a:pt x="58" y="15"/>
                      <a:pt x="56" y="16"/>
                      <a:pt x="53" y="17"/>
                    </a:cubicBezTo>
                    <a:cubicBezTo>
                      <a:pt x="53" y="17"/>
                      <a:pt x="52" y="17"/>
                      <a:pt x="52" y="18"/>
                    </a:cubicBezTo>
                    <a:cubicBezTo>
                      <a:pt x="49" y="19"/>
                      <a:pt x="46" y="20"/>
                      <a:pt x="43" y="20"/>
                    </a:cubicBezTo>
                    <a:cubicBezTo>
                      <a:pt x="38" y="23"/>
                      <a:pt x="31" y="26"/>
                      <a:pt x="25" y="30"/>
                    </a:cubicBezTo>
                    <a:cubicBezTo>
                      <a:pt x="25" y="30"/>
                      <a:pt x="27" y="29"/>
                      <a:pt x="29" y="28"/>
                    </a:cubicBezTo>
                    <a:cubicBezTo>
                      <a:pt x="28" y="28"/>
                      <a:pt x="29" y="28"/>
                      <a:pt x="30" y="27"/>
                    </a:cubicBezTo>
                    <a:cubicBezTo>
                      <a:pt x="30" y="28"/>
                      <a:pt x="30" y="28"/>
                      <a:pt x="29" y="28"/>
                    </a:cubicBezTo>
                    <a:cubicBezTo>
                      <a:pt x="31" y="28"/>
                      <a:pt x="36" y="26"/>
                      <a:pt x="40" y="24"/>
                    </a:cubicBezTo>
                    <a:cubicBezTo>
                      <a:pt x="40" y="24"/>
                      <a:pt x="40" y="24"/>
                      <a:pt x="39" y="24"/>
                    </a:cubicBezTo>
                    <a:cubicBezTo>
                      <a:pt x="40" y="24"/>
                      <a:pt x="41" y="24"/>
                      <a:pt x="41" y="24"/>
                    </a:cubicBezTo>
                    <a:cubicBezTo>
                      <a:pt x="39" y="25"/>
                      <a:pt x="38" y="25"/>
                      <a:pt x="38" y="26"/>
                    </a:cubicBezTo>
                    <a:cubicBezTo>
                      <a:pt x="38" y="26"/>
                      <a:pt x="37" y="27"/>
                      <a:pt x="36" y="27"/>
                    </a:cubicBezTo>
                    <a:cubicBezTo>
                      <a:pt x="37" y="26"/>
                      <a:pt x="36" y="26"/>
                      <a:pt x="36" y="26"/>
                    </a:cubicBezTo>
                    <a:cubicBezTo>
                      <a:pt x="35" y="26"/>
                      <a:pt x="34" y="27"/>
                      <a:pt x="33" y="27"/>
                    </a:cubicBezTo>
                    <a:cubicBezTo>
                      <a:pt x="33" y="27"/>
                      <a:pt x="33" y="27"/>
                      <a:pt x="32" y="27"/>
                    </a:cubicBezTo>
                    <a:cubicBezTo>
                      <a:pt x="32" y="28"/>
                      <a:pt x="32" y="28"/>
                      <a:pt x="32" y="28"/>
                    </a:cubicBezTo>
                    <a:cubicBezTo>
                      <a:pt x="28" y="29"/>
                      <a:pt x="23" y="30"/>
                      <a:pt x="16" y="35"/>
                    </a:cubicBezTo>
                    <a:cubicBezTo>
                      <a:pt x="17" y="34"/>
                      <a:pt x="17" y="34"/>
                      <a:pt x="17" y="34"/>
                    </a:cubicBezTo>
                    <a:cubicBezTo>
                      <a:pt x="16" y="35"/>
                      <a:pt x="16" y="35"/>
                      <a:pt x="15" y="35"/>
                    </a:cubicBezTo>
                    <a:cubicBezTo>
                      <a:pt x="15" y="36"/>
                      <a:pt x="15" y="36"/>
                      <a:pt x="15" y="36"/>
                    </a:cubicBezTo>
                    <a:cubicBezTo>
                      <a:pt x="14" y="36"/>
                      <a:pt x="12" y="37"/>
                      <a:pt x="11" y="38"/>
                    </a:cubicBezTo>
                    <a:cubicBezTo>
                      <a:pt x="8" y="41"/>
                      <a:pt x="15" y="37"/>
                      <a:pt x="19" y="35"/>
                    </a:cubicBezTo>
                    <a:cubicBezTo>
                      <a:pt x="18" y="35"/>
                      <a:pt x="16" y="36"/>
                      <a:pt x="15" y="37"/>
                    </a:cubicBezTo>
                    <a:cubicBezTo>
                      <a:pt x="15" y="37"/>
                      <a:pt x="14" y="38"/>
                      <a:pt x="14" y="38"/>
                    </a:cubicBezTo>
                    <a:cubicBezTo>
                      <a:pt x="18" y="38"/>
                      <a:pt x="27" y="33"/>
                      <a:pt x="36" y="28"/>
                    </a:cubicBezTo>
                    <a:cubicBezTo>
                      <a:pt x="36" y="28"/>
                      <a:pt x="35" y="28"/>
                      <a:pt x="35" y="28"/>
                    </a:cubicBezTo>
                    <a:cubicBezTo>
                      <a:pt x="34" y="29"/>
                      <a:pt x="33" y="29"/>
                      <a:pt x="32" y="30"/>
                    </a:cubicBezTo>
                    <a:cubicBezTo>
                      <a:pt x="32" y="30"/>
                      <a:pt x="32" y="31"/>
                      <a:pt x="32" y="31"/>
                    </a:cubicBezTo>
                    <a:cubicBezTo>
                      <a:pt x="33" y="31"/>
                      <a:pt x="35" y="30"/>
                      <a:pt x="36" y="29"/>
                    </a:cubicBezTo>
                    <a:cubicBezTo>
                      <a:pt x="38" y="29"/>
                      <a:pt x="39" y="29"/>
                      <a:pt x="41" y="29"/>
                    </a:cubicBezTo>
                    <a:cubicBezTo>
                      <a:pt x="38" y="30"/>
                      <a:pt x="37" y="30"/>
                      <a:pt x="35" y="30"/>
                    </a:cubicBezTo>
                    <a:cubicBezTo>
                      <a:pt x="33" y="31"/>
                      <a:pt x="31" y="32"/>
                      <a:pt x="29" y="33"/>
                    </a:cubicBezTo>
                    <a:cubicBezTo>
                      <a:pt x="29" y="33"/>
                      <a:pt x="29" y="33"/>
                      <a:pt x="29" y="33"/>
                    </a:cubicBezTo>
                    <a:cubicBezTo>
                      <a:pt x="29" y="33"/>
                      <a:pt x="30" y="33"/>
                      <a:pt x="32" y="32"/>
                    </a:cubicBezTo>
                    <a:cubicBezTo>
                      <a:pt x="32" y="32"/>
                      <a:pt x="32" y="32"/>
                      <a:pt x="32" y="32"/>
                    </a:cubicBezTo>
                    <a:cubicBezTo>
                      <a:pt x="29" y="34"/>
                      <a:pt x="26" y="35"/>
                      <a:pt x="24" y="36"/>
                    </a:cubicBezTo>
                    <a:cubicBezTo>
                      <a:pt x="23" y="37"/>
                      <a:pt x="23" y="37"/>
                      <a:pt x="23" y="38"/>
                    </a:cubicBezTo>
                    <a:cubicBezTo>
                      <a:pt x="21" y="39"/>
                      <a:pt x="20" y="38"/>
                      <a:pt x="18" y="39"/>
                    </a:cubicBezTo>
                    <a:cubicBezTo>
                      <a:pt x="16" y="40"/>
                      <a:pt x="13" y="41"/>
                      <a:pt x="11" y="42"/>
                    </a:cubicBezTo>
                    <a:cubicBezTo>
                      <a:pt x="12" y="42"/>
                      <a:pt x="10" y="42"/>
                      <a:pt x="8" y="43"/>
                    </a:cubicBezTo>
                    <a:cubicBezTo>
                      <a:pt x="10" y="43"/>
                      <a:pt x="11" y="42"/>
                      <a:pt x="12" y="41"/>
                    </a:cubicBezTo>
                    <a:cubicBezTo>
                      <a:pt x="12" y="41"/>
                      <a:pt x="13" y="40"/>
                      <a:pt x="13" y="40"/>
                    </a:cubicBezTo>
                    <a:cubicBezTo>
                      <a:pt x="11" y="41"/>
                      <a:pt x="9" y="42"/>
                      <a:pt x="7" y="43"/>
                    </a:cubicBezTo>
                    <a:cubicBezTo>
                      <a:pt x="8" y="43"/>
                      <a:pt x="8" y="43"/>
                      <a:pt x="8" y="43"/>
                    </a:cubicBezTo>
                    <a:cubicBezTo>
                      <a:pt x="9" y="42"/>
                      <a:pt x="9" y="42"/>
                      <a:pt x="10" y="41"/>
                    </a:cubicBezTo>
                    <a:cubicBezTo>
                      <a:pt x="10" y="41"/>
                      <a:pt x="10" y="41"/>
                      <a:pt x="10" y="41"/>
                    </a:cubicBezTo>
                    <a:cubicBezTo>
                      <a:pt x="7" y="42"/>
                      <a:pt x="4" y="44"/>
                      <a:pt x="1" y="45"/>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41" name="Freeform 140"/>
              <p:cNvSpPr>
                <a:spLocks/>
              </p:cNvSpPr>
              <p:nvPr/>
            </p:nvSpPr>
            <p:spPr bwMode="auto">
              <a:xfrm>
                <a:off x="3217381" y="903280"/>
                <a:ext cx="10473" cy="5236"/>
              </a:xfrm>
              <a:custGeom>
                <a:avLst/>
                <a:gdLst>
                  <a:gd name="T0" fmla="*/ 0 w 10"/>
                  <a:gd name="T1" fmla="*/ 5 h 5"/>
                  <a:gd name="T2" fmla="*/ 8 w 10"/>
                  <a:gd name="T3" fmla="*/ 1 h 5"/>
                  <a:gd name="T4" fmla="*/ 10 w 10"/>
                  <a:gd name="T5" fmla="*/ 0 h 5"/>
                  <a:gd name="T6" fmla="*/ 1 w 10"/>
                  <a:gd name="T7" fmla="*/ 4 h 5"/>
                  <a:gd name="T8" fmla="*/ 0 w 10"/>
                  <a:gd name="T9" fmla="*/ 5 h 5"/>
                </a:gdLst>
                <a:ahLst/>
                <a:cxnLst>
                  <a:cxn ang="0">
                    <a:pos x="T0" y="T1"/>
                  </a:cxn>
                  <a:cxn ang="0">
                    <a:pos x="T2" y="T3"/>
                  </a:cxn>
                  <a:cxn ang="0">
                    <a:pos x="T4" y="T5"/>
                  </a:cxn>
                  <a:cxn ang="0">
                    <a:pos x="T6" y="T7"/>
                  </a:cxn>
                  <a:cxn ang="0">
                    <a:pos x="T8" y="T9"/>
                  </a:cxn>
                </a:cxnLst>
                <a:rect l="0" t="0" r="r" b="b"/>
                <a:pathLst>
                  <a:path w="10" h="5">
                    <a:moveTo>
                      <a:pt x="0" y="5"/>
                    </a:moveTo>
                    <a:cubicBezTo>
                      <a:pt x="3" y="4"/>
                      <a:pt x="4" y="3"/>
                      <a:pt x="8" y="1"/>
                    </a:cubicBezTo>
                    <a:cubicBezTo>
                      <a:pt x="9" y="1"/>
                      <a:pt x="9" y="0"/>
                      <a:pt x="10" y="0"/>
                    </a:cubicBezTo>
                    <a:cubicBezTo>
                      <a:pt x="6" y="1"/>
                      <a:pt x="6" y="1"/>
                      <a:pt x="1" y="4"/>
                    </a:cubicBezTo>
                    <a:cubicBezTo>
                      <a:pt x="1" y="4"/>
                      <a:pt x="1" y="4"/>
                      <a:pt x="0" y="5"/>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42" name="Freeform 141"/>
              <p:cNvSpPr>
                <a:spLocks/>
              </p:cNvSpPr>
              <p:nvPr/>
            </p:nvSpPr>
            <p:spPr bwMode="auto">
              <a:xfrm>
                <a:off x="3277162" y="884081"/>
                <a:ext cx="3055" cy="1745"/>
              </a:xfrm>
              <a:custGeom>
                <a:avLst/>
                <a:gdLst>
                  <a:gd name="T0" fmla="*/ 0 w 3"/>
                  <a:gd name="T1" fmla="*/ 1 h 2"/>
                  <a:gd name="T2" fmla="*/ 3 w 3"/>
                  <a:gd name="T3" fmla="*/ 1 h 2"/>
                  <a:gd name="T4" fmla="*/ 3 w 3"/>
                  <a:gd name="T5" fmla="*/ 1 h 2"/>
                  <a:gd name="T6" fmla="*/ 1 w 3"/>
                  <a:gd name="T7" fmla="*/ 0 h 2"/>
                  <a:gd name="T8" fmla="*/ 0 w 3"/>
                  <a:gd name="T9" fmla="*/ 1 h 2"/>
                </a:gdLst>
                <a:ahLst/>
                <a:cxnLst>
                  <a:cxn ang="0">
                    <a:pos x="T0" y="T1"/>
                  </a:cxn>
                  <a:cxn ang="0">
                    <a:pos x="T2" y="T3"/>
                  </a:cxn>
                  <a:cxn ang="0">
                    <a:pos x="T4" y="T5"/>
                  </a:cxn>
                  <a:cxn ang="0">
                    <a:pos x="T6" y="T7"/>
                  </a:cxn>
                  <a:cxn ang="0">
                    <a:pos x="T8" y="T9"/>
                  </a:cxn>
                </a:cxnLst>
                <a:rect l="0" t="0" r="r" b="b"/>
                <a:pathLst>
                  <a:path w="3" h="2">
                    <a:moveTo>
                      <a:pt x="0" y="1"/>
                    </a:moveTo>
                    <a:cubicBezTo>
                      <a:pt x="0" y="2"/>
                      <a:pt x="1" y="1"/>
                      <a:pt x="3" y="1"/>
                    </a:cubicBezTo>
                    <a:cubicBezTo>
                      <a:pt x="3" y="1"/>
                      <a:pt x="3" y="1"/>
                      <a:pt x="3" y="1"/>
                    </a:cubicBezTo>
                    <a:cubicBezTo>
                      <a:pt x="2" y="0"/>
                      <a:pt x="2" y="0"/>
                      <a:pt x="1" y="0"/>
                    </a:cubicBezTo>
                    <a:cubicBezTo>
                      <a:pt x="1" y="1"/>
                      <a:pt x="0" y="1"/>
                      <a:pt x="0"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43" name="Freeform 142"/>
              <p:cNvSpPr>
                <a:spLocks/>
              </p:cNvSpPr>
              <p:nvPr/>
            </p:nvSpPr>
            <p:spPr bwMode="auto">
              <a:xfrm>
                <a:off x="3216508" y="906771"/>
                <a:ext cx="3927" cy="1745"/>
              </a:xfrm>
              <a:custGeom>
                <a:avLst/>
                <a:gdLst>
                  <a:gd name="T0" fmla="*/ 4 w 4"/>
                  <a:gd name="T1" fmla="*/ 0 h 2"/>
                  <a:gd name="T2" fmla="*/ 2 w 4"/>
                  <a:gd name="T3" fmla="*/ 0 h 2"/>
                  <a:gd name="T4" fmla="*/ 1 w 4"/>
                  <a:gd name="T5" fmla="*/ 1 h 2"/>
                  <a:gd name="T6" fmla="*/ 0 w 4"/>
                  <a:gd name="T7" fmla="*/ 2 h 2"/>
                  <a:gd name="T8" fmla="*/ 4 w 4"/>
                  <a:gd name="T9" fmla="*/ 0 h 2"/>
                  <a:gd name="T10" fmla="*/ 4 w 4"/>
                  <a:gd name="T11" fmla="*/ 0 h 2"/>
                </a:gdLst>
                <a:ahLst/>
                <a:cxnLst>
                  <a:cxn ang="0">
                    <a:pos x="T0" y="T1"/>
                  </a:cxn>
                  <a:cxn ang="0">
                    <a:pos x="T2" y="T3"/>
                  </a:cxn>
                  <a:cxn ang="0">
                    <a:pos x="T4" y="T5"/>
                  </a:cxn>
                  <a:cxn ang="0">
                    <a:pos x="T6" y="T7"/>
                  </a:cxn>
                  <a:cxn ang="0">
                    <a:pos x="T8" y="T9"/>
                  </a:cxn>
                  <a:cxn ang="0">
                    <a:pos x="T10" y="T11"/>
                  </a:cxn>
                </a:cxnLst>
                <a:rect l="0" t="0" r="r" b="b"/>
                <a:pathLst>
                  <a:path w="4" h="2">
                    <a:moveTo>
                      <a:pt x="4" y="0"/>
                    </a:moveTo>
                    <a:cubicBezTo>
                      <a:pt x="3" y="0"/>
                      <a:pt x="3" y="0"/>
                      <a:pt x="2" y="0"/>
                    </a:cubicBezTo>
                    <a:cubicBezTo>
                      <a:pt x="2" y="1"/>
                      <a:pt x="1" y="1"/>
                      <a:pt x="1" y="1"/>
                    </a:cubicBezTo>
                    <a:cubicBezTo>
                      <a:pt x="1" y="1"/>
                      <a:pt x="1" y="1"/>
                      <a:pt x="0" y="2"/>
                    </a:cubicBezTo>
                    <a:cubicBezTo>
                      <a:pt x="1" y="2"/>
                      <a:pt x="2" y="1"/>
                      <a:pt x="4" y="0"/>
                    </a:cubicBezTo>
                    <a:cubicBezTo>
                      <a:pt x="4" y="0"/>
                      <a:pt x="4" y="0"/>
                      <a:pt x="4"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44" name="Freeform 143"/>
              <p:cNvSpPr>
                <a:spLocks/>
              </p:cNvSpPr>
              <p:nvPr/>
            </p:nvSpPr>
            <p:spPr bwMode="auto">
              <a:xfrm>
                <a:off x="3270180" y="1056004"/>
                <a:ext cx="873" cy="3054"/>
              </a:xfrm>
              <a:custGeom>
                <a:avLst/>
                <a:gdLst>
                  <a:gd name="T0" fmla="*/ 1 w 1"/>
                  <a:gd name="T1" fmla="*/ 0 h 3"/>
                  <a:gd name="T2" fmla="*/ 0 w 1"/>
                  <a:gd name="T3" fmla="*/ 2 h 3"/>
                  <a:gd name="T4" fmla="*/ 0 w 1"/>
                  <a:gd name="T5" fmla="*/ 3 h 3"/>
                  <a:gd name="T6" fmla="*/ 1 w 1"/>
                  <a:gd name="T7" fmla="*/ 3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cubicBezTo>
                      <a:pt x="0" y="1"/>
                      <a:pt x="1" y="2"/>
                      <a:pt x="0" y="2"/>
                    </a:cubicBezTo>
                    <a:cubicBezTo>
                      <a:pt x="0" y="2"/>
                      <a:pt x="0" y="3"/>
                      <a:pt x="0" y="3"/>
                    </a:cubicBezTo>
                    <a:cubicBezTo>
                      <a:pt x="0" y="3"/>
                      <a:pt x="1" y="3"/>
                      <a:pt x="1" y="3"/>
                    </a:cubicBezTo>
                    <a:cubicBezTo>
                      <a:pt x="1" y="2"/>
                      <a:pt x="1" y="1"/>
                      <a:pt x="1"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45" name="Freeform 144"/>
              <p:cNvSpPr>
                <a:spLocks/>
              </p:cNvSpPr>
              <p:nvPr/>
            </p:nvSpPr>
            <p:spPr bwMode="auto">
              <a:xfrm>
                <a:off x="3286762" y="1132366"/>
                <a:ext cx="3927" cy="2182"/>
              </a:xfrm>
              <a:custGeom>
                <a:avLst/>
                <a:gdLst>
                  <a:gd name="T0" fmla="*/ 0 w 4"/>
                  <a:gd name="T1" fmla="*/ 0 h 2"/>
                  <a:gd name="T2" fmla="*/ 0 w 4"/>
                  <a:gd name="T3" fmla="*/ 1 h 2"/>
                  <a:gd name="T4" fmla="*/ 4 w 4"/>
                  <a:gd name="T5" fmla="*/ 2 h 2"/>
                  <a:gd name="T6" fmla="*/ 3 w 4"/>
                  <a:gd name="T7" fmla="*/ 1 h 2"/>
                  <a:gd name="T8" fmla="*/ 0 w 4"/>
                  <a:gd name="T9" fmla="*/ 0 h 2"/>
                </a:gdLst>
                <a:ahLst/>
                <a:cxnLst>
                  <a:cxn ang="0">
                    <a:pos x="T0" y="T1"/>
                  </a:cxn>
                  <a:cxn ang="0">
                    <a:pos x="T2" y="T3"/>
                  </a:cxn>
                  <a:cxn ang="0">
                    <a:pos x="T4" y="T5"/>
                  </a:cxn>
                  <a:cxn ang="0">
                    <a:pos x="T6" y="T7"/>
                  </a:cxn>
                  <a:cxn ang="0">
                    <a:pos x="T8" y="T9"/>
                  </a:cxn>
                </a:cxnLst>
                <a:rect l="0" t="0" r="r" b="b"/>
                <a:pathLst>
                  <a:path w="4" h="2">
                    <a:moveTo>
                      <a:pt x="0" y="0"/>
                    </a:moveTo>
                    <a:cubicBezTo>
                      <a:pt x="0" y="0"/>
                      <a:pt x="0" y="1"/>
                      <a:pt x="0" y="1"/>
                    </a:cubicBezTo>
                    <a:cubicBezTo>
                      <a:pt x="1" y="2"/>
                      <a:pt x="2" y="2"/>
                      <a:pt x="4" y="2"/>
                    </a:cubicBezTo>
                    <a:cubicBezTo>
                      <a:pt x="4" y="1"/>
                      <a:pt x="4" y="1"/>
                      <a:pt x="3" y="1"/>
                    </a:cubicBezTo>
                    <a:cubicBezTo>
                      <a:pt x="3" y="0"/>
                      <a:pt x="1" y="0"/>
                      <a:pt x="0"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46" name="Freeform 145"/>
              <p:cNvSpPr>
                <a:spLocks/>
              </p:cNvSpPr>
              <p:nvPr/>
            </p:nvSpPr>
            <p:spPr bwMode="auto">
              <a:xfrm>
                <a:off x="3283271" y="1129312"/>
                <a:ext cx="1309" cy="1745"/>
              </a:xfrm>
              <a:custGeom>
                <a:avLst/>
                <a:gdLst>
                  <a:gd name="T0" fmla="*/ 0 w 1"/>
                  <a:gd name="T1" fmla="*/ 0 h 2"/>
                  <a:gd name="T2" fmla="*/ 0 w 1"/>
                  <a:gd name="T3" fmla="*/ 1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1"/>
                      <a:pt x="0" y="1"/>
                      <a:pt x="0" y="1"/>
                    </a:cubicBezTo>
                    <a:cubicBezTo>
                      <a:pt x="0" y="1"/>
                      <a:pt x="1" y="2"/>
                      <a:pt x="1" y="2"/>
                    </a:cubicBezTo>
                    <a:cubicBezTo>
                      <a:pt x="1" y="1"/>
                      <a:pt x="1" y="1"/>
                      <a:pt x="0"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47" name="Freeform 146"/>
              <p:cNvSpPr>
                <a:spLocks/>
              </p:cNvSpPr>
              <p:nvPr/>
            </p:nvSpPr>
            <p:spPr bwMode="auto">
              <a:xfrm>
                <a:off x="3299852" y="1022841"/>
                <a:ext cx="2182" cy="2182"/>
              </a:xfrm>
              <a:custGeom>
                <a:avLst/>
                <a:gdLst>
                  <a:gd name="T0" fmla="*/ 2 w 2"/>
                  <a:gd name="T1" fmla="*/ 2 h 2"/>
                  <a:gd name="T2" fmla="*/ 2 w 2"/>
                  <a:gd name="T3" fmla="*/ 1 h 2"/>
                  <a:gd name="T4" fmla="*/ 1 w 2"/>
                  <a:gd name="T5" fmla="*/ 0 h 2"/>
                  <a:gd name="T6" fmla="*/ 0 w 2"/>
                  <a:gd name="T7" fmla="*/ 1 h 2"/>
                  <a:gd name="T8" fmla="*/ 1 w 2"/>
                  <a:gd name="T9" fmla="*/ 2 h 2"/>
                  <a:gd name="T10" fmla="*/ 2 w 2"/>
                  <a:gd name="T11" fmla="*/ 2 h 2"/>
                </a:gdLst>
                <a:ahLst/>
                <a:cxnLst>
                  <a:cxn ang="0">
                    <a:pos x="T0" y="T1"/>
                  </a:cxn>
                  <a:cxn ang="0">
                    <a:pos x="T2" y="T3"/>
                  </a:cxn>
                  <a:cxn ang="0">
                    <a:pos x="T4" y="T5"/>
                  </a:cxn>
                  <a:cxn ang="0">
                    <a:pos x="T6" y="T7"/>
                  </a:cxn>
                  <a:cxn ang="0">
                    <a:pos x="T8" y="T9"/>
                  </a:cxn>
                  <a:cxn ang="0">
                    <a:pos x="T10" y="T11"/>
                  </a:cxn>
                </a:cxnLst>
                <a:rect l="0" t="0" r="r" b="b"/>
                <a:pathLst>
                  <a:path w="2" h="2">
                    <a:moveTo>
                      <a:pt x="2" y="2"/>
                    </a:moveTo>
                    <a:cubicBezTo>
                      <a:pt x="2" y="1"/>
                      <a:pt x="2" y="1"/>
                      <a:pt x="2" y="1"/>
                    </a:cubicBezTo>
                    <a:cubicBezTo>
                      <a:pt x="2" y="1"/>
                      <a:pt x="1" y="1"/>
                      <a:pt x="1" y="0"/>
                    </a:cubicBezTo>
                    <a:cubicBezTo>
                      <a:pt x="1" y="1"/>
                      <a:pt x="1" y="1"/>
                      <a:pt x="0" y="1"/>
                    </a:cubicBezTo>
                    <a:cubicBezTo>
                      <a:pt x="1" y="2"/>
                      <a:pt x="0" y="1"/>
                      <a:pt x="1" y="2"/>
                    </a:cubicBezTo>
                    <a:cubicBezTo>
                      <a:pt x="2" y="2"/>
                      <a:pt x="2" y="2"/>
                      <a:pt x="2" y="2"/>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48" name="Freeform 147"/>
              <p:cNvSpPr>
                <a:spLocks/>
              </p:cNvSpPr>
              <p:nvPr/>
            </p:nvSpPr>
            <p:spPr bwMode="auto">
              <a:xfrm>
                <a:off x="3305089" y="856154"/>
                <a:ext cx="245232" cy="82471"/>
              </a:xfrm>
              <a:custGeom>
                <a:avLst/>
                <a:gdLst>
                  <a:gd name="T0" fmla="*/ 205 w 238"/>
                  <a:gd name="T1" fmla="*/ 47 h 80"/>
                  <a:gd name="T2" fmla="*/ 208 w 238"/>
                  <a:gd name="T3" fmla="*/ 44 h 80"/>
                  <a:gd name="T4" fmla="*/ 222 w 238"/>
                  <a:gd name="T5" fmla="*/ 50 h 80"/>
                  <a:gd name="T6" fmla="*/ 222 w 238"/>
                  <a:gd name="T7" fmla="*/ 47 h 80"/>
                  <a:gd name="T8" fmla="*/ 220 w 238"/>
                  <a:gd name="T9" fmla="*/ 47 h 80"/>
                  <a:gd name="T10" fmla="*/ 213 w 238"/>
                  <a:gd name="T11" fmla="*/ 42 h 80"/>
                  <a:gd name="T12" fmla="*/ 215 w 238"/>
                  <a:gd name="T13" fmla="*/ 41 h 80"/>
                  <a:gd name="T14" fmla="*/ 224 w 238"/>
                  <a:gd name="T15" fmla="*/ 43 h 80"/>
                  <a:gd name="T16" fmla="*/ 222 w 238"/>
                  <a:gd name="T17" fmla="*/ 41 h 80"/>
                  <a:gd name="T18" fmla="*/ 222 w 238"/>
                  <a:gd name="T19" fmla="*/ 39 h 80"/>
                  <a:gd name="T20" fmla="*/ 223 w 238"/>
                  <a:gd name="T21" fmla="*/ 37 h 80"/>
                  <a:gd name="T22" fmla="*/ 214 w 238"/>
                  <a:gd name="T23" fmla="*/ 32 h 80"/>
                  <a:gd name="T24" fmla="*/ 227 w 238"/>
                  <a:gd name="T25" fmla="*/ 38 h 80"/>
                  <a:gd name="T26" fmla="*/ 227 w 238"/>
                  <a:gd name="T27" fmla="*/ 37 h 80"/>
                  <a:gd name="T28" fmla="*/ 220 w 238"/>
                  <a:gd name="T29" fmla="*/ 33 h 80"/>
                  <a:gd name="T30" fmla="*/ 223 w 238"/>
                  <a:gd name="T31" fmla="*/ 34 h 80"/>
                  <a:gd name="T32" fmla="*/ 219 w 238"/>
                  <a:gd name="T33" fmla="*/ 29 h 80"/>
                  <a:gd name="T34" fmla="*/ 226 w 238"/>
                  <a:gd name="T35" fmla="*/ 31 h 80"/>
                  <a:gd name="T36" fmla="*/ 204 w 238"/>
                  <a:gd name="T37" fmla="*/ 22 h 80"/>
                  <a:gd name="T38" fmla="*/ 193 w 238"/>
                  <a:gd name="T39" fmla="*/ 17 h 80"/>
                  <a:gd name="T40" fmla="*/ 207 w 238"/>
                  <a:gd name="T41" fmla="*/ 20 h 80"/>
                  <a:gd name="T42" fmla="*/ 109 w 238"/>
                  <a:gd name="T43" fmla="*/ 1 h 80"/>
                  <a:gd name="T44" fmla="*/ 106 w 238"/>
                  <a:gd name="T45" fmla="*/ 1 h 80"/>
                  <a:gd name="T46" fmla="*/ 91 w 238"/>
                  <a:gd name="T47" fmla="*/ 1 h 80"/>
                  <a:gd name="T48" fmla="*/ 82 w 238"/>
                  <a:gd name="T49" fmla="*/ 1 h 80"/>
                  <a:gd name="T50" fmla="*/ 81 w 238"/>
                  <a:gd name="T51" fmla="*/ 3 h 80"/>
                  <a:gd name="T52" fmla="*/ 47 w 238"/>
                  <a:gd name="T53" fmla="*/ 4 h 80"/>
                  <a:gd name="T54" fmla="*/ 23 w 238"/>
                  <a:gd name="T55" fmla="*/ 10 h 80"/>
                  <a:gd name="T56" fmla="*/ 33 w 238"/>
                  <a:gd name="T57" fmla="*/ 9 h 80"/>
                  <a:gd name="T58" fmla="*/ 2 w 238"/>
                  <a:gd name="T59" fmla="*/ 17 h 80"/>
                  <a:gd name="T60" fmla="*/ 18 w 238"/>
                  <a:gd name="T61" fmla="*/ 16 h 80"/>
                  <a:gd name="T62" fmla="*/ 15 w 238"/>
                  <a:gd name="T63" fmla="*/ 19 h 80"/>
                  <a:gd name="T64" fmla="*/ 23 w 238"/>
                  <a:gd name="T65" fmla="*/ 20 h 80"/>
                  <a:gd name="T66" fmla="*/ 60 w 238"/>
                  <a:gd name="T67" fmla="*/ 17 h 80"/>
                  <a:gd name="T68" fmla="*/ 69 w 238"/>
                  <a:gd name="T69" fmla="*/ 21 h 80"/>
                  <a:gd name="T70" fmla="*/ 78 w 238"/>
                  <a:gd name="T71" fmla="*/ 26 h 80"/>
                  <a:gd name="T72" fmla="*/ 75 w 238"/>
                  <a:gd name="T73" fmla="*/ 29 h 80"/>
                  <a:gd name="T74" fmla="*/ 87 w 238"/>
                  <a:gd name="T75" fmla="*/ 30 h 80"/>
                  <a:gd name="T76" fmla="*/ 93 w 238"/>
                  <a:gd name="T77" fmla="*/ 34 h 80"/>
                  <a:gd name="T78" fmla="*/ 77 w 238"/>
                  <a:gd name="T79" fmla="*/ 36 h 80"/>
                  <a:gd name="T80" fmla="*/ 90 w 238"/>
                  <a:gd name="T81" fmla="*/ 36 h 80"/>
                  <a:gd name="T82" fmla="*/ 87 w 238"/>
                  <a:gd name="T83" fmla="*/ 35 h 80"/>
                  <a:gd name="T84" fmla="*/ 94 w 238"/>
                  <a:gd name="T85" fmla="*/ 41 h 80"/>
                  <a:gd name="T86" fmla="*/ 85 w 238"/>
                  <a:gd name="T87" fmla="*/ 47 h 80"/>
                  <a:gd name="T88" fmla="*/ 83 w 238"/>
                  <a:gd name="T89" fmla="*/ 50 h 80"/>
                  <a:gd name="T90" fmla="*/ 90 w 238"/>
                  <a:gd name="T91" fmla="*/ 58 h 80"/>
                  <a:gd name="T92" fmla="*/ 93 w 238"/>
                  <a:gd name="T93" fmla="*/ 59 h 80"/>
                  <a:gd name="T94" fmla="*/ 125 w 238"/>
                  <a:gd name="T95" fmla="*/ 77 h 80"/>
                  <a:gd name="T96" fmla="*/ 131 w 238"/>
                  <a:gd name="T97" fmla="*/ 80 h 80"/>
                  <a:gd name="T98" fmla="*/ 147 w 238"/>
                  <a:gd name="T99" fmla="*/ 63 h 80"/>
                  <a:gd name="T100" fmla="*/ 148 w 238"/>
                  <a:gd name="T101" fmla="*/ 61 h 80"/>
                  <a:gd name="T102" fmla="*/ 144 w 238"/>
                  <a:gd name="T103" fmla="*/ 58 h 80"/>
                  <a:gd name="T104" fmla="*/ 157 w 238"/>
                  <a:gd name="T105" fmla="*/ 56 h 80"/>
                  <a:gd name="T106" fmla="*/ 179 w 238"/>
                  <a:gd name="T107" fmla="*/ 51 h 80"/>
                  <a:gd name="T108" fmla="*/ 182 w 238"/>
                  <a:gd name="T109" fmla="*/ 4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8" h="80">
                    <a:moveTo>
                      <a:pt x="222" y="52"/>
                    </a:moveTo>
                    <a:cubicBezTo>
                      <a:pt x="222" y="52"/>
                      <a:pt x="222" y="52"/>
                      <a:pt x="223" y="52"/>
                    </a:cubicBezTo>
                    <a:cubicBezTo>
                      <a:pt x="221" y="50"/>
                      <a:pt x="208" y="47"/>
                      <a:pt x="205" y="47"/>
                    </a:cubicBezTo>
                    <a:cubicBezTo>
                      <a:pt x="205" y="46"/>
                      <a:pt x="206" y="46"/>
                      <a:pt x="209" y="47"/>
                    </a:cubicBezTo>
                    <a:cubicBezTo>
                      <a:pt x="209" y="46"/>
                      <a:pt x="209" y="46"/>
                      <a:pt x="207" y="45"/>
                    </a:cubicBezTo>
                    <a:cubicBezTo>
                      <a:pt x="208" y="45"/>
                      <a:pt x="208" y="44"/>
                      <a:pt x="208" y="44"/>
                    </a:cubicBezTo>
                    <a:cubicBezTo>
                      <a:pt x="210" y="43"/>
                      <a:pt x="216" y="49"/>
                      <a:pt x="220" y="50"/>
                    </a:cubicBezTo>
                    <a:cubicBezTo>
                      <a:pt x="220" y="50"/>
                      <a:pt x="220" y="49"/>
                      <a:pt x="220" y="49"/>
                    </a:cubicBezTo>
                    <a:cubicBezTo>
                      <a:pt x="221" y="50"/>
                      <a:pt x="221" y="50"/>
                      <a:pt x="222" y="50"/>
                    </a:cubicBezTo>
                    <a:cubicBezTo>
                      <a:pt x="223" y="51"/>
                      <a:pt x="223" y="51"/>
                      <a:pt x="224" y="51"/>
                    </a:cubicBezTo>
                    <a:cubicBezTo>
                      <a:pt x="223" y="50"/>
                      <a:pt x="223" y="49"/>
                      <a:pt x="222" y="48"/>
                    </a:cubicBezTo>
                    <a:cubicBezTo>
                      <a:pt x="222" y="48"/>
                      <a:pt x="222" y="48"/>
                      <a:pt x="222" y="47"/>
                    </a:cubicBezTo>
                    <a:cubicBezTo>
                      <a:pt x="221" y="47"/>
                      <a:pt x="221" y="47"/>
                      <a:pt x="220" y="47"/>
                    </a:cubicBezTo>
                    <a:cubicBezTo>
                      <a:pt x="219" y="47"/>
                      <a:pt x="219" y="47"/>
                      <a:pt x="219" y="47"/>
                    </a:cubicBezTo>
                    <a:cubicBezTo>
                      <a:pt x="220" y="46"/>
                      <a:pt x="219" y="47"/>
                      <a:pt x="220" y="47"/>
                    </a:cubicBezTo>
                    <a:cubicBezTo>
                      <a:pt x="220" y="47"/>
                      <a:pt x="220" y="47"/>
                      <a:pt x="220" y="46"/>
                    </a:cubicBezTo>
                    <a:cubicBezTo>
                      <a:pt x="219" y="46"/>
                      <a:pt x="217" y="45"/>
                      <a:pt x="216" y="44"/>
                    </a:cubicBezTo>
                    <a:cubicBezTo>
                      <a:pt x="214" y="44"/>
                      <a:pt x="214" y="43"/>
                      <a:pt x="213" y="42"/>
                    </a:cubicBezTo>
                    <a:cubicBezTo>
                      <a:pt x="215" y="43"/>
                      <a:pt x="217" y="44"/>
                      <a:pt x="219" y="45"/>
                    </a:cubicBezTo>
                    <a:cubicBezTo>
                      <a:pt x="220" y="45"/>
                      <a:pt x="219" y="45"/>
                      <a:pt x="220" y="44"/>
                    </a:cubicBezTo>
                    <a:cubicBezTo>
                      <a:pt x="218" y="42"/>
                      <a:pt x="218" y="43"/>
                      <a:pt x="215" y="41"/>
                    </a:cubicBezTo>
                    <a:cubicBezTo>
                      <a:pt x="215" y="41"/>
                      <a:pt x="215" y="41"/>
                      <a:pt x="214" y="41"/>
                    </a:cubicBezTo>
                    <a:cubicBezTo>
                      <a:pt x="214" y="41"/>
                      <a:pt x="214" y="41"/>
                      <a:pt x="214" y="40"/>
                    </a:cubicBezTo>
                    <a:cubicBezTo>
                      <a:pt x="218" y="41"/>
                      <a:pt x="221" y="42"/>
                      <a:pt x="224" y="43"/>
                    </a:cubicBezTo>
                    <a:cubicBezTo>
                      <a:pt x="224" y="43"/>
                      <a:pt x="224" y="42"/>
                      <a:pt x="224" y="42"/>
                    </a:cubicBezTo>
                    <a:cubicBezTo>
                      <a:pt x="224" y="42"/>
                      <a:pt x="224" y="42"/>
                      <a:pt x="223" y="42"/>
                    </a:cubicBezTo>
                    <a:cubicBezTo>
                      <a:pt x="223" y="42"/>
                      <a:pt x="223" y="41"/>
                      <a:pt x="222" y="41"/>
                    </a:cubicBezTo>
                    <a:cubicBezTo>
                      <a:pt x="223" y="41"/>
                      <a:pt x="226" y="42"/>
                      <a:pt x="227" y="42"/>
                    </a:cubicBezTo>
                    <a:cubicBezTo>
                      <a:pt x="228" y="42"/>
                      <a:pt x="227" y="42"/>
                      <a:pt x="228" y="41"/>
                    </a:cubicBezTo>
                    <a:cubicBezTo>
                      <a:pt x="226" y="41"/>
                      <a:pt x="224" y="40"/>
                      <a:pt x="222" y="39"/>
                    </a:cubicBezTo>
                    <a:cubicBezTo>
                      <a:pt x="222" y="39"/>
                      <a:pt x="222" y="38"/>
                      <a:pt x="221" y="38"/>
                    </a:cubicBezTo>
                    <a:cubicBezTo>
                      <a:pt x="223" y="38"/>
                      <a:pt x="224" y="39"/>
                      <a:pt x="226" y="39"/>
                    </a:cubicBezTo>
                    <a:cubicBezTo>
                      <a:pt x="224" y="38"/>
                      <a:pt x="224" y="37"/>
                      <a:pt x="223" y="37"/>
                    </a:cubicBezTo>
                    <a:cubicBezTo>
                      <a:pt x="219" y="35"/>
                      <a:pt x="217" y="34"/>
                      <a:pt x="214" y="32"/>
                    </a:cubicBezTo>
                    <a:cubicBezTo>
                      <a:pt x="214" y="32"/>
                      <a:pt x="213" y="32"/>
                      <a:pt x="213" y="32"/>
                    </a:cubicBezTo>
                    <a:cubicBezTo>
                      <a:pt x="213" y="32"/>
                      <a:pt x="214" y="32"/>
                      <a:pt x="214" y="32"/>
                    </a:cubicBezTo>
                    <a:cubicBezTo>
                      <a:pt x="217" y="34"/>
                      <a:pt x="220" y="33"/>
                      <a:pt x="225" y="36"/>
                    </a:cubicBezTo>
                    <a:cubicBezTo>
                      <a:pt x="225" y="36"/>
                      <a:pt x="226" y="37"/>
                      <a:pt x="227" y="38"/>
                    </a:cubicBezTo>
                    <a:cubicBezTo>
                      <a:pt x="227" y="38"/>
                      <a:pt x="227" y="38"/>
                      <a:pt x="227" y="38"/>
                    </a:cubicBezTo>
                    <a:cubicBezTo>
                      <a:pt x="227" y="39"/>
                      <a:pt x="227" y="39"/>
                      <a:pt x="227" y="38"/>
                    </a:cubicBezTo>
                    <a:cubicBezTo>
                      <a:pt x="227" y="38"/>
                      <a:pt x="226" y="37"/>
                      <a:pt x="226" y="36"/>
                    </a:cubicBezTo>
                    <a:cubicBezTo>
                      <a:pt x="226" y="36"/>
                      <a:pt x="227" y="37"/>
                      <a:pt x="227" y="37"/>
                    </a:cubicBezTo>
                    <a:cubicBezTo>
                      <a:pt x="227" y="37"/>
                      <a:pt x="228" y="37"/>
                      <a:pt x="228" y="37"/>
                    </a:cubicBezTo>
                    <a:cubicBezTo>
                      <a:pt x="227" y="36"/>
                      <a:pt x="227" y="36"/>
                      <a:pt x="227" y="36"/>
                    </a:cubicBezTo>
                    <a:cubicBezTo>
                      <a:pt x="225" y="35"/>
                      <a:pt x="222" y="34"/>
                      <a:pt x="220" y="33"/>
                    </a:cubicBezTo>
                    <a:cubicBezTo>
                      <a:pt x="220" y="33"/>
                      <a:pt x="220" y="33"/>
                      <a:pt x="219" y="32"/>
                    </a:cubicBezTo>
                    <a:cubicBezTo>
                      <a:pt x="221" y="33"/>
                      <a:pt x="222" y="33"/>
                      <a:pt x="223" y="34"/>
                    </a:cubicBezTo>
                    <a:cubicBezTo>
                      <a:pt x="223" y="34"/>
                      <a:pt x="223" y="34"/>
                      <a:pt x="223" y="34"/>
                    </a:cubicBezTo>
                    <a:cubicBezTo>
                      <a:pt x="220" y="32"/>
                      <a:pt x="217" y="31"/>
                      <a:pt x="214" y="31"/>
                    </a:cubicBezTo>
                    <a:cubicBezTo>
                      <a:pt x="215" y="30"/>
                      <a:pt x="216" y="30"/>
                      <a:pt x="215" y="29"/>
                    </a:cubicBezTo>
                    <a:cubicBezTo>
                      <a:pt x="218" y="30"/>
                      <a:pt x="220" y="31"/>
                      <a:pt x="219" y="29"/>
                    </a:cubicBezTo>
                    <a:cubicBezTo>
                      <a:pt x="223" y="30"/>
                      <a:pt x="225" y="30"/>
                      <a:pt x="228" y="32"/>
                    </a:cubicBezTo>
                    <a:cubicBezTo>
                      <a:pt x="228" y="32"/>
                      <a:pt x="228" y="32"/>
                      <a:pt x="228" y="32"/>
                    </a:cubicBezTo>
                    <a:cubicBezTo>
                      <a:pt x="227" y="31"/>
                      <a:pt x="227" y="31"/>
                      <a:pt x="226" y="31"/>
                    </a:cubicBezTo>
                    <a:cubicBezTo>
                      <a:pt x="230" y="32"/>
                      <a:pt x="234" y="34"/>
                      <a:pt x="238" y="36"/>
                    </a:cubicBezTo>
                    <a:cubicBezTo>
                      <a:pt x="238" y="36"/>
                      <a:pt x="238" y="36"/>
                      <a:pt x="238" y="36"/>
                    </a:cubicBezTo>
                    <a:cubicBezTo>
                      <a:pt x="226" y="29"/>
                      <a:pt x="211" y="23"/>
                      <a:pt x="204" y="22"/>
                    </a:cubicBezTo>
                    <a:cubicBezTo>
                      <a:pt x="204" y="21"/>
                      <a:pt x="207" y="22"/>
                      <a:pt x="206" y="21"/>
                    </a:cubicBezTo>
                    <a:cubicBezTo>
                      <a:pt x="202" y="19"/>
                      <a:pt x="197" y="18"/>
                      <a:pt x="193" y="17"/>
                    </a:cubicBezTo>
                    <a:cubicBezTo>
                      <a:pt x="193" y="17"/>
                      <a:pt x="193" y="17"/>
                      <a:pt x="193" y="17"/>
                    </a:cubicBezTo>
                    <a:cubicBezTo>
                      <a:pt x="189" y="15"/>
                      <a:pt x="184" y="14"/>
                      <a:pt x="180" y="13"/>
                    </a:cubicBezTo>
                    <a:cubicBezTo>
                      <a:pt x="180" y="13"/>
                      <a:pt x="206" y="20"/>
                      <a:pt x="207" y="21"/>
                    </a:cubicBezTo>
                    <a:cubicBezTo>
                      <a:pt x="207" y="21"/>
                      <a:pt x="207" y="20"/>
                      <a:pt x="207" y="20"/>
                    </a:cubicBezTo>
                    <a:cubicBezTo>
                      <a:pt x="192" y="15"/>
                      <a:pt x="168" y="7"/>
                      <a:pt x="153" y="5"/>
                    </a:cubicBezTo>
                    <a:cubicBezTo>
                      <a:pt x="147" y="4"/>
                      <a:pt x="139" y="3"/>
                      <a:pt x="134" y="3"/>
                    </a:cubicBezTo>
                    <a:cubicBezTo>
                      <a:pt x="127" y="2"/>
                      <a:pt x="116" y="1"/>
                      <a:pt x="109" y="1"/>
                    </a:cubicBezTo>
                    <a:cubicBezTo>
                      <a:pt x="110" y="1"/>
                      <a:pt x="114" y="2"/>
                      <a:pt x="116" y="2"/>
                    </a:cubicBezTo>
                    <a:cubicBezTo>
                      <a:pt x="112" y="1"/>
                      <a:pt x="109" y="1"/>
                      <a:pt x="106" y="1"/>
                    </a:cubicBezTo>
                    <a:cubicBezTo>
                      <a:pt x="106" y="1"/>
                      <a:pt x="106" y="1"/>
                      <a:pt x="106" y="1"/>
                    </a:cubicBezTo>
                    <a:cubicBezTo>
                      <a:pt x="108" y="2"/>
                      <a:pt x="117" y="3"/>
                      <a:pt x="118" y="3"/>
                    </a:cubicBezTo>
                    <a:cubicBezTo>
                      <a:pt x="118" y="3"/>
                      <a:pt x="118" y="3"/>
                      <a:pt x="118" y="3"/>
                    </a:cubicBezTo>
                    <a:cubicBezTo>
                      <a:pt x="114" y="4"/>
                      <a:pt x="99" y="1"/>
                      <a:pt x="91" y="1"/>
                    </a:cubicBezTo>
                    <a:cubicBezTo>
                      <a:pt x="91" y="1"/>
                      <a:pt x="91" y="1"/>
                      <a:pt x="91" y="1"/>
                    </a:cubicBezTo>
                    <a:cubicBezTo>
                      <a:pt x="92" y="2"/>
                      <a:pt x="94" y="2"/>
                      <a:pt x="97" y="2"/>
                    </a:cubicBezTo>
                    <a:cubicBezTo>
                      <a:pt x="92" y="3"/>
                      <a:pt x="87" y="0"/>
                      <a:pt x="82" y="1"/>
                    </a:cubicBezTo>
                    <a:cubicBezTo>
                      <a:pt x="82" y="1"/>
                      <a:pt x="82" y="1"/>
                      <a:pt x="81" y="1"/>
                    </a:cubicBezTo>
                    <a:cubicBezTo>
                      <a:pt x="82" y="2"/>
                      <a:pt x="82" y="2"/>
                      <a:pt x="84" y="2"/>
                    </a:cubicBezTo>
                    <a:cubicBezTo>
                      <a:pt x="83" y="2"/>
                      <a:pt x="82" y="2"/>
                      <a:pt x="81" y="3"/>
                    </a:cubicBezTo>
                    <a:cubicBezTo>
                      <a:pt x="81" y="3"/>
                      <a:pt x="81" y="3"/>
                      <a:pt x="80" y="3"/>
                    </a:cubicBezTo>
                    <a:cubicBezTo>
                      <a:pt x="81" y="2"/>
                      <a:pt x="81" y="2"/>
                      <a:pt x="81" y="2"/>
                    </a:cubicBezTo>
                    <a:cubicBezTo>
                      <a:pt x="72" y="1"/>
                      <a:pt x="57" y="2"/>
                      <a:pt x="47" y="4"/>
                    </a:cubicBezTo>
                    <a:cubicBezTo>
                      <a:pt x="48" y="4"/>
                      <a:pt x="48" y="4"/>
                      <a:pt x="49" y="4"/>
                    </a:cubicBezTo>
                    <a:cubicBezTo>
                      <a:pt x="49" y="4"/>
                      <a:pt x="49" y="5"/>
                      <a:pt x="48" y="5"/>
                    </a:cubicBezTo>
                    <a:cubicBezTo>
                      <a:pt x="39" y="6"/>
                      <a:pt x="31" y="7"/>
                      <a:pt x="23" y="10"/>
                    </a:cubicBezTo>
                    <a:cubicBezTo>
                      <a:pt x="23" y="10"/>
                      <a:pt x="23" y="10"/>
                      <a:pt x="23" y="10"/>
                    </a:cubicBezTo>
                    <a:cubicBezTo>
                      <a:pt x="26" y="10"/>
                      <a:pt x="34" y="8"/>
                      <a:pt x="36" y="9"/>
                    </a:cubicBezTo>
                    <a:cubicBezTo>
                      <a:pt x="35" y="9"/>
                      <a:pt x="34" y="9"/>
                      <a:pt x="33" y="9"/>
                    </a:cubicBezTo>
                    <a:cubicBezTo>
                      <a:pt x="33" y="9"/>
                      <a:pt x="33" y="9"/>
                      <a:pt x="33" y="9"/>
                    </a:cubicBezTo>
                    <a:cubicBezTo>
                      <a:pt x="33" y="10"/>
                      <a:pt x="33" y="10"/>
                      <a:pt x="34" y="10"/>
                    </a:cubicBezTo>
                    <a:cubicBezTo>
                      <a:pt x="24" y="12"/>
                      <a:pt x="13" y="15"/>
                      <a:pt x="2" y="17"/>
                    </a:cubicBezTo>
                    <a:cubicBezTo>
                      <a:pt x="1" y="17"/>
                      <a:pt x="1" y="17"/>
                      <a:pt x="0" y="18"/>
                    </a:cubicBezTo>
                    <a:cubicBezTo>
                      <a:pt x="0" y="18"/>
                      <a:pt x="0" y="18"/>
                      <a:pt x="0" y="18"/>
                    </a:cubicBezTo>
                    <a:cubicBezTo>
                      <a:pt x="3" y="18"/>
                      <a:pt x="15" y="18"/>
                      <a:pt x="18" y="16"/>
                    </a:cubicBezTo>
                    <a:cubicBezTo>
                      <a:pt x="18" y="16"/>
                      <a:pt x="18" y="17"/>
                      <a:pt x="19" y="17"/>
                    </a:cubicBezTo>
                    <a:cubicBezTo>
                      <a:pt x="14" y="18"/>
                      <a:pt x="9" y="19"/>
                      <a:pt x="5" y="20"/>
                    </a:cubicBezTo>
                    <a:cubicBezTo>
                      <a:pt x="6" y="20"/>
                      <a:pt x="12" y="19"/>
                      <a:pt x="15" y="19"/>
                    </a:cubicBezTo>
                    <a:cubicBezTo>
                      <a:pt x="14" y="20"/>
                      <a:pt x="13" y="20"/>
                      <a:pt x="12" y="20"/>
                    </a:cubicBezTo>
                    <a:cubicBezTo>
                      <a:pt x="12" y="20"/>
                      <a:pt x="12" y="20"/>
                      <a:pt x="12" y="20"/>
                    </a:cubicBezTo>
                    <a:cubicBezTo>
                      <a:pt x="15" y="21"/>
                      <a:pt x="20" y="21"/>
                      <a:pt x="23" y="20"/>
                    </a:cubicBezTo>
                    <a:cubicBezTo>
                      <a:pt x="25" y="20"/>
                      <a:pt x="25" y="19"/>
                      <a:pt x="28" y="19"/>
                    </a:cubicBezTo>
                    <a:cubicBezTo>
                      <a:pt x="30" y="18"/>
                      <a:pt x="29" y="20"/>
                      <a:pt x="32" y="19"/>
                    </a:cubicBezTo>
                    <a:cubicBezTo>
                      <a:pt x="38" y="18"/>
                      <a:pt x="52" y="16"/>
                      <a:pt x="60" y="17"/>
                    </a:cubicBezTo>
                    <a:cubicBezTo>
                      <a:pt x="60" y="18"/>
                      <a:pt x="61" y="19"/>
                      <a:pt x="62" y="19"/>
                    </a:cubicBezTo>
                    <a:cubicBezTo>
                      <a:pt x="65" y="20"/>
                      <a:pt x="68" y="19"/>
                      <a:pt x="68" y="21"/>
                    </a:cubicBezTo>
                    <a:cubicBezTo>
                      <a:pt x="68" y="21"/>
                      <a:pt x="69" y="21"/>
                      <a:pt x="69" y="21"/>
                    </a:cubicBezTo>
                    <a:cubicBezTo>
                      <a:pt x="70" y="22"/>
                      <a:pt x="75" y="25"/>
                      <a:pt x="74" y="25"/>
                    </a:cubicBezTo>
                    <a:cubicBezTo>
                      <a:pt x="75" y="26"/>
                      <a:pt x="75" y="26"/>
                      <a:pt x="77" y="25"/>
                    </a:cubicBezTo>
                    <a:cubicBezTo>
                      <a:pt x="78" y="26"/>
                      <a:pt x="78" y="26"/>
                      <a:pt x="78" y="26"/>
                    </a:cubicBezTo>
                    <a:cubicBezTo>
                      <a:pt x="78" y="26"/>
                      <a:pt x="78" y="26"/>
                      <a:pt x="78" y="26"/>
                    </a:cubicBezTo>
                    <a:cubicBezTo>
                      <a:pt x="77" y="27"/>
                      <a:pt x="76" y="28"/>
                      <a:pt x="74" y="28"/>
                    </a:cubicBezTo>
                    <a:cubicBezTo>
                      <a:pt x="74" y="29"/>
                      <a:pt x="74" y="28"/>
                      <a:pt x="75" y="29"/>
                    </a:cubicBezTo>
                    <a:cubicBezTo>
                      <a:pt x="74" y="29"/>
                      <a:pt x="74" y="29"/>
                      <a:pt x="73" y="29"/>
                    </a:cubicBezTo>
                    <a:cubicBezTo>
                      <a:pt x="73" y="30"/>
                      <a:pt x="73" y="30"/>
                      <a:pt x="73" y="30"/>
                    </a:cubicBezTo>
                    <a:cubicBezTo>
                      <a:pt x="79" y="32"/>
                      <a:pt x="82" y="30"/>
                      <a:pt x="87" y="30"/>
                    </a:cubicBezTo>
                    <a:cubicBezTo>
                      <a:pt x="87" y="30"/>
                      <a:pt x="86" y="30"/>
                      <a:pt x="86" y="31"/>
                    </a:cubicBezTo>
                    <a:cubicBezTo>
                      <a:pt x="89" y="31"/>
                      <a:pt x="92" y="32"/>
                      <a:pt x="95" y="33"/>
                    </a:cubicBezTo>
                    <a:cubicBezTo>
                      <a:pt x="94" y="33"/>
                      <a:pt x="94" y="33"/>
                      <a:pt x="93" y="34"/>
                    </a:cubicBezTo>
                    <a:cubicBezTo>
                      <a:pt x="89" y="33"/>
                      <a:pt x="85" y="32"/>
                      <a:pt x="79" y="32"/>
                    </a:cubicBezTo>
                    <a:cubicBezTo>
                      <a:pt x="79" y="34"/>
                      <a:pt x="79" y="33"/>
                      <a:pt x="80" y="34"/>
                    </a:cubicBezTo>
                    <a:cubicBezTo>
                      <a:pt x="77" y="34"/>
                      <a:pt x="78" y="35"/>
                      <a:pt x="77" y="36"/>
                    </a:cubicBezTo>
                    <a:cubicBezTo>
                      <a:pt x="77" y="36"/>
                      <a:pt x="77" y="37"/>
                      <a:pt x="77" y="37"/>
                    </a:cubicBezTo>
                    <a:cubicBezTo>
                      <a:pt x="82" y="38"/>
                      <a:pt x="84" y="38"/>
                      <a:pt x="90" y="38"/>
                    </a:cubicBezTo>
                    <a:cubicBezTo>
                      <a:pt x="90" y="37"/>
                      <a:pt x="90" y="37"/>
                      <a:pt x="90" y="36"/>
                    </a:cubicBezTo>
                    <a:cubicBezTo>
                      <a:pt x="89" y="36"/>
                      <a:pt x="88" y="36"/>
                      <a:pt x="87" y="36"/>
                    </a:cubicBezTo>
                    <a:cubicBezTo>
                      <a:pt x="87" y="36"/>
                      <a:pt x="87" y="35"/>
                      <a:pt x="87" y="35"/>
                    </a:cubicBezTo>
                    <a:cubicBezTo>
                      <a:pt x="87" y="35"/>
                      <a:pt x="87" y="35"/>
                      <a:pt x="87" y="35"/>
                    </a:cubicBezTo>
                    <a:cubicBezTo>
                      <a:pt x="90" y="36"/>
                      <a:pt x="93" y="36"/>
                      <a:pt x="97" y="36"/>
                    </a:cubicBezTo>
                    <a:cubicBezTo>
                      <a:pt x="97" y="36"/>
                      <a:pt x="97" y="36"/>
                      <a:pt x="97" y="36"/>
                    </a:cubicBezTo>
                    <a:cubicBezTo>
                      <a:pt x="94" y="37"/>
                      <a:pt x="95" y="40"/>
                      <a:pt x="94" y="41"/>
                    </a:cubicBezTo>
                    <a:cubicBezTo>
                      <a:pt x="93" y="41"/>
                      <a:pt x="90" y="41"/>
                      <a:pt x="87" y="41"/>
                    </a:cubicBezTo>
                    <a:cubicBezTo>
                      <a:pt x="86" y="43"/>
                      <a:pt x="83" y="44"/>
                      <a:pt x="81" y="46"/>
                    </a:cubicBezTo>
                    <a:cubicBezTo>
                      <a:pt x="82" y="47"/>
                      <a:pt x="83" y="48"/>
                      <a:pt x="85" y="47"/>
                    </a:cubicBezTo>
                    <a:cubicBezTo>
                      <a:pt x="85" y="47"/>
                      <a:pt x="85" y="48"/>
                      <a:pt x="85" y="48"/>
                    </a:cubicBezTo>
                    <a:cubicBezTo>
                      <a:pt x="84" y="48"/>
                      <a:pt x="83" y="48"/>
                      <a:pt x="83" y="49"/>
                    </a:cubicBezTo>
                    <a:cubicBezTo>
                      <a:pt x="83" y="49"/>
                      <a:pt x="83" y="50"/>
                      <a:pt x="83" y="50"/>
                    </a:cubicBezTo>
                    <a:cubicBezTo>
                      <a:pt x="84" y="51"/>
                      <a:pt x="88" y="52"/>
                      <a:pt x="89" y="54"/>
                    </a:cubicBezTo>
                    <a:cubicBezTo>
                      <a:pt x="90" y="56"/>
                      <a:pt x="89" y="57"/>
                      <a:pt x="90" y="58"/>
                    </a:cubicBezTo>
                    <a:cubicBezTo>
                      <a:pt x="90" y="58"/>
                      <a:pt x="90" y="58"/>
                      <a:pt x="90" y="58"/>
                    </a:cubicBezTo>
                    <a:cubicBezTo>
                      <a:pt x="92" y="59"/>
                      <a:pt x="94" y="57"/>
                      <a:pt x="94" y="57"/>
                    </a:cubicBezTo>
                    <a:cubicBezTo>
                      <a:pt x="96" y="57"/>
                      <a:pt x="96" y="57"/>
                      <a:pt x="97" y="58"/>
                    </a:cubicBezTo>
                    <a:cubicBezTo>
                      <a:pt x="96" y="58"/>
                      <a:pt x="94" y="58"/>
                      <a:pt x="93" y="59"/>
                    </a:cubicBezTo>
                    <a:cubicBezTo>
                      <a:pt x="94" y="63"/>
                      <a:pt x="95" y="62"/>
                      <a:pt x="98" y="64"/>
                    </a:cubicBezTo>
                    <a:cubicBezTo>
                      <a:pt x="103" y="67"/>
                      <a:pt x="104" y="70"/>
                      <a:pt x="108" y="73"/>
                    </a:cubicBezTo>
                    <a:cubicBezTo>
                      <a:pt x="110" y="72"/>
                      <a:pt x="124" y="76"/>
                      <a:pt x="125" y="77"/>
                    </a:cubicBezTo>
                    <a:cubicBezTo>
                      <a:pt x="125" y="77"/>
                      <a:pt x="125" y="77"/>
                      <a:pt x="125" y="77"/>
                    </a:cubicBezTo>
                    <a:cubicBezTo>
                      <a:pt x="127" y="80"/>
                      <a:pt x="129" y="79"/>
                      <a:pt x="131" y="78"/>
                    </a:cubicBezTo>
                    <a:cubicBezTo>
                      <a:pt x="131" y="79"/>
                      <a:pt x="131" y="79"/>
                      <a:pt x="131" y="80"/>
                    </a:cubicBezTo>
                    <a:cubicBezTo>
                      <a:pt x="137" y="80"/>
                      <a:pt x="136" y="75"/>
                      <a:pt x="140" y="71"/>
                    </a:cubicBezTo>
                    <a:cubicBezTo>
                      <a:pt x="140" y="70"/>
                      <a:pt x="139" y="68"/>
                      <a:pt x="138" y="66"/>
                    </a:cubicBezTo>
                    <a:cubicBezTo>
                      <a:pt x="142" y="67"/>
                      <a:pt x="145" y="65"/>
                      <a:pt x="147" y="63"/>
                    </a:cubicBezTo>
                    <a:cubicBezTo>
                      <a:pt x="146" y="61"/>
                      <a:pt x="147" y="61"/>
                      <a:pt x="145" y="61"/>
                    </a:cubicBezTo>
                    <a:cubicBezTo>
                      <a:pt x="145" y="61"/>
                      <a:pt x="145" y="60"/>
                      <a:pt x="145" y="60"/>
                    </a:cubicBezTo>
                    <a:cubicBezTo>
                      <a:pt x="146" y="60"/>
                      <a:pt x="147" y="60"/>
                      <a:pt x="148" y="61"/>
                    </a:cubicBezTo>
                    <a:cubicBezTo>
                      <a:pt x="148" y="60"/>
                      <a:pt x="148" y="60"/>
                      <a:pt x="148" y="60"/>
                    </a:cubicBezTo>
                    <a:cubicBezTo>
                      <a:pt x="147" y="60"/>
                      <a:pt x="145" y="59"/>
                      <a:pt x="144" y="58"/>
                    </a:cubicBezTo>
                    <a:cubicBezTo>
                      <a:pt x="144" y="58"/>
                      <a:pt x="144" y="58"/>
                      <a:pt x="144" y="58"/>
                    </a:cubicBezTo>
                    <a:cubicBezTo>
                      <a:pt x="146" y="58"/>
                      <a:pt x="148" y="58"/>
                      <a:pt x="149" y="58"/>
                    </a:cubicBezTo>
                    <a:cubicBezTo>
                      <a:pt x="149" y="57"/>
                      <a:pt x="149" y="56"/>
                      <a:pt x="150" y="56"/>
                    </a:cubicBezTo>
                    <a:cubicBezTo>
                      <a:pt x="152" y="56"/>
                      <a:pt x="155" y="56"/>
                      <a:pt x="157" y="56"/>
                    </a:cubicBezTo>
                    <a:cubicBezTo>
                      <a:pt x="158" y="55"/>
                      <a:pt x="158" y="54"/>
                      <a:pt x="160" y="54"/>
                    </a:cubicBezTo>
                    <a:cubicBezTo>
                      <a:pt x="160" y="54"/>
                      <a:pt x="160" y="55"/>
                      <a:pt x="160" y="55"/>
                    </a:cubicBezTo>
                    <a:cubicBezTo>
                      <a:pt x="169" y="58"/>
                      <a:pt x="173" y="53"/>
                      <a:pt x="179" y="51"/>
                    </a:cubicBezTo>
                    <a:cubicBezTo>
                      <a:pt x="181" y="50"/>
                      <a:pt x="183" y="51"/>
                      <a:pt x="184" y="50"/>
                    </a:cubicBezTo>
                    <a:cubicBezTo>
                      <a:pt x="183" y="50"/>
                      <a:pt x="183" y="49"/>
                      <a:pt x="182" y="49"/>
                    </a:cubicBezTo>
                    <a:cubicBezTo>
                      <a:pt x="182" y="49"/>
                      <a:pt x="182" y="49"/>
                      <a:pt x="182" y="49"/>
                    </a:cubicBezTo>
                    <a:cubicBezTo>
                      <a:pt x="194" y="54"/>
                      <a:pt x="215" y="53"/>
                      <a:pt x="222" y="52"/>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49" name="Freeform 148"/>
              <p:cNvSpPr>
                <a:spLocks/>
              </p:cNvSpPr>
              <p:nvPr/>
            </p:nvSpPr>
            <p:spPr bwMode="auto">
              <a:xfrm>
                <a:off x="3271053" y="1124948"/>
                <a:ext cx="2182" cy="3054"/>
              </a:xfrm>
              <a:custGeom>
                <a:avLst/>
                <a:gdLst>
                  <a:gd name="T0" fmla="*/ 0 w 2"/>
                  <a:gd name="T1" fmla="*/ 0 h 3"/>
                  <a:gd name="T2" fmla="*/ 0 w 2"/>
                  <a:gd name="T3" fmla="*/ 1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cubicBezTo>
                      <a:pt x="0" y="0"/>
                      <a:pt x="0" y="1"/>
                      <a:pt x="0" y="1"/>
                    </a:cubicBezTo>
                    <a:cubicBezTo>
                      <a:pt x="1" y="1"/>
                      <a:pt x="1" y="2"/>
                      <a:pt x="2" y="3"/>
                    </a:cubicBezTo>
                    <a:cubicBezTo>
                      <a:pt x="2" y="1"/>
                      <a:pt x="2" y="1"/>
                      <a:pt x="0"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50" name="Freeform 149"/>
              <p:cNvSpPr>
                <a:spLocks/>
              </p:cNvSpPr>
              <p:nvPr/>
            </p:nvSpPr>
            <p:spPr bwMode="auto">
              <a:xfrm>
                <a:off x="3267998" y="1059059"/>
                <a:ext cx="873" cy="873"/>
              </a:xfrm>
              <a:custGeom>
                <a:avLst/>
                <a:gdLst>
                  <a:gd name="T0" fmla="*/ 0 w 1"/>
                  <a:gd name="T1" fmla="*/ 1 h 1"/>
                  <a:gd name="T2" fmla="*/ 0 w 1"/>
                  <a:gd name="T3" fmla="*/ 1 h 1"/>
                  <a:gd name="T4" fmla="*/ 1 w 1"/>
                  <a:gd name="T5" fmla="*/ 0 h 1"/>
                  <a:gd name="T6" fmla="*/ 1 w 1"/>
                  <a:gd name="T7" fmla="*/ 0 h 1"/>
                  <a:gd name="T8" fmla="*/ 1 w 1"/>
                  <a:gd name="T9" fmla="*/ 0 h 1"/>
                  <a:gd name="T10" fmla="*/ 0 w 1"/>
                  <a:gd name="T11" fmla="*/ 1 h 1"/>
                </a:gdLst>
                <a:ahLst/>
                <a:cxnLst>
                  <a:cxn ang="0">
                    <a:pos x="T0" y="T1"/>
                  </a:cxn>
                  <a:cxn ang="0">
                    <a:pos x="T2" y="T3"/>
                  </a:cxn>
                  <a:cxn ang="0">
                    <a:pos x="T4" y="T5"/>
                  </a:cxn>
                  <a:cxn ang="0">
                    <a:pos x="T6" y="T7"/>
                  </a:cxn>
                  <a:cxn ang="0">
                    <a:pos x="T8" y="T9"/>
                  </a:cxn>
                  <a:cxn ang="0">
                    <a:pos x="T10" y="T11"/>
                  </a:cxn>
                </a:cxnLst>
                <a:rect l="0" t="0" r="r" b="b"/>
                <a:pathLst>
                  <a:path w="1" h="1">
                    <a:moveTo>
                      <a:pt x="0" y="1"/>
                    </a:moveTo>
                    <a:cubicBezTo>
                      <a:pt x="0" y="1"/>
                      <a:pt x="0" y="1"/>
                      <a:pt x="0" y="1"/>
                    </a:cubicBezTo>
                    <a:cubicBezTo>
                      <a:pt x="1" y="1"/>
                      <a:pt x="1" y="0"/>
                      <a:pt x="1" y="0"/>
                    </a:cubicBezTo>
                    <a:cubicBezTo>
                      <a:pt x="1" y="0"/>
                      <a:pt x="1" y="0"/>
                      <a:pt x="1" y="0"/>
                    </a:cubicBezTo>
                    <a:cubicBezTo>
                      <a:pt x="1" y="0"/>
                      <a:pt x="1" y="0"/>
                      <a:pt x="1" y="0"/>
                    </a:cubicBezTo>
                    <a:cubicBezTo>
                      <a:pt x="0" y="0"/>
                      <a:pt x="0" y="1"/>
                      <a:pt x="0"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51" name="Freeform 150"/>
              <p:cNvSpPr>
                <a:spLocks/>
              </p:cNvSpPr>
              <p:nvPr/>
            </p:nvSpPr>
            <p:spPr bwMode="auto">
              <a:xfrm>
                <a:off x="3543339" y="900226"/>
                <a:ext cx="5236" cy="3054"/>
              </a:xfrm>
              <a:custGeom>
                <a:avLst/>
                <a:gdLst>
                  <a:gd name="T0" fmla="*/ 0 w 5"/>
                  <a:gd name="T1" fmla="*/ 1 h 3"/>
                  <a:gd name="T2" fmla="*/ 5 w 5"/>
                  <a:gd name="T3" fmla="*/ 3 h 3"/>
                  <a:gd name="T4" fmla="*/ 5 w 5"/>
                  <a:gd name="T5" fmla="*/ 2 h 3"/>
                  <a:gd name="T6" fmla="*/ 0 w 5"/>
                  <a:gd name="T7" fmla="*/ 0 h 3"/>
                  <a:gd name="T8" fmla="*/ 0 w 5"/>
                  <a:gd name="T9" fmla="*/ 1 h 3"/>
                </a:gdLst>
                <a:ahLst/>
                <a:cxnLst>
                  <a:cxn ang="0">
                    <a:pos x="T0" y="T1"/>
                  </a:cxn>
                  <a:cxn ang="0">
                    <a:pos x="T2" y="T3"/>
                  </a:cxn>
                  <a:cxn ang="0">
                    <a:pos x="T4" y="T5"/>
                  </a:cxn>
                  <a:cxn ang="0">
                    <a:pos x="T6" y="T7"/>
                  </a:cxn>
                  <a:cxn ang="0">
                    <a:pos x="T8" y="T9"/>
                  </a:cxn>
                </a:cxnLst>
                <a:rect l="0" t="0" r="r" b="b"/>
                <a:pathLst>
                  <a:path w="5" h="3">
                    <a:moveTo>
                      <a:pt x="0" y="1"/>
                    </a:moveTo>
                    <a:cubicBezTo>
                      <a:pt x="2" y="2"/>
                      <a:pt x="3" y="2"/>
                      <a:pt x="5" y="3"/>
                    </a:cubicBezTo>
                    <a:cubicBezTo>
                      <a:pt x="5" y="3"/>
                      <a:pt x="5" y="3"/>
                      <a:pt x="5" y="2"/>
                    </a:cubicBezTo>
                    <a:cubicBezTo>
                      <a:pt x="3" y="2"/>
                      <a:pt x="1" y="1"/>
                      <a:pt x="0" y="0"/>
                    </a:cubicBezTo>
                    <a:cubicBezTo>
                      <a:pt x="0" y="0"/>
                      <a:pt x="0" y="1"/>
                      <a:pt x="0"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52" name="Freeform 151"/>
              <p:cNvSpPr>
                <a:spLocks/>
              </p:cNvSpPr>
              <p:nvPr/>
            </p:nvSpPr>
            <p:spPr bwMode="auto">
              <a:xfrm>
                <a:off x="3279344" y="1135421"/>
                <a:ext cx="3927" cy="3927"/>
              </a:xfrm>
              <a:custGeom>
                <a:avLst/>
                <a:gdLst>
                  <a:gd name="T0" fmla="*/ 3 w 4"/>
                  <a:gd name="T1" fmla="*/ 0 h 4"/>
                  <a:gd name="T2" fmla="*/ 3 w 4"/>
                  <a:gd name="T3" fmla="*/ 0 h 4"/>
                  <a:gd name="T4" fmla="*/ 0 w 4"/>
                  <a:gd name="T5" fmla="*/ 1 h 4"/>
                  <a:gd name="T6" fmla="*/ 0 w 4"/>
                  <a:gd name="T7" fmla="*/ 2 h 4"/>
                  <a:gd name="T8" fmla="*/ 1 w 4"/>
                  <a:gd name="T9" fmla="*/ 4 h 4"/>
                  <a:gd name="T10" fmla="*/ 3 w 4"/>
                  <a:gd name="T11" fmla="*/ 3 h 4"/>
                  <a:gd name="T12" fmla="*/ 3 w 4"/>
                  <a:gd name="T13" fmla="*/ 3 h 4"/>
                  <a:gd name="T14" fmla="*/ 3 w 4"/>
                  <a:gd name="T15" fmla="*/ 0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4">
                    <a:moveTo>
                      <a:pt x="3" y="0"/>
                    </a:moveTo>
                    <a:cubicBezTo>
                      <a:pt x="3" y="0"/>
                      <a:pt x="3" y="0"/>
                      <a:pt x="3" y="0"/>
                    </a:cubicBezTo>
                    <a:cubicBezTo>
                      <a:pt x="2" y="1"/>
                      <a:pt x="2" y="1"/>
                      <a:pt x="0" y="1"/>
                    </a:cubicBezTo>
                    <a:cubicBezTo>
                      <a:pt x="0" y="2"/>
                      <a:pt x="0" y="2"/>
                      <a:pt x="0" y="2"/>
                    </a:cubicBezTo>
                    <a:cubicBezTo>
                      <a:pt x="0" y="3"/>
                      <a:pt x="0" y="3"/>
                      <a:pt x="1" y="4"/>
                    </a:cubicBezTo>
                    <a:cubicBezTo>
                      <a:pt x="2" y="4"/>
                      <a:pt x="2" y="3"/>
                      <a:pt x="3" y="3"/>
                    </a:cubicBezTo>
                    <a:cubicBezTo>
                      <a:pt x="3" y="3"/>
                      <a:pt x="3" y="3"/>
                      <a:pt x="3" y="3"/>
                    </a:cubicBezTo>
                    <a:cubicBezTo>
                      <a:pt x="4" y="1"/>
                      <a:pt x="4" y="2"/>
                      <a:pt x="3"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53" name="Freeform 152"/>
              <p:cNvSpPr>
                <a:spLocks/>
              </p:cNvSpPr>
              <p:nvPr/>
            </p:nvSpPr>
            <p:spPr bwMode="auto">
              <a:xfrm>
                <a:off x="3275417" y="1127130"/>
                <a:ext cx="3055" cy="3927"/>
              </a:xfrm>
              <a:custGeom>
                <a:avLst/>
                <a:gdLst>
                  <a:gd name="T0" fmla="*/ 1 w 3"/>
                  <a:gd name="T1" fmla="*/ 4 h 4"/>
                  <a:gd name="T2" fmla="*/ 3 w 3"/>
                  <a:gd name="T3" fmla="*/ 4 h 4"/>
                  <a:gd name="T4" fmla="*/ 3 w 3"/>
                  <a:gd name="T5" fmla="*/ 1 h 4"/>
                  <a:gd name="T6" fmla="*/ 0 w 3"/>
                  <a:gd name="T7" fmla="*/ 0 h 4"/>
                  <a:gd name="T8" fmla="*/ 2 w 3"/>
                  <a:gd name="T9" fmla="*/ 2 h 4"/>
                  <a:gd name="T10" fmla="*/ 1 w 3"/>
                  <a:gd name="T11" fmla="*/ 3 h 4"/>
                  <a:gd name="T12" fmla="*/ 1 w 3"/>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 h="4">
                    <a:moveTo>
                      <a:pt x="1" y="4"/>
                    </a:moveTo>
                    <a:cubicBezTo>
                      <a:pt x="1" y="4"/>
                      <a:pt x="2" y="4"/>
                      <a:pt x="3" y="4"/>
                    </a:cubicBezTo>
                    <a:cubicBezTo>
                      <a:pt x="3" y="3"/>
                      <a:pt x="3" y="2"/>
                      <a:pt x="3" y="1"/>
                    </a:cubicBezTo>
                    <a:cubicBezTo>
                      <a:pt x="2" y="1"/>
                      <a:pt x="1" y="0"/>
                      <a:pt x="0" y="0"/>
                    </a:cubicBezTo>
                    <a:cubicBezTo>
                      <a:pt x="1" y="1"/>
                      <a:pt x="1" y="1"/>
                      <a:pt x="2" y="2"/>
                    </a:cubicBezTo>
                    <a:cubicBezTo>
                      <a:pt x="1" y="2"/>
                      <a:pt x="1" y="3"/>
                      <a:pt x="1" y="3"/>
                    </a:cubicBezTo>
                    <a:cubicBezTo>
                      <a:pt x="1" y="3"/>
                      <a:pt x="1" y="4"/>
                      <a:pt x="1" y="4"/>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54" name="Freeform 153"/>
              <p:cNvSpPr>
                <a:spLocks/>
              </p:cNvSpPr>
              <p:nvPr/>
            </p:nvSpPr>
            <p:spPr bwMode="auto">
              <a:xfrm>
                <a:off x="3274107" y="1120148"/>
                <a:ext cx="2182" cy="1745"/>
              </a:xfrm>
              <a:custGeom>
                <a:avLst/>
                <a:gdLst>
                  <a:gd name="T0" fmla="*/ 0 w 2"/>
                  <a:gd name="T1" fmla="*/ 1 h 2"/>
                  <a:gd name="T2" fmla="*/ 1 w 2"/>
                  <a:gd name="T3" fmla="*/ 2 h 2"/>
                  <a:gd name="T4" fmla="*/ 2 w 2"/>
                  <a:gd name="T5" fmla="*/ 0 h 2"/>
                  <a:gd name="T6" fmla="*/ 0 w 2"/>
                  <a:gd name="T7" fmla="*/ 0 h 2"/>
                  <a:gd name="T8" fmla="*/ 0 w 2"/>
                  <a:gd name="T9" fmla="*/ 1 h 2"/>
                </a:gdLst>
                <a:ahLst/>
                <a:cxnLst>
                  <a:cxn ang="0">
                    <a:pos x="T0" y="T1"/>
                  </a:cxn>
                  <a:cxn ang="0">
                    <a:pos x="T2" y="T3"/>
                  </a:cxn>
                  <a:cxn ang="0">
                    <a:pos x="T4" y="T5"/>
                  </a:cxn>
                  <a:cxn ang="0">
                    <a:pos x="T6" y="T7"/>
                  </a:cxn>
                  <a:cxn ang="0">
                    <a:pos x="T8" y="T9"/>
                  </a:cxn>
                </a:cxnLst>
                <a:rect l="0" t="0" r="r" b="b"/>
                <a:pathLst>
                  <a:path w="2" h="2">
                    <a:moveTo>
                      <a:pt x="0" y="1"/>
                    </a:moveTo>
                    <a:cubicBezTo>
                      <a:pt x="0" y="2"/>
                      <a:pt x="1" y="2"/>
                      <a:pt x="1" y="2"/>
                    </a:cubicBezTo>
                    <a:cubicBezTo>
                      <a:pt x="1" y="1"/>
                      <a:pt x="1" y="1"/>
                      <a:pt x="2" y="0"/>
                    </a:cubicBezTo>
                    <a:cubicBezTo>
                      <a:pt x="1" y="0"/>
                      <a:pt x="1" y="0"/>
                      <a:pt x="0" y="0"/>
                    </a:cubicBezTo>
                    <a:cubicBezTo>
                      <a:pt x="0" y="1"/>
                      <a:pt x="0" y="1"/>
                      <a:pt x="0"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55" name="Freeform 154"/>
              <p:cNvSpPr>
                <a:spLocks/>
              </p:cNvSpPr>
              <p:nvPr/>
            </p:nvSpPr>
            <p:spPr bwMode="auto">
              <a:xfrm>
                <a:off x="3308143" y="1187783"/>
                <a:ext cx="2182" cy="2182"/>
              </a:xfrm>
              <a:custGeom>
                <a:avLst/>
                <a:gdLst>
                  <a:gd name="T0" fmla="*/ 2 w 2"/>
                  <a:gd name="T1" fmla="*/ 2 h 2"/>
                  <a:gd name="T2" fmla="*/ 2 w 2"/>
                  <a:gd name="T3" fmla="*/ 1 h 2"/>
                  <a:gd name="T4" fmla="*/ 0 w 2"/>
                  <a:gd name="T5" fmla="*/ 0 h 2"/>
                  <a:gd name="T6" fmla="*/ 1 w 2"/>
                  <a:gd name="T7" fmla="*/ 2 h 2"/>
                  <a:gd name="T8" fmla="*/ 2 w 2"/>
                  <a:gd name="T9" fmla="*/ 2 h 2"/>
                </a:gdLst>
                <a:ahLst/>
                <a:cxnLst>
                  <a:cxn ang="0">
                    <a:pos x="T0" y="T1"/>
                  </a:cxn>
                  <a:cxn ang="0">
                    <a:pos x="T2" y="T3"/>
                  </a:cxn>
                  <a:cxn ang="0">
                    <a:pos x="T4" y="T5"/>
                  </a:cxn>
                  <a:cxn ang="0">
                    <a:pos x="T6" y="T7"/>
                  </a:cxn>
                  <a:cxn ang="0">
                    <a:pos x="T8" y="T9"/>
                  </a:cxn>
                </a:cxnLst>
                <a:rect l="0" t="0" r="r" b="b"/>
                <a:pathLst>
                  <a:path w="2" h="2">
                    <a:moveTo>
                      <a:pt x="2" y="2"/>
                    </a:moveTo>
                    <a:cubicBezTo>
                      <a:pt x="2" y="2"/>
                      <a:pt x="2" y="2"/>
                      <a:pt x="2" y="1"/>
                    </a:cubicBezTo>
                    <a:cubicBezTo>
                      <a:pt x="1" y="1"/>
                      <a:pt x="1" y="0"/>
                      <a:pt x="0" y="0"/>
                    </a:cubicBezTo>
                    <a:cubicBezTo>
                      <a:pt x="0" y="1"/>
                      <a:pt x="0" y="2"/>
                      <a:pt x="1" y="2"/>
                    </a:cubicBezTo>
                    <a:cubicBezTo>
                      <a:pt x="1" y="2"/>
                      <a:pt x="2" y="2"/>
                      <a:pt x="2" y="2"/>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56" name="Freeform 155"/>
              <p:cNvSpPr>
                <a:spLocks/>
              </p:cNvSpPr>
              <p:nvPr/>
            </p:nvSpPr>
            <p:spPr bwMode="auto">
              <a:xfrm>
                <a:off x="3675119" y="107956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57" name="Freeform 156"/>
              <p:cNvSpPr>
                <a:spLocks/>
              </p:cNvSpPr>
              <p:nvPr/>
            </p:nvSpPr>
            <p:spPr bwMode="auto">
              <a:xfrm>
                <a:off x="3627556" y="971352"/>
                <a:ext cx="22691" cy="34036"/>
              </a:xfrm>
              <a:custGeom>
                <a:avLst/>
                <a:gdLst>
                  <a:gd name="T0" fmla="*/ 20 w 22"/>
                  <a:gd name="T1" fmla="*/ 32 h 33"/>
                  <a:gd name="T2" fmla="*/ 20 w 22"/>
                  <a:gd name="T3" fmla="*/ 30 h 33"/>
                  <a:gd name="T4" fmla="*/ 20 w 22"/>
                  <a:gd name="T5" fmla="*/ 31 h 33"/>
                  <a:gd name="T6" fmla="*/ 20 w 22"/>
                  <a:gd name="T7" fmla="*/ 31 h 33"/>
                  <a:gd name="T8" fmla="*/ 22 w 22"/>
                  <a:gd name="T9" fmla="*/ 33 h 33"/>
                  <a:gd name="T10" fmla="*/ 21 w 22"/>
                  <a:gd name="T11" fmla="*/ 32 h 33"/>
                  <a:gd name="T12" fmla="*/ 21 w 22"/>
                  <a:gd name="T13" fmla="*/ 33 h 33"/>
                  <a:gd name="T14" fmla="*/ 21 w 22"/>
                  <a:gd name="T15" fmla="*/ 33 h 33"/>
                  <a:gd name="T16" fmla="*/ 4 w 22"/>
                  <a:gd name="T17" fmla="*/ 3 h 33"/>
                  <a:gd name="T18" fmla="*/ 4 w 22"/>
                  <a:gd name="T19" fmla="*/ 3 h 33"/>
                  <a:gd name="T20" fmla="*/ 4 w 22"/>
                  <a:gd name="T21" fmla="*/ 2 h 33"/>
                  <a:gd name="T22" fmla="*/ 0 w 22"/>
                  <a:gd name="T23" fmla="*/ 0 h 33"/>
                  <a:gd name="T24" fmla="*/ 1 w 22"/>
                  <a:gd name="T25" fmla="*/ 1 h 33"/>
                  <a:gd name="T26" fmla="*/ 0 w 22"/>
                  <a:gd name="T27" fmla="*/ 0 h 33"/>
                  <a:gd name="T28" fmla="*/ 1 w 22"/>
                  <a:gd name="T29" fmla="*/ 3 h 33"/>
                  <a:gd name="T30" fmla="*/ 1 w 22"/>
                  <a:gd name="T31" fmla="*/ 3 h 33"/>
                  <a:gd name="T32" fmla="*/ 1 w 22"/>
                  <a:gd name="T33" fmla="*/ 3 h 33"/>
                  <a:gd name="T34" fmla="*/ 3 w 22"/>
                  <a:gd name="T35" fmla="*/ 6 h 33"/>
                  <a:gd name="T36" fmla="*/ 4 w 22"/>
                  <a:gd name="T37" fmla="*/ 9 h 33"/>
                  <a:gd name="T38" fmla="*/ 4 w 22"/>
                  <a:gd name="T39" fmla="*/ 9 h 33"/>
                  <a:gd name="T40" fmla="*/ 5 w 22"/>
                  <a:gd name="T41" fmla="*/ 9 h 33"/>
                  <a:gd name="T42" fmla="*/ 5 w 22"/>
                  <a:gd name="T43" fmla="*/ 11 h 33"/>
                  <a:gd name="T44" fmla="*/ 12 w 22"/>
                  <a:gd name="T45" fmla="*/ 16 h 33"/>
                  <a:gd name="T46" fmla="*/ 13 w 22"/>
                  <a:gd name="T47" fmla="*/ 18 h 33"/>
                  <a:gd name="T48" fmla="*/ 18 w 22"/>
                  <a:gd name="T49" fmla="*/ 27 h 33"/>
                  <a:gd name="T50" fmla="*/ 18 w 22"/>
                  <a:gd name="T51" fmla="*/ 28 h 33"/>
                  <a:gd name="T52" fmla="*/ 19 w 22"/>
                  <a:gd name="T53" fmla="*/ 29 h 33"/>
                  <a:gd name="T54" fmla="*/ 18 w 22"/>
                  <a:gd name="T55" fmla="*/ 28 h 33"/>
                  <a:gd name="T56" fmla="*/ 18 w 22"/>
                  <a:gd name="T57" fmla="*/ 28 h 33"/>
                  <a:gd name="T58" fmla="*/ 18 w 22"/>
                  <a:gd name="T59" fmla="*/ 29 h 33"/>
                  <a:gd name="T60" fmla="*/ 19 w 22"/>
                  <a:gd name="T61" fmla="*/ 31 h 33"/>
                  <a:gd name="T62" fmla="*/ 20 w 22"/>
                  <a:gd name="T63" fmla="*/ 31 h 33"/>
                  <a:gd name="T64" fmla="*/ 19 w 22"/>
                  <a:gd name="T65" fmla="*/ 30 h 33"/>
                  <a:gd name="T66" fmla="*/ 19 w 22"/>
                  <a:gd name="T67" fmla="*/ 30 h 33"/>
                  <a:gd name="T68" fmla="*/ 20 w 22"/>
                  <a:gd name="T69" fmla="*/ 3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 h="33">
                    <a:moveTo>
                      <a:pt x="20" y="32"/>
                    </a:moveTo>
                    <a:cubicBezTo>
                      <a:pt x="21" y="33"/>
                      <a:pt x="20" y="31"/>
                      <a:pt x="20" y="30"/>
                    </a:cubicBezTo>
                    <a:cubicBezTo>
                      <a:pt x="20" y="30"/>
                      <a:pt x="20" y="31"/>
                      <a:pt x="20" y="31"/>
                    </a:cubicBezTo>
                    <a:cubicBezTo>
                      <a:pt x="20" y="31"/>
                      <a:pt x="20" y="31"/>
                      <a:pt x="20" y="31"/>
                    </a:cubicBezTo>
                    <a:cubicBezTo>
                      <a:pt x="21" y="32"/>
                      <a:pt x="21" y="33"/>
                      <a:pt x="22" y="33"/>
                    </a:cubicBezTo>
                    <a:cubicBezTo>
                      <a:pt x="21" y="33"/>
                      <a:pt x="21" y="33"/>
                      <a:pt x="21" y="32"/>
                    </a:cubicBezTo>
                    <a:cubicBezTo>
                      <a:pt x="21" y="32"/>
                      <a:pt x="21" y="32"/>
                      <a:pt x="21" y="33"/>
                    </a:cubicBezTo>
                    <a:cubicBezTo>
                      <a:pt x="21" y="33"/>
                      <a:pt x="21" y="33"/>
                      <a:pt x="21" y="33"/>
                    </a:cubicBezTo>
                    <a:cubicBezTo>
                      <a:pt x="16" y="22"/>
                      <a:pt x="11" y="12"/>
                      <a:pt x="4" y="3"/>
                    </a:cubicBezTo>
                    <a:cubicBezTo>
                      <a:pt x="4" y="2"/>
                      <a:pt x="4" y="2"/>
                      <a:pt x="4" y="3"/>
                    </a:cubicBezTo>
                    <a:cubicBezTo>
                      <a:pt x="4" y="3"/>
                      <a:pt x="4" y="2"/>
                      <a:pt x="4" y="2"/>
                    </a:cubicBezTo>
                    <a:cubicBezTo>
                      <a:pt x="2" y="0"/>
                      <a:pt x="1" y="1"/>
                      <a:pt x="0" y="0"/>
                    </a:cubicBezTo>
                    <a:cubicBezTo>
                      <a:pt x="0" y="0"/>
                      <a:pt x="0" y="0"/>
                      <a:pt x="1" y="1"/>
                    </a:cubicBezTo>
                    <a:cubicBezTo>
                      <a:pt x="0" y="1"/>
                      <a:pt x="0" y="1"/>
                      <a:pt x="0" y="0"/>
                    </a:cubicBezTo>
                    <a:cubicBezTo>
                      <a:pt x="1" y="2"/>
                      <a:pt x="1" y="2"/>
                      <a:pt x="1" y="3"/>
                    </a:cubicBezTo>
                    <a:cubicBezTo>
                      <a:pt x="1" y="3"/>
                      <a:pt x="1" y="3"/>
                      <a:pt x="1" y="3"/>
                    </a:cubicBezTo>
                    <a:cubicBezTo>
                      <a:pt x="1" y="3"/>
                      <a:pt x="1" y="3"/>
                      <a:pt x="1" y="3"/>
                    </a:cubicBezTo>
                    <a:cubicBezTo>
                      <a:pt x="2" y="4"/>
                      <a:pt x="2" y="6"/>
                      <a:pt x="3" y="6"/>
                    </a:cubicBezTo>
                    <a:cubicBezTo>
                      <a:pt x="4" y="7"/>
                      <a:pt x="4" y="8"/>
                      <a:pt x="4" y="9"/>
                    </a:cubicBezTo>
                    <a:cubicBezTo>
                      <a:pt x="4" y="9"/>
                      <a:pt x="4" y="9"/>
                      <a:pt x="4" y="9"/>
                    </a:cubicBezTo>
                    <a:cubicBezTo>
                      <a:pt x="5" y="9"/>
                      <a:pt x="5" y="9"/>
                      <a:pt x="5" y="9"/>
                    </a:cubicBezTo>
                    <a:cubicBezTo>
                      <a:pt x="5" y="10"/>
                      <a:pt x="5" y="10"/>
                      <a:pt x="5" y="11"/>
                    </a:cubicBezTo>
                    <a:cubicBezTo>
                      <a:pt x="9" y="16"/>
                      <a:pt x="13" y="19"/>
                      <a:pt x="12" y="16"/>
                    </a:cubicBezTo>
                    <a:cubicBezTo>
                      <a:pt x="12" y="17"/>
                      <a:pt x="12" y="17"/>
                      <a:pt x="13" y="18"/>
                    </a:cubicBezTo>
                    <a:cubicBezTo>
                      <a:pt x="14" y="20"/>
                      <a:pt x="17" y="26"/>
                      <a:pt x="18" y="27"/>
                    </a:cubicBezTo>
                    <a:cubicBezTo>
                      <a:pt x="18" y="27"/>
                      <a:pt x="18" y="27"/>
                      <a:pt x="18" y="28"/>
                    </a:cubicBezTo>
                    <a:cubicBezTo>
                      <a:pt x="19" y="28"/>
                      <a:pt x="18" y="28"/>
                      <a:pt x="19" y="29"/>
                    </a:cubicBezTo>
                    <a:cubicBezTo>
                      <a:pt x="18" y="28"/>
                      <a:pt x="18" y="28"/>
                      <a:pt x="18" y="28"/>
                    </a:cubicBezTo>
                    <a:cubicBezTo>
                      <a:pt x="18" y="28"/>
                      <a:pt x="18" y="28"/>
                      <a:pt x="18" y="28"/>
                    </a:cubicBezTo>
                    <a:cubicBezTo>
                      <a:pt x="18" y="28"/>
                      <a:pt x="18" y="29"/>
                      <a:pt x="18" y="29"/>
                    </a:cubicBezTo>
                    <a:cubicBezTo>
                      <a:pt x="19" y="30"/>
                      <a:pt x="19" y="30"/>
                      <a:pt x="19" y="31"/>
                    </a:cubicBezTo>
                    <a:cubicBezTo>
                      <a:pt x="20" y="31"/>
                      <a:pt x="20" y="31"/>
                      <a:pt x="20" y="31"/>
                    </a:cubicBezTo>
                    <a:cubicBezTo>
                      <a:pt x="19" y="31"/>
                      <a:pt x="19" y="31"/>
                      <a:pt x="19" y="30"/>
                    </a:cubicBezTo>
                    <a:cubicBezTo>
                      <a:pt x="19" y="30"/>
                      <a:pt x="19" y="30"/>
                      <a:pt x="19" y="30"/>
                    </a:cubicBezTo>
                    <a:cubicBezTo>
                      <a:pt x="20" y="32"/>
                      <a:pt x="20" y="32"/>
                      <a:pt x="20" y="32"/>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58" name="Rectangle 157"/>
              <p:cNvSpPr>
                <a:spLocks noChangeArrowheads="1"/>
              </p:cNvSpPr>
              <p:nvPr/>
            </p:nvSpPr>
            <p:spPr bwMode="auto">
              <a:xfrm>
                <a:off x="3675119" y="1077822"/>
                <a:ext cx="436" cy="873"/>
              </a:xfrm>
              <a:prstGeom prst="rect">
                <a:avLst/>
              </a:pr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59" name="Freeform 158"/>
              <p:cNvSpPr>
                <a:spLocks/>
              </p:cNvSpPr>
              <p:nvPr/>
            </p:nvSpPr>
            <p:spPr bwMode="auto">
              <a:xfrm>
                <a:off x="3584357" y="992297"/>
                <a:ext cx="95998" cy="296721"/>
              </a:xfrm>
              <a:custGeom>
                <a:avLst/>
                <a:gdLst>
                  <a:gd name="T0" fmla="*/ 66 w 93"/>
                  <a:gd name="T1" fmla="*/ 260 h 288"/>
                  <a:gd name="T2" fmla="*/ 52 w 93"/>
                  <a:gd name="T3" fmla="*/ 287 h 288"/>
                  <a:gd name="T4" fmla="*/ 91 w 93"/>
                  <a:gd name="T5" fmla="*/ 100 h 288"/>
                  <a:gd name="T6" fmla="*/ 90 w 93"/>
                  <a:gd name="T7" fmla="*/ 98 h 288"/>
                  <a:gd name="T8" fmla="*/ 87 w 93"/>
                  <a:gd name="T9" fmla="*/ 100 h 288"/>
                  <a:gd name="T10" fmla="*/ 80 w 93"/>
                  <a:gd name="T11" fmla="*/ 88 h 288"/>
                  <a:gd name="T12" fmla="*/ 80 w 93"/>
                  <a:gd name="T13" fmla="*/ 82 h 288"/>
                  <a:gd name="T14" fmla="*/ 79 w 93"/>
                  <a:gd name="T15" fmla="*/ 75 h 288"/>
                  <a:gd name="T16" fmla="*/ 75 w 93"/>
                  <a:gd name="T17" fmla="*/ 74 h 288"/>
                  <a:gd name="T18" fmla="*/ 68 w 93"/>
                  <a:gd name="T19" fmla="*/ 71 h 288"/>
                  <a:gd name="T20" fmla="*/ 44 w 93"/>
                  <a:gd name="T21" fmla="*/ 74 h 288"/>
                  <a:gd name="T22" fmla="*/ 56 w 93"/>
                  <a:gd name="T23" fmla="*/ 62 h 288"/>
                  <a:gd name="T24" fmla="*/ 60 w 93"/>
                  <a:gd name="T25" fmla="*/ 45 h 288"/>
                  <a:gd name="T26" fmla="*/ 70 w 93"/>
                  <a:gd name="T27" fmla="*/ 45 h 288"/>
                  <a:gd name="T28" fmla="*/ 83 w 93"/>
                  <a:gd name="T29" fmla="*/ 70 h 288"/>
                  <a:gd name="T30" fmla="*/ 80 w 93"/>
                  <a:gd name="T31" fmla="*/ 73 h 288"/>
                  <a:gd name="T32" fmla="*/ 84 w 93"/>
                  <a:gd name="T33" fmla="*/ 75 h 288"/>
                  <a:gd name="T34" fmla="*/ 83 w 93"/>
                  <a:gd name="T35" fmla="*/ 69 h 288"/>
                  <a:gd name="T36" fmla="*/ 84 w 93"/>
                  <a:gd name="T37" fmla="*/ 70 h 288"/>
                  <a:gd name="T38" fmla="*/ 81 w 93"/>
                  <a:gd name="T39" fmla="*/ 61 h 288"/>
                  <a:gd name="T40" fmla="*/ 75 w 93"/>
                  <a:gd name="T41" fmla="*/ 49 h 288"/>
                  <a:gd name="T42" fmla="*/ 74 w 93"/>
                  <a:gd name="T43" fmla="*/ 44 h 288"/>
                  <a:gd name="T44" fmla="*/ 77 w 93"/>
                  <a:gd name="T45" fmla="*/ 48 h 288"/>
                  <a:gd name="T46" fmla="*/ 83 w 93"/>
                  <a:gd name="T47" fmla="*/ 64 h 288"/>
                  <a:gd name="T48" fmla="*/ 85 w 93"/>
                  <a:gd name="T49" fmla="*/ 72 h 288"/>
                  <a:gd name="T50" fmla="*/ 86 w 93"/>
                  <a:gd name="T51" fmla="*/ 78 h 288"/>
                  <a:gd name="T52" fmla="*/ 88 w 93"/>
                  <a:gd name="T53" fmla="*/ 83 h 288"/>
                  <a:gd name="T54" fmla="*/ 88 w 93"/>
                  <a:gd name="T55" fmla="*/ 85 h 288"/>
                  <a:gd name="T56" fmla="*/ 66 w 93"/>
                  <a:gd name="T57" fmla="*/ 19 h 288"/>
                  <a:gd name="T58" fmla="*/ 64 w 93"/>
                  <a:gd name="T59" fmla="*/ 16 h 288"/>
                  <a:gd name="T60" fmla="*/ 62 w 93"/>
                  <a:gd name="T61" fmla="*/ 13 h 288"/>
                  <a:gd name="T62" fmla="*/ 59 w 93"/>
                  <a:gd name="T63" fmla="*/ 8 h 288"/>
                  <a:gd name="T64" fmla="*/ 61 w 93"/>
                  <a:gd name="T65" fmla="*/ 11 h 288"/>
                  <a:gd name="T66" fmla="*/ 61 w 93"/>
                  <a:gd name="T67" fmla="*/ 10 h 288"/>
                  <a:gd name="T68" fmla="*/ 59 w 93"/>
                  <a:gd name="T69" fmla="*/ 7 h 288"/>
                  <a:gd name="T70" fmla="*/ 59 w 93"/>
                  <a:gd name="T71" fmla="*/ 6 h 288"/>
                  <a:gd name="T72" fmla="*/ 57 w 93"/>
                  <a:gd name="T73" fmla="*/ 4 h 288"/>
                  <a:gd name="T74" fmla="*/ 56 w 93"/>
                  <a:gd name="T75" fmla="*/ 4 h 288"/>
                  <a:gd name="T76" fmla="*/ 59 w 93"/>
                  <a:gd name="T77" fmla="*/ 11 h 288"/>
                  <a:gd name="T78" fmla="*/ 55 w 93"/>
                  <a:gd name="T79" fmla="*/ 12 h 288"/>
                  <a:gd name="T80" fmla="*/ 54 w 93"/>
                  <a:gd name="T81" fmla="*/ 9 h 288"/>
                  <a:gd name="T82" fmla="*/ 50 w 93"/>
                  <a:gd name="T83" fmla="*/ 16 h 288"/>
                  <a:gd name="T84" fmla="*/ 42 w 93"/>
                  <a:gd name="T85" fmla="*/ 14 h 288"/>
                  <a:gd name="T86" fmla="*/ 36 w 93"/>
                  <a:gd name="T87" fmla="*/ 16 h 288"/>
                  <a:gd name="T88" fmla="*/ 47 w 93"/>
                  <a:gd name="T89" fmla="*/ 28 h 288"/>
                  <a:gd name="T90" fmla="*/ 31 w 93"/>
                  <a:gd name="T91" fmla="*/ 34 h 288"/>
                  <a:gd name="T92" fmla="*/ 27 w 93"/>
                  <a:gd name="T93" fmla="*/ 55 h 288"/>
                  <a:gd name="T94" fmla="*/ 30 w 93"/>
                  <a:gd name="T95" fmla="*/ 57 h 288"/>
                  <a:gd name="T96" fmla="*/ 41 w 93"/>
                  <a:gd name="T97" fmla="*/ 70 h 288"/>
                  <a:gd name="T98" fmla="*/ 23 w 93"/>
                  <a:gd name="T99" fmla="*/ 106 h 288"/>
                  <a:gd name="T100" fmla="*/ 5 w 93"/>
                  <a:gd name="T101" fmla="*/ 151 h 288"/>
                  <a:gd name="T102" fmla="*/ 13 w 93"/>
                  <a:gd name="T103" fmla="*/ 198 h 288"/>
                  <a:gd name="T104" fmla="*/ 22 w 93"/>
                  <a:gd name="T105" fmla="*/ 212 h 288"/>
                  <a:gd name="T106" fmla="*/ 51 w 93"/>
                  <a:gd name="T107" fmla="*/ 217 h 288"/>
                  <a:gd name="T108" fmla="*/ 73 w 93"/>
                  <a:gd name="T109" fmla="*/ 211 h 288"/>
                  <a:gd name="T110" fmla="*/ 70 w 93"/>
                  <a:gd name="T111" fmla="*/ 23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3" h="288">
                    <a:moveTo>
                      <a:pt x="68" y="254"/>
                    </a:moveTo>
                    <a:cubicBezTo>
                      <a:pt x="67" y="256"/>
                      <a:pt x="67" y="257"/>
                      <a:pt x="66" y="259"/>
                    </a:cubicBezTo>
                    <a:cubicBezTo>
                      <a:pt x="66" y="259"/>
                      <a:pt x="66" y="260"/>
                      <a:pt x="66" y="260"/>
                    </a:cubicBezTo>
                    <a:cubicBezTo>
                      <a:pt x="64" y="264"/>
                      <a:pt x="62" y="268"/>
                      <a:pt x="61" y="270"/>
                    </a:cubicBezTo>
                    <a:cubicBezTo>
                      <a:pt x="58" y="275"/>
                      <a:pt x="55" y="282"/>
                      <a:pt x="53" y="285"/>
                    </a:cubicBezTo>
                    <a:cubicBezTo>
                      <a:pt x="52" y="287"/>
                      <a:pt x="52" y="287"/>
                      <a:pt x="52" y="287"/>
                    </a:cubicBezTo>
                    <a:cubicBezTo>
                      <a:pt x="52" y="288"/>
                      <a:pt x="52" y="288"/>
                      <a:pt x="52" y="288"/>
                    </a:cubicBezTo>
                    <a:cubicBezTo>
                      <a:pt x="78" y="244"/>
                      <a:pt x="93" y="194"/>
                      <a:pt x="93" y="139"/>
                    </a:cubicBezTo>
                    <a:cubicBezTo>
                      <a:pt x="93" y="126"/>
                      <a:pt x="92" y="113"/>
                      <a:pt x="91" y="100"/>
                    </a:cubicBezTo>
                    <a:cubicBezTo>
                      <a:pt x="91" y="100"/>
                      <a:pt x="91" y="100"/>
                      <a:pt x="91" y="100"/>
                    </a:cubicBezTo>
                    <a:cubicBezTo>
                      <a:pt x="90" y="100"/>
                      <a:pt x="90" y="100"/>
                      <a:pt x="90" y="99"/>
                    </a:cubicBezTo>
                    <a:cubicBezTo>
                      <a:pt x="90" y="97"/>
                      <a:pt x="90" y="97"/>
                      <a:pt x="90" y="98"/>
                    </a:cubicBezTo>
                    <a:cubicBezTo>
                      <a:pt x="90" y="100"/>
                      <a:pt x="90" y="101"/>
                      <a:pt x="90" y="103"/>
                    </a:cubicBezTo>
                    <a:cubicBezTo>
                      <a:pt x="90" y="104"/>
                      <a:pt x="90" y="105"/>
                      <a:pt x="90" y="106"/>
                    </a:cubicBezTo>
                    <a:cubicBezTo>
                      <a:pt x="89" y="103"/>
                      <a:pt x="89" y="103"/>
                      <a:pt x="87" y="100"/>
                    </a:cubicBezTo>
                    <a:cubicBezTo>
                      <a:pt x="86" y="98"/>
                      <a:pt x="86" y="95"/>
                      <a:pt x="85" y="93"/>
                    </a:cubicBezTo>
                    <a:cubicBezTo>
                      <a:pt x="83" y="91"/>
                      <a:pt x="81" y="94"/>
                      <a:pt x="80" y="88"/>
                    </a:cubicBezTo>
                    <a:cubicBezTo>
                      <a:pt x="80" y="88"/>
                      <a:pt x="80" y="88"/>
                      <a:pt x="80" y="88"/>
                    </a:cubicBezTo>
                    <a:cubicBezTo>
                      <a:pt x="80" y="88"/>
                      <a:pt x="80" y="88"/>
                      <a:pt x="80" y="89"/>
                    </a:cubicBezTo>
                    <a:cubicBezTo>
                      <a:pt x="79" y="88"/>
                      <a:pt x="79" y="88"/>
                      <a:pt x="79" y="87"/>
                    </a:cubicBezTo>
                    <a:cubicBezTo>
                      <a:pt x="79" y="85"/>
                      <a:pt x="80" y="84"/>
                      <a:pt x="80" y="82"/>
                    </a:cubicBezTo>
                    <a:cubicBezTo>
                      <a:pt x="79" y="80"/>
                      <a:pt x="79" y="80"/>
                      <a:pt x="78" y="78"/>
                    </a:cubicBezTo>
                    <a:cubicBezTo>
                      <a:pt x="79" y="77"/>
                      <a:pt x="79" y="77"/>
                      <a:pt x="79" y="76"/>
                    </a:cubicBezTo>
                    <a:cubicBezTo>
                      <a:pt x="79" y="76"/>
                      <a:pt x="79" y="75"/>
                      <a:pt x="79" y="75"/>
                    </a:cubicBezTo>
                    <a:cubicBezTo>
                      <a:pt x="78" y="75"/>
                      <a:pt x="78" y="75"/>
                      <a:pt x="78" y="75"/>
                    </a:cubicBezTo>
                    <a:cubicBezTo>
                      <a:pt x="78" y="75"/>
                      <a:pt x="77" y="74"/>
                      <a:pt x="77" y="73"/>
                    </a:cubicBezTo>
                    <a:cubicBezTo>
                      <a:pt x="76" y="73"/>
                      <a:pt x="76" y="73"/>
                      <a:pt x="75" y="74"/>
                    </a:cubicBezTo>
                    <a:cubicBezTo>
                      <a:pt x="74" y="74"/>
                      <a:pt x="72" y="71"/>
                      <a:pt x="71" y="72"/>
                    </a:cubicBezTo>
                    <a:cubicBezTo>
                      <a:pt x="70" y="72"/>
                      <a:pt x="70" y="72"/>
                      <a:pt x="69" y="73"/>
                    </a:cubicBezTo>
                    <a:cubicBezTo>
                      <a:pt x="69" y="72"/>
                      <a:pt x="68" y="72"/>
                      <a:pt x="68" y="71"/>
                    </a:cubicBezTo>
                    <a:cubicBezTo>
                      <a:pt x="66" y="71"/>
                      <a:pt x="63" y="71"/>
                      <a:pt x="60" y="71"/>
                    </a:cubicBezTo>
                    <a:cubicBezTo>
                      <a:pt x="58" y="71"/>
                      <a:pt x="55" y="75"/>
                      <a:pt x="53" y="76"/>
                    </a:cubicBezTo>
                    <a:cubicBezTo>
                      <a:pt x="51" y="76"/>
                      <a:pt x="47" y="74"/>
                      <a:pt x="44" y="74"/>
                    </a:cubicBezTo>
                    <a:cubicBezTo>
                      <a:pt x="44" y="73"/>
                      <a:pt x="43" y="72"/>
                      <a:pt x="42" y="70"/>
                    </a:cubicBezTo>
                    <a:cubicBezTo>
                      <a:pt x="44" y="67"/>
                      <a:pt x="48" y="68"/>
                      <a:pt x="52" y="69"/>
                    </a:cubicBezTo>
                    <a:cubicBezTo>
                      <a:pt x="53" y="67"/>
                      <a:pt x="55" y="62"/>
                      <a:pt x="56" y="62"/>
                    </a:cubicBezTo>
                    <a:cubicBezTo>
                      <a:pt x="56" y="60"/>
                      <a:pt x="56" y="60"/>
                      <a:pt x="55" y="60"/>
                    </a:cubicBezTo>
                    <a:cubicBezTo>
                      <a:pt x="54" y="53"/>
                      <a:pt x="59" y="51"/>
                      <a:pt x="61" y="50"/>
                    </a:cubicBezTo>
                    <a:cubicBezTo>
                      <a:pt x="61" y="48"/>
                      <a:pt x="61" y="48"/>
                      <a:pt x="60" y="45"/>
                    </a:cubicBezTo>
                    <a:cubicBezTo>
                      <a:pt x="60" y="45"/>
                      <a:pt x="60" y="45"/>
                      <a:pt x="60" y="45"/>
                    </a:cubicBezTo>
                    <a:cubicBezTo>
                      <a:pt x="63" y="44"/>
                      <a:pt x="64" y="47"/>
                      <a:pt x="66" y="48"/>
                    </a:cubicBezTo>
                    <a:cubicBezTo>
                      <a:pt x="67" y="47"/>
                      <a:pt x="68" y="46"/>
                      <a:pt x="70" y="45"/>
                    </a:cubicBezTo>
                    <a:cubicBezTo>
                      <a:pt x="70" y="45"/>
                      <a:pt x="71" y="47"/>
                      <a:pt x="72" y="48"/>
                    </a:cubicBezTo>
                    <a:cubicBezTo>
                      <a:pt x="73" y="49"/>
                      <a:pt x="74" y="52"/>
                      <a:pt x="75" y="54"/>
                    </a:cubicBezTo>
                    <a:cubicBezTo>
                      <a:pt x="78" y="60"/>
                      <a:pt x="81" y="64"/>
                      <a:pt x="83" y="70"/>
                    </a:cubicBezTo>
                    <a:cubicBezTo>
                      <a:pt x="83" y="72"/>
                      <a:pt x="83" y="72"/>
                      <a:pt x="83" y="73"/>
                    </a:cubicBezTo>
                    <a:cubicBezTo>
                      <a:pt x="82" y="73"/>
                      <a:pt x="81" y="72"/>
                      <a:pt x="80" y="71"/>
                    </a:cubicBezTo>
                    <a:cubicBezTo>
                      <a:pt x="80" y="72"/>
                      <a:pt x="80" y="73"/>
                      <a:pt x="80" y="73"/>
                    </a:cubicBezTo>
                    <a:cubicBezTo>
                      <a:pt x="81" y="75"/>
                      <a:pt x="83" y="79"/>
                      <a:pt x="84" y="79"/>
                    </a:cubicBezTo>
                    <a:cubicBezTo>
                      <a:pt x="84" y="77"/>
                      <a:pt x="83" y="76"/>
                      <a:pt x="83" y="74"/>
                    </a:cubicBezTo>
                    <a:cubicBezTo>
                      <a:pt x="83" y="75"/>
                      <a:pt x="84" y="75"/>
                      <a:pt x="84" y="75"/>
                    </a:cubicBezTo>
                    <a:cubicBezTo>
                      <a:pt x="84" y="74"/>
                      <a:pt x="84" y="72"/>
                      <a:pt x="84" y="72"/>
                    </a:cubicBezTo>
                    <a:cubicBezTo>
                      <a:pt x="84" y="72"/>
                      <a:pt x="84" y="71"/>
                      <a:pt x="83" y="70"/>
                    </a:cubicBezTo>
                    <a:cubicBezTo>
                      <a:pt x="83" y="69"/>
                      <a:pt x="83" y="69"/>
                      <a:pt x="83" y="69"/>
                    </a:cubicBezTo>
                    <a:cubicBezTo>
                      <a:pt x="83" y="68"/>
                      <a:pt x="83" y="68"/>
                      <a:pt x="82" y="68"/>
                    </a:cubicBezTo>
                    <a:cubicBezTo>
                      <a:pt x="82" y="67"/>
                      <a:pt x="82" y="67"/>
                      <a:pt x="82" y="66"/>
                    </a:cubicBezTo>
                    <a:cubicBezTo>
                      <a:pt x="83" y="67"/>
                      <a:pt x="83" y="69"/>
                      <a:pt x="84" y="70"/>
                    </a:cubicBezTo>
                    <a:cubicBezTo>
                      <a:pt x="84" y="70"/>
                      <a:pt x="84" y="70"/>
                      <a:pt x="84" y="70"/>
                    </a:cubicBezTo>
                    <a:cubicBezTo>
                      <a:pt x="83" y="66"/>
                      <a:pt x="82" y="63"/>
                      <a:pt x="81" y="62"/>
                    </a:cubicBezTo>
                    <a:cubicBezTo>
                      <a:pt x="81" y="61"/>
                      <a:pt x="81" y="61"/>
                      <a:pt x="81" y="61"/>
                    </a:cubicBezTo>
                    <a:cubicBezTo>
                      <a:pt x="81" y="60"/>
                      <a:pt x="81" y="60"/>
                      <a:pt x="81" y="60"/>
                    </a:cubicBezTo>
                    <a:cubicBezTo>
                      <a:pt x="80" y="60"/>
                      <a:pt x="80" y="59"/>
                      <a:pt x="79" y="58"/>
                    </a:cubicBezTo>
                    <a:cubicBezTo>
                      <a:pt x="78" y="56"/>
                      <a:pt x="77" y="52"/>
                      <a:pt x="75" y="49"/>
                    </a:cubicBezTo>
                    <a:cubicBezTo>
                      <a:pt x="74" y="48"/>
                      <a:pt x="74" y="46"/>
                      <a:pt x="73" y="45"/>
                    </a:cubicBezTo>
                    <a:cubicBezTo>
                      <a:pt x="74" y="45"/>
                      <a:pt x="74" y="45"/>
                      <a:pt x="73" y="44"/>
                    </a:cubicBezTo>
                    <a:cubicBezTo>
                      <a:pt x="74" y="44"/>
                      <a:pt x="74" y="44"/>
                      <a:pt x="74" y="44"/>
                    </a:cubicBezTo>
                    <a:cubicBezTo>
                      <a:pt x="74" y="44"/>
                      <a:pt x="74" y="44"/>
                      <a:pt x="75" y="44"/>
                    </a:cubicBezTo>
                    <a:cubicBezTo>
                      <a:pt x="75" y="45"/>
                      <a:pt x="75" y="46"/>
                      <a:pt x="75" y="47"/>
                    </a:cubicBezTo>
                    <a:cubicBezTo>
                      <a:pt x="76" y="48"/>
                      <a:pt x="76" y="48"/>
                      <a:pt x="77" y="48"/>
                    </a:cubicBezTo>
                    <a:cubicBezTo>
                      <a:pt x="78" y="53"/>
                      <a:pt x="79" y="55"/>
                      <a:pt x="80" y="57"/>
                    </a:cubicBezTo>
                    <a:cubicBezTo>
                      <a:pt x="80" y="57"/>
                      <a:pt x="80" y="57"/>
                      <a:pt x="80" y="57"/>
                    </a:cubicBezTo>
                    <a:cubicBezTo>
                      <a:pt x="80" y="57"/>
                      <a:pt x="83" y="63"/>
                      <a:pt x="83" y="64"/>
                    </a:cubicBezTo>
                    <a:cubicBezTo>
                      <a:pt x="83" y="66"/>
                      <a:pt x="84" y="67"/>
                      <a:pt x="84" y="69"/>
                    </a:cubicBezTo>
                    <a:cubicBezTo>
                      <a:pt x="84" y="70"/>
                      <a:pt x="84" y="71"/>
                      <a:pt x="85" y="71"/>
                    </a:cubicBezTo>
                    <a:cubicBezTo>
                      <a:pt x="85" y="71"/>
                      <a:pt x="85" y="72"/>
                      <a:pt x="85" y="72"/>
                    </a:cubicBezTo>
                    <a:cubicBezTo>
                      <a:pt x="85" y="72"/>
                      <a:pt x="85" y="72"/>
                      <a:pt x="85" y="73"/>
                    </a:cubicBezTo>
                    <a:cubicBezTo>
                      <a:pt x="85" y="72"/>
                      <a:pt x="85" y="72"/>
                      <a:pt x="85" y="72"/>
                    </a:cubicBezTo>
                    <a:cubicBezTo>
                      <a:pt x="85" y="74"/>
                      <a:pt x="86" y="76"/>
                      <a:pt x="86" y="78"/>
                    </a:cubicBezTo>
                    <a:cubicBezTo>
                      <a:pt x="86" y="78"/>
                      <a:pt x="87" y="78"/>
                      <a:pt x="87" y="79"/>
                    </a:cubicBezTo>
                    <a:cubicBezTo>
                      <a:pt x="87" y="81"/>
                      <a:pt x="87" y="81"/>
                      <a:pt x="87" y="83"/>
                    </a:cubicBezTo>
                    <a:cubicBezTo>
                      <a:pt x="87" y="83"/>
                      <a:pt x="88" y="83"/>
                      <a:pt x="88" y="83"/>
                    </a:cubicBezTo>
                    <a:cubicBezTo>
                      <a:pt x="88" y="83"/>
                      <a:pt x="88" y="83"/>
                      <a:pt x="88" y="83"/>
                    </a:cubicBezTo>
                    <a:cubicBezTo>
                      <a:pt x="88" y="83"/>
                      <a:pt x="88" y="83"/>
                      <a:pt x="88" y="83"/>
                    </a:cubicBezTo>
                    <a:cubicBezTo>
                      <a:pt x="88" y="84"/>
                      <a:pt x="88" y="85"/>
                      <a:pt x="88" y="85"/>
                    </a:cubicBezTo>
                    <a:cubicBezTo>
                      <a:pt x="88" y="85"/>
                      <a:pt x="88" y="85"/>
                      <a:pt x="88" y="85"/>
                    </a:cubicBezTo>
                    <a:cubicBezTo>
                      <a:pt x="84" y="62"/>
                      <a:pt x="76" y="40"/>
                      <a:pt x="66" y="19"/>
                    </a:cubicBezTo>
                    <a:cubicBezTo>
                      <a:pt x="66" y="19"/>
                      <a:pt x="66" y="19"/>
                      <a:pt x="66" y="19"/>
                    </a:cubicBezTo>
                    <a:cubicBezTo>
                      <a:pt x="66" y="18"/>
                      <a:pt x="66" y="18"/>
                      <a:pt x="66" y="18"/>
                    </a:cubicBezTo>
                    <a:cubicBezTo>
                      <a:pt x="65" y="17"/>
                      <a:pt x="65" y="16"/>
                      <a:pt x="64" y="16"/>
                    </a:cubicBezTo>
                    <a:cubicBezTo>
                      <a:pt x="64" y="16"/>
                      <a:pt x="64" y="16"/>
                      <a:pt x="64" y="16"/>
                    </a:cubicBezTo>
                    <a:cubicBezTo>
                      <a:pt x="64" y="16"/>
                      <a:pt x="64" y="16"/>
                      <a:pt x="64" y="16"/>
                    </a:cubicBezTo>
                    <a:cubicBezTo>
                      <a:pt x="64" y="15"/>
                      <a:pt x="64" y="15"/>
                      <a:pt x="64" y="15"/>
                    </a:cubicBezTo>
                    <a:cubicBezTo>
                      <a:pt x="63" y="14"/>
                      <a:pt x="63" y="14"/>
                      <a:pt x="62" y="13"/>
                    </a:cubicBezTo>
                    <a:cubicBezTo>
                      <a:pt x="62" y="13"/>
                      <a:pt x="62" y="13"/>
                      <a:pt x="62" y="13"/>
                    </a:cubicBezTo>
                    <a:cubicBezTo>
                      <a:pt x="62" y="13"/>
                      <a:pt x="62" y="12"/>
                      <a:pt x="62" y="12"/>
                    </a:cubicBezTo>
                    <a:cubicBezTo>
                      <a:pt x="60" y="10"/>
                      <a:pt x="60" y="9"/>
                      <a:pt x="59" y="8"/>
                    </a:cubicBezTo>
                    <a:cubicBezTo>
                      <a:pt x="58" y="7"/>
                      <a:pt x="58" y="7"/>
                      <a:pt x="58" y="7"/>
                    </a:cubicBezTo>
                    <a:cubicBezTo>
                      <a:pt x="59" y="7"/>
                      <a:pt x="59" y="7"/>
                      <a:pt x="59" y="7"/>
                    </a:cubicBezTo>
                    <a:cubicBezTo>
                      <a:pt x="59" y="9"/>
                      <a:pt x="60" y="10"/>
                      <a:pt x="61" y="11"/>
                    </a:cubicBezTo>
                    <a:cubicBezTo>
                      <a:pt x="61" y="11"/>
                      <a:pt x="61" y="11"/>
                      <a:pt x="61" y="11"/>
                    </a:cubicBezTo>
                    <a:cubicBezTo>
                      <a:pt x="61" y="11"/>
                      <a:pt x="61" y="10"/>
                      <a:pt x="61" y="10"/>
                    </a:cubicBezTo>
                    <a:cubicBezTo>
                      <a:pt x="61" y="10"/>
                      <a:pt x="61" y="10"/>
                      <a:pt x="61" y="10"/>
                    </a:cubicBezTo>
                    <a:cubicBezTo>
                      <a:pt x="61" y="10"/>
                      <a:pt x="61" y="10"/>
                      <a:pt x="61" y="10"/>
                    </a:cubicBezTo>
                    <a:cubicBezTo>
                      <a:pt x="61" y="10"/>
                      <a:pt x="61" y="10"/>
                      <a:pt x="60" y="10"/>
                    </a:cubicBezTo>
                    <a:cubicBezTo>
                      <a:pt x="60" y="8"/>
                      <a:pt x="60" y="8"/>
                      <a:pt x="59" y="7"/>
                    </a:cubicBezTo>
                    <a:cubicBezTo>
                      <a:pt x="59" y="7"/>
                      <a:pt x="59" y="7"/>
                      <a:pt x="58" y="7"/>
                    </a:cubicBezTo>
                    <a:cubicBezTo>
                      <a:pt x="58" y="7"/>
                      <a:pt x="58" y="7"/>
                      <a:pt x="58" y="7"/>
                    </a:cubicBezTo>
                    <a:cubicBezTo>
                      <a:pt x="58" y="6"/>
                      <a:pt x="58" y="6"/>
                      <a:pt x="59" y="6"/>
                    </a:cubicBezTo>
                    <a:cubicBezTo>
                      <a:pt x="59" y="6"/>
                      <a:pt x="59" y="6"/>
                      <a:pt x="59" y="6"/>
                    </a:cubicBezTo>
                    <a:cubicBezTo>
                      <a:pt x="59" y="5"/>
                      <a:pt x="59" y="5"/>
                      <a:pt x="59" y="5"/>
                    </a:cubicBezTo>
                    <a:cubicBezTo>
                      <a:pt x="58" y="5"/>
                      <a:pt x="58" y="4"/>
                      <a:pt x="57" y="4"/>
                    </a:cubicBezTo>
                    <a:cubicBezTo>
                      <a:pt x="57" y="3"/>
                      <a:pt x="57" y="2"/>
                      <a:pt x="56" y="1"/>
                    </a:cubicBezTo>
                    <a:cubicBezTo>
                      <a:pt x="56" y="0"/>
                      <a:pt x="56" y="1"/>
                      <a:pt x="55" y="0"/>
                    </a:cubicBezTo>
                    <a:cubicBezTo>
                      <a:pt x="54" y="0"/>
                      <a:pt x="54" y="1"/>
                      <a:pt x="56" y="4"/>
                    </a:cubicBezTo>
                    <a:cubicBezTo>
                      <a:pt x="56" y="5"/>
                      <a:pt x="56" y="5"/>
                      <a:pt x="57" y="6"/>
                    </a:cubicBezTo>
                    <a:cubicBezTo>
                      <a:pt x="58" y="7"/>
                      <a:pt x="58" y="9"/>
                      <a:pt x="59" y="11"/>
                    </a:cubicBezTo>
                    <a:cubicBezTo>
                      <a:pt x="59" y="11"/>
                      <a:pt x="59" y="11"/>
                      <a:pt x="59" y="11"/>
                    </a:cubicBezTo>
                    <a:cubicBezTo>
                      <a:pt x="57" y="9"/>
                      <a:pt x="56" y="9"/>
                      <a:pt x="54" y="9"/>
                    </a:cubicBezTo>
                    <a:cubicBezTo>
                      <a:pt x="54" y="9"/>
                      <a:pt x="55" y="10"/>
                      <a:pt x="55" y="11"/>
                    </a:cubicBezTo>
                    <a:cubicBezTo>
                      <a:pt x="55" y="11"/>
                      <a:pt x="55" y="12"/>
                      <a:pt x="55" y="12"/>
                    </a:cubicBezTo>
                    <a:cubicBezTo>
                      <a:pt x="55" y="12"/>
                      <a:pt x="55" y="11"/>
                      <a:pt x="55" y="11"/>
                    </a:cubicBezTo>
                    <a:cubicBezTo>
                      <a:pt x="54" y="11"/>
                      <a:pt x="55" y="11"/>
                      <a:pt x="55" y="10"/>
                    </a:cubicBezTo>
                    <a:cubicBezTo>
                      <a:pt x="54" y="9"/>
                      <a:pt x="54" y="10"/>
                      <a:pt x="54" y="9"/>
                    </a:cubicBezTo>
                    <a:cubicBezTo>
                      <a:pt x="53" y="9"/>
                      <a:pt x="54" y="12"/>
                      <a:pt x="54" y="12"/>
                    </a:cubicBezTo>
                    <a:cubicBezTo>
                      <a:pt x="53" y="14"/>
                      <a:pt x="51" y="13"/>
                      <a:pt x="49" y="13"/>
                    </a:cubicBezTo>
                    <a:cubicBezTo>
                      <a:pt x="49" y="14"/>
                      <a:pt x="50" y="15"/>
                      <a:pt x="50" y="16"/>
                    </a:cubicBezTo>
                    <a:cubicBezTo>
                      <a:pt x="48" y="16"/>
                      <a:pt x="47" y="17"/>
                      <a:pt x="45" y="16"/>
                    </a:cubicBezTo>
                    <a:cubicBezTo>
                      <a:pt x="44" y="15"/>
                      <a:pt x="44" y="15"/>
                      <a:pt x="42" y="14"/>
                    </a:cubicBezTo>
                    <a:cubicBezTo>
                      <a:pt x="42" y="14"/>
                      <a:pt x="42" y="14"/>
                      <a:pt x="42" y="14"/>
                    </a:cubicBezTo>
                    <a:cubicBezTo>
                      <a:pt x="43" y="16"/>
                      <a:pt x="43" y="17"/>
                      <a:pt x="44" y="18"/>
                    </a:cubicBezTo>
                    <a:cubicBezTo>
                      <a:pt x="44" y="18"/>
                      <a:pt x="44" y="18"/>
                      <a:pt x="44" y="18"/>
                    </a:cubicBezTo>
                    <a:cubicBezTo>
                      <a:pt x="41" y="17"/>
                      <a:pt x="39" y="16"/>
                      <a:pt x="36" y="16"/>
                    </a:cubicBezTo>
                    <a:cubicBezTo>
                      <a:pt x="35" y="17"/>
                      <a:pt x="36" y="18"/>
                      <a:pt x="37" y="19"/>
                    </a:cubicBezTo>
                    <a:cubicBezTo>
                      <a:pt x="39" y="21"/>
                      <a:pt x="41" y="22"/>
                      <a:pt x="44" y="24"/>
                    </a:cubicBezTo>
                    <a:cubicBezTo>
                      <a:pt x="44" y="26"/>
                      <a:pt x="45" y="27"/>
                      <a:pt x="47" y="28"/>
                    </a:cubicBezTo>
                    <a:cubicBezTo>
                      <a:pt x="48" y="31"/>
                      <a:pt x="49" y="37"/>
                      <a:pt x="48" y="39"/>
                    </a:cubicBezTo>
                    <a:cubicBezTo>
                      <a:pt x="48" y="40"/>
                      <a:pt x="48" y="39"/>
                      <a:pt x="48" y="40"/>
                    </a:cubicBezTo>
                    <a:cubicBezTo>
                      <a:pt x="46" y="40"/>
                      <a:pt x="35" y="35"/>
                      <a:pt x="31" y="34"/>
                    </a:cubicBezTo>
                    <a:cubicBezTo>
                      <a:pt x="29" y="33"/>
                      <a:pt x="28" y="35"/>
                      <a:pt x="26" y="35"/>
                    </a:cubicBezTo>
                    <a:cubicBezTo>
                      <a:pt x="26" y="35"/>
                      <a:pt x="26" y="35"/>
                      <a:pt x="25" y="35"/>
                    </a:cubicBezTo>
                    <a:cubicBezTo>
                      <a:pt x="29" y="47"/>
                      <a:pt x="28" y="45"/>
                      <a:pt x="27" y="55"/>
                    </a:cubicBezTo>
                    <a:cubicBezTo>
                      <a:pt x="28" y="56"/>
                      <a:pt x="28" y="56"/>
                      <a:pt x="28" y="57"/>
                    </a:cubicBezTo>
                    <a:cubicBezTo>
                      <a:pt x="29" y="57"/>
                      <a:pt x="29" y="57"/>
                      <a:pt x="29" y="57"/>
                    </a:cubicBezTo>
                    <a:cubicBezTo>
                      <a:pt x="29" y="57"/>
                      <a:pt x="30" y="57"/>
                      <a:pt x="30" y="57"/>
                    </a:cubicBezTo>
                    <a:cubicBezTo>
                      <a:pt x="30" y="59"/>
                      <a:pt x="30" y="61"/>
                      <a:pt x="30" y="63"/>
                    </a:cubicBezTo>
                    <a:cubicBezTo>
                      <a:pt x="32" y="65"/>
                      <a:pt x="35" y="64"/>
                      <a:pt x="38" y="65"/>
                    </a:cubicBezTo>
                    <a:cubicBezTo>
                      <a:pt x="39" y="67"/>
                      <a:pt x="40" y="69"/>
                      <a:pt x="41" y="70"/>
                    </a:cubicBezTo>
                    <a:cubicBezTo>
                      <a:pt x="40" y="72"/>
                      <a:pt x="40" y="76"/>
                      <a:pt x="38" y="78"/>
                    </a:cubicBezTo>
                    <a:cubicBezTo>
                      <a:pt x="35" y="84"/>
                      <a:pt x="27" y="82"/>
                      <a:pt x="30" y="97"/>
                    </a:cubicBezTo>
                    <a:cubicBezTo>
                      <a:pt x="28" y="100"/>
                      <a:pt x="26" y="104"/>
                      <a:pt x="23" y="106"/>
                    </a:cubicBezTo>
                    <a:cubicBezTo>
                      <a:pt x="22" y="106"/>
                      <a:pt x="20" y="106"/>
                      <a:pt x="18" y="106"/>
                    </a:cubicBezTo>
                    <a:cubicBezTo>
                      <a:pt x="16" y="108"/>
                      <a:pt x="3" y="135"/>
                      <a:pt x="2" y="141"/>
                    </a:cubicBezTo>
                    <a:cubicBezTo>
                      <a:pt x="7" y="148"/>
                      <a:pt x="3" y="145"/>
                      <a:pt x="5" y="151"/>
                    </a:cubicBezTo>
                    <a:cubicBezTo>
                      <a:pt x="7" y="161"/>
                      <a:pt x="4" y="167"/>
                      <a:pt x="0" y="174"/>
                    </a:cubicBezTo>
                    <a:cubicBezTo>
                      <a:pt x="3" y="177"/>
                      <a:pt x="2" y="179"/>
                      <a:pt x="2" y="187"/>
                    </a:cubicBezTo>
                    <a:cubicBezTo>
                      <a:pt x="6" y="191"/>
                      <a:pt x="10" y="193"/>
                      <a:pt x="13" y="198"/>
                    </a:cubicBezTo>
                    <a:cubicBezTo>
                      <a:pt x="16" y="201"/>
                      <a:pt x="14" y="206"/>
                      <a:pt x="17" y="208"/>
                    </a:cubicBezTo>
                    <a:cubicBezTo>
                      <a:pt x="17" y="209"/>
                      <a:pt x="17" y="209"/>
                      <a:pt x="16" y="209"/>
                    </a:cubicBezTo>
                    <a:cubicBezTo>
                      <a:pt x="18" y="210"/>
                      <a:pt x="20" y="211"/>
                      <a:pt x="22" y="212"/>
                    </a:cubicBezTo>
                    <a:cubicBezTo>
                      <a:pt x="25" y="215"/>
                      <a:pt x="28" y="221"/>
                      <a:pt x="33" y="222"/>
                    </a:cubicBezTo>
                    <a:cubicBezTo>
                      <a:pt x="37" y="222"/>
                      <a:pt x="41" y="216"/>
                      <a:pt x="46" y="216"/>
                    </a:cubicBezTo>
                    <a:cubicBezTo>
                      <a:pt x="48" y="216"/>
                      <a:pt x="49" y="216"/>
                      <a:pt x="51" y="217"/>
                    </a:cubicBezTo>
                    <a:cubicBezTo>
                      <a:pt x="56" y="214"/>
                      <a:pt x="62" y="204"/>
                      <a:pt x="67" y="206"/>
                    </a:cubicBezTo>
                    <a:cubicBezTo>
                      <a:pt x="68" y="208"/>
                      <a:pt x="68" y="212"/>
                      <a:pt x="69" y="213"/>
                    </a:cubicBezTo>
                    <a:cubicBezTo>
                      <a:pt x="69" y="214"/>
                      <a:pt x="72" y="212"/>
                      <a:pt x="73" y="211"/>
                    </a:cubicBezTo>
                    <a:cubicBezTo>
                      <a:pt x="73" y="211"/>
                      <a:pt x="73" y="211"/>
                      <a:pt x="73" y="210"/>
                    </a:cubicBezTo>
                    <a:cubicBezTo>
                      <a:pt x="74" y="211"/>
                      <a:pt x="74" y="213"/>
                      <a:pt x="75" y="212"/>
                    </a:cubicBezTo>
                    <a:cubicBezTo>
                      <a:pt x="74" y="220"/>
                      <a:pt x="73" y="226"/>
                      <a:pt x="70" y="232"/>
                    </a:cubicBezTo>
                    <a:cubicBezTo>
                      <a:pt x="70" y="237"/>
                      <a:pt x="71" y="239"/>
                      <a:pt x="70" y="243"/>
                    </a:cubicBezTo>
                    <a:cubicBezTo>
                      <a:pt x="70" y="245"/>
                      <a:pt x="69" y="252"/>
                      <a:pt x="68" y="254"/>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60" name="Freeform 159"/>
              <p:cNvSpPr>
                <a:spLocks/>
              </p:cNvSpPr>
              <p:nvPr/>
            </p:nvSpPr>
            <p:spPr bwMode="auto">
              <a:xfrm>
                <a:off x="3588720" y="1189965"/>
                <a:ext cx="1745" cy="1309"/>
              </a:xfrm>
              <a:custGeom>
                <a:avLst/>
                <a:gdLst>
                  <a:gd name="T0" fmla="*/ 0 w 2"/>
                  <a:gd name="T1" fmla="*/ 1 h 1"/>
                  <a:gd name="T2" fmla="*/ 2 w 2"/>
                  <a:gd name="T3" fmla="*/ 1 h 1"/>
                  <a:gd name="T4" fmla="*/ 2 w 2"/>
                  <a:gd name="T5" fmla="*/ 0 h 1"/>
                  <a:gd name="T6" fmla="*/ 0 w 2"/>
                  <a:gd name="T7" fmla="*/ 0 h 1"/>
                  <a:gd name="T8" fmla="*/ 0 w 2"/>
                  <a:gd name="T9" fmla="*/ 1 h 1"/>
                </a:gdLst>
                <a:ahLst/>
                <a:cxnLst>
                  <a:cxn ang="0">
                    <a:pos x="T0" y="T1"/>
                  </a:cxn>
                  <a:cxn ang="0">
                    <a:pos x="T2" y="T3"/>
                  </a:cxn>
                  <a:cxn ang="0">
                    <a:pos x="T4" y="T5"/>
                  </a:cxn>
                  <a:cxn ang="0">
                    <a:pos x="T6" y="T7"/>
                  </a:cxn>
                  <a:cxn ang="0">
                    <a:pos x="T8" y="T9"/>
                  </a:cxn>
                </a:cxnLst>
                <a:rect l="0" t="0" r="r" b="b"/>
                <a:pathLst>
                  <a:path w="2" h="1">
                    <a:moveTo>
                      <a:pt x="0" y="1"/>
                    </a:moveTo>
                    <a:cubicBezTo>
                      <a:pt x="1" y="1"/>
                      <a:pt x="1" y="1"/>
                      <a:pt x="2" y="1"/>
                    </a:cubicBezTo>
                    <a:cubicBezTo>
                      <a:pt x="2" y="1"/>
                      <a:pt x="2" y="0"/>
                      <a:pt x="2" y="0"/>
                    </a:cubicBezTo>
                    <a:cubicBezTo>
                      <a:pt x="1" y="0"/>
                      <a:pt x="1" y="0"/>
                      <a:pt x="0" y="0"/>
                    </a:cubicBezTo>
                    <a:cubicBezTo>
                      <a:pt x="0" y="0"/>
                      <a:pt x="0" y="1"/>
                      <a:pt x="0"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61" name="Freeform 160"/>
              <p:cNvSpPr>
                <a:spLocks/>
              </p:cNvSpPr>
              <p:nvPr/>
            </p:nvSpPr>
            <p:spPr bwMode="auto">
              <a:xfrm>
                <a:off x="3531994" y="921171"/>
                <a:ext cx="42327" cy="16145"/>
              </a:xfrm>
              <a:custGeom>
                <a:avLst/>
                <a:gdLst>
                  <a:gd name="T0" fmla="*/ 35 w 41"/>
                  <a:gd name="T1" fmla="*/ 10 h 16"/>
                  <a:gd name="T2" fmla="*/ 37 w 41"/>
                  <a:gd name="T3" fmla="*/ 10 h 16"/>
                  <a:gd name="T4" fmla="*/ 36 w 41"/>
                  <a:gd name="T5" fmla="*/ 10 h 16"/>
                  <a:gd name="T6" fmla="*/ 36 w 41"/>
                  <a:gd name="T7" fmla="*/ 10 h 16"/>
                  <a:gd name="T8" fmla="*/ 19 w 41"/>
                  <a:gd name="T9" fmla="*/ 6 h 16"/>
                  <a:gd name="T10" fmla="*/ 16 w 41"/>
                  <a:gd name="T11" fmla="*/ 4 h 16"/>
                  <a:gd name="T12" fmla="*/ 16 w 41"/>
                  <a:gd name="T13" fmla="*/ 6 h 16"/>
                  <a:gd name="T14" fmla="*/ 14 w 41"/>
                  <a:gd name="T15" fmla="*/ 6 h 16"/>
                  <a:gd name="T16" fmla="*/ 13 w 41"/>
                  <a:gd name="T17" fmla="*/ 6 h 16"/>
                  <a:gd name="T18" fmla="*/ 12 w 41"/>
                  <a:gd name="T19" fmla="*/ 3 h 16"/>
                  <a:gd name="T20" fmla="*/ 5 w 41"/>
                  <a:gd name="T21" fmla="*/ 0 h 16"/>
                  <a:gd name="T22" fmla="*/ 5 w 41"/>
                  <a:gd name="T23" fmla="*/ 0 h 16"/>
                  <a:gd name="T24" fmla="*/ 5 w 41"/>
                  <a:gd name="T25" fmla="*/ 0 h 16"/>
                  <a:gd name="T26" fmla="*/ 6 w 41"/>
                  <a:gd name="T27" fmla="*/ 2 h 16"/>
                  <a:gd name="T28" fmla="*/ 3 w 41"/>
                  <a:gd name="T29" fmla="*/ 1 h 16"/>
                  <a:gd name="T30" fmla="*/ 0 w 41"/>
                  <a:gd name="T31" fmla="*/ 2 h 16"/>
                  <a:gd name="T32" fmla="*/ 0 w 41"/>
                  <a:gd name="T33" fmla="*/ 2 h 16"/>
                  <a:gd name="T34" fmla="*/ 9 w 41"/>
                  <a:gd name="T35" fmla="*/ 5 h 16"/>
                  <a:gd name="T36" fmla="*/ 9 w 41"/>
                  <a:gd name="T37" fmla="*/ 5 h 16"/>
                  <a:gd name="T38" fmla="*/ 3 w 41"/>
                  <a:gd name="T39" fmla="*/ 5 h 16"/>
                  <a:gd name="T40" fmla="*/ 3 w 41"/>
                  <a:gd name="T41" fmla="*/ 6 h 16"/>
                  <a:gd name="T42" fmla="*/ 11 w 41"/>
                  <a:gd name="T43" fmla="*/ 9 h 16"/>
                  <a:gd name="T44" fmla="*/ 8 w 41"/>
                  <a:gd name="T45" fmla="*/ 9 h 16"/>
                  <a:gd name="T46" fmla="*/ 15 w 41"/>
                  <a:gd name="T47" fmla="*/ 11 h 16"/>
                  <a:gd name="T48" fmla="*/ 22 w 41"/>
                  <a:gd name="T49" fmla="*/ 14 h 16"/>
                  <a:gd name="T50" fmla="*/ 28 w 41"/>
                  <a:gd name="T51" fmla="*/ 16 h 16"/>
                  <a:gd name="T52" fmla="*/ 41 w 41"/>
                  <a:gd name="T53" fmla="*/ 15 h 16"/>
                  <a:gd name="T54" fmla="*/ 40 w 41"/>
                  <a:gd name="T55" fmla="*/ 13 h 16"/>
                  <a:gd name="T56" fmla="*/ 35 w 41"/>
                  <a:gd name="T5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 h="16">
                    <a:moveTo>
                      <a:pt x="35" y="10"/>
                    </a:moveTo>
                    <a:cubicBezTo>
                      <a:pt x="36" y="10"/>
                      <a:pt x="35" y="10"/>
                      <a:pt x="37" y="10"/>
                    </a:cubicBezTo>
                    <a:cubicBezTo>
                      <a:pt x="37" y="10"/>
                      <a:pt x="36" y="10"/>
                      <a:pt x="36" y="10"/>
                    </a:cubicBezTo>
                    <a:cubicBezTo>
                      <a:pt x="36" y="10"/>
                      <a:pt x="36" y="10"/>
                      <a:pt x="36" y="10"/>
                    </a:cubicBezTo>
                    <a:cubicBezTo>
                      <a:pt x="33" y="9"/>
                      <a:pt x="20" y="5"/>
                      <a:pt x="19" y="6"/>
                    </a:cubicBezTo>
                    <a:cubicBezTo>
                      <a:pt x="18" y="5"/>
                      <a:pt x="18" y="5"/>
                      <a:pt x="16" y="4"/>
                    </a:cubicBezTo>
                    <a:cubicBezTo>
                      <a:pt x="16" y="5"/>
                      <a:pt x="16" y="5"/>
                      <a:pt x="16" y="6"/>
                    </a:cubicBezTo>
                    <a:cubicBezTo>
                      <a:pt x="14" y="5"/>
                      <a:pt x="15" y="5"/>
                      <a:pt x="14" y="6"/>
                    </a:cubicBezTo>
                    <a:cubicBezTo>
                      <a:pt x="14" y="6"/>
                      <a:pt x="13" y="6"/>
                      <a:pt x="13" y="6"/>
                    </a:cubicBezTo>
                    <a:cubicBezTo>
                      <a:pt x="12" y="4"/>
                      <a:pt x="12" y="5"/>
                      <a:pt x="12" y="3"/>
                    </a:cubicBezTo>
                    <a:cubicBezTo>
                      <a:pt x="10" y="2"/>
                      <a:pt x="7" y="1"/>
                      <a:pt x="5" y="0"/>
                    </a:cubicBezTo>
                    <a:cubicBezTo>
                      <a:pt x="5" y="0"/>
                      <a:pt x="5" y="0"/>
                      <a:pt x="5" y="0"/>
                    </a:cubicBezTo>
                    <a:cubicBezTo>
                      <a:pt x="5" y="0"/>
                      <a:pt x="5" y="0"/>
                      <a:pt x="5" y="0"/>
                    </a:cubicBezTo>
                    <a:cubicBezTo>
                      <a:pt x="5" y="1"/>
                      <a:pt x="6" y="1"/>
                      <a:pt x="6" y="2"/>
                    </a:cubicBezTo>
                    <a:cubicBezTo>
                      <a:pt x="5" y="2"/>
                      <a:pt x="4" y="1"/>
                      <a:pt x="3" y="1"/>
                    </a:cubicBezTo>
                    <a:cubicBezTo>
                      <a:pt x="2" y="1"/>
                      <a:pt x="2" y="2"/>
                      <a:pt x="0" y="2"/>
                    </a:cubicBezTo>
                    <a:cubicBezTo>
                      <a:pt x="0" y="2"/>
                      <a:pt x="0" y="2"/>
                      <a:pt x="0" y="2"/>
                    </a:cubicBezTo>
                    <a:cubicBezTo>
                      <a:pt x="3" y="4"/>
                      <a:pt x="6" y="4"/>
                      <a:pt x="9" y="5"/>
                    </a:cubicBezTo>
                    <a:cubicBezTo>
                      <a:pt x="9" y="5"/>
                      <a:pt x="9" y="5"/>
                      <a:pt x="9" y="5"/>
                    </a:cubicBezTo>
                    <a:cubicBezTo>
                      <a:pt x="7" y="5"/>
                      <a:pt x="6" y="5"/>
                      <a:pt x="3" y="5"/>
                    </a:cubicBezTo>
                    <a:cubicBezTo>
                      <a:pt x="3" y="5"/>
                      <a:pt x="3" y="5"/>
                      <a:pt x="3" y="6"/>
                    </a:cubicBezTo>
                    <a:cubicBezTo>
                      <a:pt x="7" y="6"/>
                      <a:pt x="8" y="7"/>
                      <a:pt x="11" y="9"/>
                    </a:cubicBezTo>
                    <a:cubicBezTo>
                      <a:pt x="10" y="9"/>
                      <a:pt x="9" y="9"/>
                      <a:pt x="8" y="9"/>
                    </a:cubicBezTo>
                    <a:cubicBezTo>
                      <a:pt x="10" y="11"/>
                      <a:pt x="13" y="10"/>
                      <a:pt x="15" y="11"/>
                    </a:cubicBezTo>
                    <a:cubicBezTo>
                      <a:pt x="17" y="12"/>
                      <a:pt x="20" y="13"/>
                      <a:pt x="22" y="14"/>
                    </a:cubicBezTo>
                    <a:cubicBezTo>
                      <a:pt x="24" y="15"/>
                      <a:pt x="26" y="15"/>
                      <a:pt x="28" y="16"/>
                    </a:cubicBezTo>
                    <a:cubicBezTo>
                      <a:pt x="33" y="15"/>
                      <a:pt x="37" y="16"/>
                      <a:pt x="41" y="15"/>
                    </a:cubicBezTo>
                    <a:cubicBezTo>
                      <a:pt x="41" y="15"/>
                      <a:pt x="40" y="14"/>
                      <a:pt x="40" y="13"/>
                    </a:cubicBezTo>
                    <a:cubicBezTo>
                      <a:pt x="38" y="12"/>
                      <a:pt x="36" y="11"/>
                      <a:pt x="35" y="1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62" name="Freeform 161"/>
              <p:cNvSpPr>
                <a:spLocks/>
              </p:cNvSpPr>
              <p:nvPr/>
            </p:nvSpPr>
            <p:spPr bwMode="auto">
              <a:xfrm>
                <a:off x="3581302" y="925098"/>
                <a:ext cx="2182" cy="2182"/>
              </a:xfrm>
              <a:custGeom>
                <a:avLst/>
                <a:gdLst>
                  <a:gd name="T0" fmla="*/ 1 w 2"/>
                  <a:gd name="T1" fmla="*/ 0 h 2"/>
                  <a:gd name="T2" fmla="*/ 1 w 2"/>
                  <a:gd name="T3" fmla="*/ 0 h 2"/>
                  <a:gd name="T4" fmla="*/ 0 w 2"/>
                  <a:gd name="T5" fmla="*/ 0 h 2"/>
                  <a:gd name="T6" fmla="*/ 0 w 2"/>
                  <a:gd name="T7" fmla="*/ 1 h 2"/>
                  <a:gd name="T8" fmla="*/ 2 w 2"/>
                  <a:gd name="T9" fmla="*/ 2 h 2"/>
                  <a:gd name="T10" fmla="*/ 2 w 2"/>
                  <a:gd name="T11" fmla="*/ 1 h 2"/>
                  <a:gd name="T12" fmla="*/ 1 w 2"/>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2" h="2">
                    <a:moveTo>
                      <a:pt x="1" y="0"/>
                    </a:moveTo>
                    <a:cubicBezTo>
                      <a:pt x="1" y="0"/>
                      <a:pt x="1" y="0"/>
                      <a:pt x="1" y="0"/>
                    </a:cubicBezTo>
                    <a:cubicBezTo>
                      <a:pt x="0" y="0"/>
                      <a:pt x="0" y="0"/>
                      <a:pt x="0" y="0"/>
                    </a:cubicBezTo>
                    <a:cubicBezTo>
                      <a:pt x="0" y="0"/>
                      <a:pt x="0" y="0"/>
                      <a:pt x="0" y="1"/>
                    </a:cubicBezTo>
                    <a:cubicBezTo>
                      <a:pt x="1" y="1"/>
                      <a:pt x="2" y="1"/>
                      <a:pt x="2" y="2"/>
                    </a:cubicBezTo>
                    <a:cubicBezTo>
                      <a:pt x="2" y="1"/>
                      <a:pt x="2" y="1"/>
                      <a:pt x="2" y="1"/>
                    </a:cubicBezTo>
                    <a:cubicBezTo>
                      <a:pt x="2" y="1"/>
                      <a:pt x="1" y="1"/>
                      <a:pt x="1"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63" name="Freeform 162"/>
              <p:cNvSpPr>
                <a:spLocks/>
              </p:cNvSpPr>
              <p:nvPr/>
            </p:nvSpPr>
            <p:spPr bwMode="auto">
              <a:xfrm>
                <a:off x="3543339" y="896299"/>
                <a:ext cx="1745" cy="873"/>
              </a:xfrm>
              <a:custGeom>
                <a:avLst/>
                <a:gdLst>
                  <a:gd name="T0" fmla="*/ 0 w 2"/>
                  <a:gd name="T1" fmla="*/ 0 h 1"/>
                  <a:gd name="T2" fmla="*/ 2 w 2"/>
                  <a:gd name="T3" fmla="*/ 1 h 1"/>
                  <a:gd name="T4" fmla="*/ 0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0"/>
                      <a:pt x="1" y="0"/>
                      <a:pt x="2" y="1"/>
                    </a:cubicBezTo>
                    <a:cubicBezTo>
                      <a:pt x="1" y="0"/>
                      <a:pt x="0" y="0"/>
                      <a:pt x="0" y="0"/>
                    </a:cubicBezTo>
                    <a:cubicBezTo>
                      <a:pt x="0" y="0"/>
                      <a:pt x="0" y="0"/>
                      <a:pt x="0"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64" name="Freeform 163"/>
              <p:cNvSpPr>
                <a:spLocks/>
              </p:cNvSpPr>
              <p:nvPr/>
            </p:nvSpPr>
            <p:spPr bwMode="auto">
              <a:xfrm>
                <a:off x="3541157" y="893244"/>
                <a:ext cx="873" cy="873"/>
              </a:xfrm>
              <a:custGeom>
                <a:avLst/>
                <a:gdLst>
                  <a:gd name="T0" fmla="*/ 0 w 1"/>
                  <a:gd name="T1" fmla="*/ 0 h 1"/>
                  <a:gd name="T2" fmla="*/ 1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0" y="0"/>
                      <a:pt x="1" y="1"/>
                    </a:cubicBezTo>
                    <a:cubicBezTo>
                      <a:pt x="1" y="1"/>
                      <a:pt x="1" y="1"/>
                      <a:pt x="1" y="1"/>
                    </a:cubicBezTo>
                    <a:cubicBezTo>
                      <a:pt x="1" y="0"/>
                      <a:pt x="1" y="0"/>
                      <a:pt x="0"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65" name="Freeform 164"/>
              <p:cNvSpPr>
                <a:spLocks/>
              </p:cNvSpPr>
              <p:nvPr/>
            </p:nvSpPr>
            <p:spPr bwMode="auto">
              <a:xfrm>
                <a:off x="3580429" y="925098"/>
                <a:ext cx="873" cy="873"/>
              </a:xfrm>
              <a:custGeom>
                <a:avLst/>
                <a:gdLst>
                  <a:gd name="T0" fmla="*/ 0 w 1"/>
                  <a:gd name="T1" fmla="*/ 0 h 1"/>
                  <a:gd name="T2" fmla="*/ 1 w 1"/>
                  <a:gd name="T3" fmla="*/ 1 h 1"/>
                  <a:gd name="T4" fmla="*/ 0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1" y="1"/>
                      <a:pt x="1" y="0"/>
                      <a:pt x="1" y="1"/>
                    </a:cubicBezTo>
                    <a:cubicBezTo>
                      <a:pt x="1" y="0"/>
                      <a:pt x="1" y="0"/>
                      <a:pt x="0" y="0"/>
                    </a:cubicBezTo>
                    <a:cubicBezTo>
                      <a:pt x="0" y="0"/>
                      <a:pt x="1" y="0"/>
                      <a:pt x="0"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66" name="Freeform 165"/>
              <p:cNvSpPr>
                <a:spLocks/>
              </p:cNvSpPr>
              <p:nvPr/>
            </p:nvSpPr>
            <p:spPr bwMode="auto">
              <a:xfrm>
                <a:off x="3345234" y="1197383"/>
                <a:ext cx="6109" cy="5236"/>
              </a:xfrm>
              <a:custGeom>
                <a:avLst/>
                <a:gdLst>
                  <a:gd name="T0" fmla="*/ 6 w 6"/>
                  <a:gd name="T1" fmla="*/ 1 h 5"/>
                  <a:gd name="T2" fmla="*/ 3 w 6"/>
                  <a:gd name="T3" fmla="*/ 0 h 5"/>
                  <a:gd name="T4" fmla="*/ 1 w 6"/>
                  <a:gd name="T5" fmla="*/ 1 h 5"/>
                  <a:gd name="T6" fmla="*/ 0 w 6"/>
                  <a:gd name="T7" fmla="*/ 5 h 5"/>
                  <a:gd name="T8" fmla="*/ 5 w 6"/>
                  <a:gd name="T9" fmla="*/ 5 h 5"/>
                  <a:gd name="T10" fmla="*/ 6 w 6"/>
                  <a:gd name="T11" fmla="*/ 1 h 5"/>
                </a:gdLst>
                <a:ahLst/>
                <a:cxnLst>
                  <a:cxn ang="0">
                    <a:pos x="T0" y="T1"/>
                  </a:cxn>
                  <a:cxn ang="0">
                    <a:pos x="T2" y="T3"/>
                  </a:cxn>
                  <a:cxn ang="0">
                    <a:pos x="T4" y="T5"/>
                  </a:cxn>
                  <a:cxn ang="0">
                    <a:pos x="T6" y="T7"/>
                  </a:cxn>
                  <a:cxn ang="0">
                    <a:pos x="T8" y="T9"/>
                  </a:cxn>
                  <a:cxn ang="0">
                    <a:pos x="T10" y="T11"/>
                  </a:cxn>
                </a:cxnLst>
                <a:rect l="0" t="0" r="r" b="b"/>
                <a:pathLst>
                  <a:path w="6" h="5">
                    <a:moveTo>
                      <a:pt x="6" y="1"/>
                    </a:moveTo>
                    <a:cubicBezTo>
                      <a:pt x="5" y="1"/>
                      <a:pt x="4" y="0"/>
                      <a:pt x="3" y="0"/>
                    </a:cubicBezTo>
                    <a:cubicBezTo>
                      <a:pt x="3" y="0"/>
                      <a:pt x="2" y="1"/>
                      <a:pt x="1" y="1"/>
                    </a:cubicBezTo>
                    <a:cubicBezTo>
                      <a:pt x="2" y="3"/>
                      <a:pt x="2" y="3"/>
                      <a:pt x="0" y="5"/>
                    </a:cubicBezTo>
                    <a:cubicBezTo>
                      <a:pt x="2" y="5"/>
                      <a:pt x="3" y="5"/>
                      <a:pt x="5" y="5"/>
                    </a:cubicBezTo>
                    <a:cubicBezTo>
                      <a:pt x="5" y="3"/>
                      <a:pt x="5" y="2"/>
                      <a:pt x="6"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67" name="Freeform 166"/>
              <p:cNvSpPr>
                <a:spLocks/>
              </p:cNvSpPr>
              <p:nvPr/>
            </p:nvSpPr>
            <p:spPr bwMode="auto">
              <a:xfrm>
                <a:off x="3328652" y="1072586"/>
                <a:ext cx="2182" cy="873"/>
              </a:xfrm>
              <a:custGeom>
                <a:avLst/>
                <a:gdLst>
                  <a:gd name="T0" fmla="*/ 0 w 2"/>
                  <a:gd name="T1" fmla="*/ 1 h 1"/>
                  <a:gd name="T2" fmla="*/ 2 w 2"/>
                  <a:gd name="T3" fmla="*/ 1 h 1"/>
                  <a:gd name="T4" fmla="*/ 0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0"/>
                      <a:pt x="2" y="1"/>
                      <a:pt x="0" y="0"/>
                    </a:cubicBezTo>
                    <a:cubicBezTo>
                      <a:pt x="0" y="0"/>
                      <a:pt x="0" y="1"/>
                      <a:pt x="0"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68" name="Freeform 167"/>
              <p:cNvSpPr>
                <a:spLocks/>
              </p:cNvSpPr>
              <p:nvPr/>
            </p:nvSpPr>
            <p:spPr bwMode="auto">
              <a:xfrm>
                <a:off x="3339125" y="1158984"/>
                <a:ext cx="2182" cy="2182"/>
              </a:xfrm>
              <a:custGeom>
                <a:avLst/>
                <a:gdLst>
                  <a:gd name="T0" fmla="*/ 0 w 2"/>
                  <a:gd name="T1" fmla="*/ 1 h 2"/>
                  <a:gd name="T2" fmla="*/ 2 w 2"/>
                  <a:gd name="T3" fmla="*/ 1 h 2"/>
                  <a:gd name="T4" fmla="*/ 0 w 2"/>
                  <a:gd name="T5" fmla="*/ 0 h 2"/>
                  <a:gd name="T6" fmla="*/ 0 w 2"/>
                  <a:gd name="T7" fmla="*/ 1 h 2"/>
                </a:gdLst>
                <a:ahLst/>
                <a:cxnLst>
                  <a:cxn ang="0">
                    <a:pos x="T0" y="T1"/>
                  </a:cxn>
                  <a:cxn ang="0">
                    <a:pos x="T2" y="T3"/>
                  </a:cxn>
                  <a:cxn ang="0">
                    <a:pos x="T4" y="T5"/>
                  </a:cxn>
                  <a:cxn ang="0">
                    <a:pos x="T6" y="T7"/>
                  </a:cxn>
                </a:cxnLst>
                <a:rect l="0" t="0" r="r" b="b"/>
                <a:pathLst>
                  <a:path w="2" h="2">
                    <a:moveTo>
                      <a:pt x="0" y="1"/>
                    </a:moveTo>
                    <a:cubicBezTo>
                      <a:pt x="1" y="1"/>
                      <a:pt x="1" y="2"/>
                      <a:pt x="2" y="1"/>
                    </a:cubicBezTo>
                    <a:cubicBezTo>
                      <a:pt x="1" y="0"/>
                      <a:pt x="2" y="1"/>
                      <a:pt x="0" y="0"/>
                    </a:cubicBezTo>
                    <a:cubicBezTo>
                      <a:pt x="0" y="1"/>
                      <a:pt x="0" y="1"/>
                      <a:pt x="0"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69" name="Freeform 168"/>
              <p:cNvSpPr>
                <a:spLocks/>
              </p:cNvSpPr>
              <p:nvPr/>
            </p:nvSpPr>
            <p:spPr bwMode="auto">
              <a:xfrm>
                <a:off x="3330834" y="1195201"/>
                <a:ext cx="4364" cy="2182"/>
              </a:xfrm>
              <a:custGeom>
                <a:avLst/>
                <a:gdLst>
                  <a:gd name="T0" fmla="*/ 0 w 4"/>
                  <a:gd name="T1" fmla="*/ 1 h 2"/>
                  <a:gd name="T2" fmla="*/ 3 w 4"/>
                  <a:gd name="T3" fmla="*/ 2 h 2"/>
                  <a:gd name="T4" fmla="*/ 4 w 4"/>
                  <a:gd name="T5" fmla="*/ 2 h 2"/>
                  <a:gd name="T6" fmla="*/ 4 w 4"/>
                  <a:gd name="T7" fmla="*/ 0 h 2"/>
                  <a:gd name="T8" fmla="*/ 1 w 4"/>
                  <a:gd name="T9" fmla="*/ 0 h 2"/>
                  <a:gd name="T10" fmla="*/ 0 w 4"/>
                  <a:gd name="T11" fmla="*/ 1 h 2"/>
                </a:gdLst>
                <a:ahLst/>
                <a:cxnLst>
                  <a:cxn ang="0">
                    <a:pos x="T0" y="T1"/>
                  </a:cxn>
                  <a:cxn ang="0">
                    <a:pos x="T2" y="T3"/>
                  </a:cxn>
                  <a:cxn ang="0">
                    <a:pos x="T4" y="T5"/>
                  </a:cxn>
                  <a:cxn ang="0">
                    <a:pos x="T6" y="T7"/>
                  </a:cxn>
                  <a:cxn ang="0">
                    <a:pos x="T8" y="T9"/>
                  </a:cxn>
                  <a:cxn ang="0">
                    <a:pos x="T10" y="T11"/>
                  </a:cxn>
                </a:cxnLst>
                <a:rect l="0" t="0" r="r" b="b"/>
                <a:pathLst>
                  <a:path w="4" h="2">
                    <a:moveTo>
                      <a:pt x="0" y="1"/>
                    </a:moveTo>
                    <a:cubicBezTo>
                      <a:pt x="1" y="2"/>
                      <a:pt x="2" y="2"/>
                      <a:pt x="3" y="2"/>
                    </a:cubicBezTo>
                    <a:cubicBezTo>
                      <a:pt x="4" y="2"/>
                      <a:pt x="4" y="2"/>
                      <a:pt x="4" y="2"/>
                    </a:cubicBezTo>
                    <a:cubicBezTo>
                      <a:pt x="4" y="1"/>
                      <a:pt x="4" y="1"/>
                      <a:pt x="4" y="0"/>
                    </a:cubicBezTo>
                    <a:cubicBezTo>
                      <a:pt x="3" y="0"/>
                      <a:pt x="2" y="0"/>
                      <a:pt x="1" y="0"/>
                    </a:cubicBezTo>
                    <a:cubicBezTo>
                      <a:pt x="1" y="1"/>
                      <a:pt x="0" y="1"/>
                      <a:pt x="0"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70" name="Freeform 169"/>
              <p:cNvSpPr>
                <a:spLocks/>
              </p:cNvSpPr>
              <p:nvPr/>
            </p:nvSpPr>
            <p:spPr bwMode="auto">
              <a:xfrm>
                <a:off x="3314252" y="1152002"/>
                <a:ext cx="9600" cy="5236"/>
              </a:xfrm>
              <a:custGeom>
                <a:avLst/>
                <a:gdLst>
                  <a:gd name="T0" fmla="*/ 1 w 9"/>
                  <a:gd name="T1" fmla="*/ 0 h 5"/>
                  <a:gd name="T2" fmla="*/ 1 w 9"/>
                  <a:gd name="T3" fmla="*/ 3 h 5"/>
                  <a:gd name="T4" fmla="*/ 9 w 9"/>
                  <a:gd name="T5" fmla="*/ 4 h 5"/>
                  <a:gd name="T6" fmla="*/ 9 w 9"/>
                  <a:gd name="T7" fmla="*/ 4 h 5"/>
                  <a:gd name="T8" fmla="*/ 9 w 9"/>
                  <a:gd name="T9" fmla="*/ 2 h 5"/>
                  <a:gd name="T10" fmla="*/ 9 w 9"/>
                  <a:gd name="T11" fmla="*/ 2 h 5"/>
                  <a:gd name="T12" fmla="*/ 1 w 9"/>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9" h="5">
                    <a:moveTo>
                      <a:pt x="1" y="0"/>
                    </a:moveTo>
                    <a:cubicBezTo>
                      <a:pt x="0" y="2"/>
                      <a:pt x="0" y="2"/>
                      <a:pt x="1" y="3"/>
                    </a:cubicBezTo>
                    <a:cubicBezTo>
                      <a:pt x="2" y="5"/>
                      <a:pt x="5" y="5"/>
                      <a:pt x="9" y="4"/>
                    </a:cubicBezTo>
                    <a:cubicBezTo>
                      <a:pt x="9" y="4"/>
                      <a:pt x="9" y="4"/>
                      <a:pt x="9" y="4"/>
                    </a:cubicBezTo>
                    <a:cubicBezTo>
                      <a:pt x="9" y="4"/>
                      <a:pt x="9" y="3"/>
                      <a:pt x="9" y="2"/>
                    </a:cubicBezTo>
                    <a:cubicBezTo>
                      <a:pt x="9" y="2"/>
                      <a:pt x="9" y="2"/>
                      <a:pt x="9" y="2"/>
                    </a:cubicBezTo>
                    <a:cubicBezTo>
                      <a:pt x="6" y="1"/>
                      <a:pt x="3" y="1"/>
                      <a:pt x="1"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71" name="Freeform 170"/>
              <p:cNvSpPr>
                <a:spLocks/>
              </p:cNvSpPr>
              <p:nvPr/>
            </p:nvSpPr>
            <p:spPr bwMode="auto">
              <a:xfrm>
                <a:off x="3326907" y="1153748"/>
                <a:ext cx="873" cy="1309"/>
              </a:xfrm>
              <a:custGeom>
                <a:avLst/>
                <a:gdLst>
                  <a:gd name="T0" fmla="*/ 0 w 1"/>
                  <a:gd name="T1" fmla="*/ 1 h 1"/>
                  <a:gd name="T2" fmla="*/ 1 w 1"/>
                  <a:gd name="T3" fmla="*/ 1 h 1"/>
                  <a:gd name="T4" fmla="*/ 1 w 1"/>
                  <a:gd name="T5" fmla="*/ 0 h 1"/>
                  <a:gd name="T6" fmla="*/ 1 w 1"/>
                  <a:gd name="T7" fmla="*/ 0 h 1"/>
                  <a:gd name="T8" fmla="*/ 0 w 1"/>
                  <a:gd name="T9" fmla="*/ 1 h 1"/>
                </a:gdLst>
                <a:ahLst/>
                <a:cxnLst>
                  <a:cxn ang="0">
                    <a:pos x="T0" y="T1"/>
                  </a:cxn>
                  <a:cxn ang="0">
                    <a:pos x="T2" y="T3"/>
                  </a:cxn>
                  <a:cxn ang="0">
                    <a:pos x="T4" y="T5"/>
                  </a:cxn>
                  <a:cxn ang="0">
                    <a:pos x="T6" y="T7"/>
                  </a:cxn>
                  <a:cxn ang="0">
                    <a:pos x="T8" y="T9"/>
                  </a:cxn>
                </a:cxnLst>
                <a:rect l="0" t="0" r="r" b="b"/>
                <a:pathLst>
                  <a:path w="1" h="1">
                    <a:moveTo>
                      <a:pt x="0" y="1"/>
                    </a:moveTo>
                    <a:cubicBezTo>
                      <a:pt x="0" y="1"/>
                      <a:pt x="0" y="1"/>
                      <a:pt x="1" y="1"/>
                    </a:cubicBezTo>
                    <a:cubicBezTo>
                      <a:pt x="1" y="0"/>
                      <a:pt x="1" y="1"/>
                      <a:pt x="1" y="0"/>
                    </a:cubicBezTo>
                    <a:cubicBezTo>
                      <a:pt x="1" y="0"/>
                      <a:pt x="1" y="0"/>
                      <a:pt x="1" y="0"/>
                    </a:cubicBezTo>
                    <a:cubicBezTo>
                      <a:pt x="0" y="0"/>
                      <a:pt x="0" y="1"/>
                      <a:pt x="0"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72" name="Freeform 171"/>
              <p:cNvSpPr>
                <a:spLocks/>
              </p:cNvSpPr>
              <p:nvPr/>
            </p:nvSpPr>
            <p:spPr bwMode="auto">
              <a:xfrm>
                <a:off x="3350470" y="1178620"/>
                <a:ext cx="873" cy="3054"/>
              </a:xfrm>
              <a:custGeom>
                <a:avLst/>
                <a:gdLst>
                  <a:gd name="T0" fmla="*/ 1 w 1"/>
                  <a:gd name="T1" fmla="*/ 0 h 3"/>
                  <a:gd name="T2" fmla="*/ 1 w 1"/>
                  <a:gd name="T3" fmla="*/ 0 h 3"/>
                  <a:gd name="T4" fmla="*/ 0 w 1"/>
                  <a:gd name="T5" fmla="*/ 1 h 3"/>
                  <a:gd name="T6" fmla="*/ 1 w 1"/>
                  <a:gd name="T7" fmla="*/ 3 h 3"/>
                  <a:gd name="T8" fmla="*/ 1 w 1"/>
                  <a:gd name="T9" fmla="*/ 0 h 3"/>
                </a:gdLst>
                <a:ahLst/>
                <a:cxnLst>
                  <a:cxn ang="0">
                    <a:pos x="T0" y="T1"/>
                  </a:cxn>
                  <a:cxn ang="0">
                    <a:pos x="T2" y="T3"/>
                  </a:cxn>
                  <a:cxn ang="0">
                    <a:pos x="T4" y="T5"/>
                  </a:cxn>
                  <a:cxn ang="0">
                    <a:pos x="T6" y="T7"/>
                  </a:cxn>
                  <a:cxn ang="0">
                    <a:pos x="T8" y="T9"/>
                  </a:cxn>
                </a:cxnLst>
                <a:rect l="0" t="0" r="r" b="b"/>
                <a:pathLst>
                  <a:path w="1" h="3">
                    <a:moveTo>
                      <a:pt x="1" y="0"/>
                    </a:moveTo>
                    <a:cubicBezTo>
                      <a:pt x="1" y="0"/>
                      <a:pt x="1" y="0"/>
                      <a:pt x="1" y="0"/>
                    </a:cubicBezTo>
                    <a:cubicBezTo>
                      <a:pt x="0" y="0"/>
                      <a:pt x="0" y="1"/>
                      <a:pt x="0" y="1"/>
                    </a:cubicBezTo>
                    <a:cubicBezTo>
                      <a:pt x="0" y="3"/>
                      <a:pt x="0" y="2"/>
                      <a:pt x="1" y="3"/>
                    </a:cubicBezTo>
                    <a:cubicBezTo>
                      <a:pt x="1" y="1"/>
                      <a:pt x="1" y="1"/>
                      <a:pt x="1"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73" name="Freeform 172"/>
              <p:cNvSpPr>
                <a:spLocks/>
              </p:cNvSpPr>
              <p:nvPr/>
            </p:nvSpPr>
            <p:spPr bwMode="auto">
              <a:xfrm>
                <a:off x="3346542" y="1189965"/>
                <a:ext cx="873" cy="1309"/>
              </a:xfrm>
              <a:custGeom>
                <a:avLst/>
                <a:gdLst>
                  <a:gd name="T0" fmla="*/ 0 w 1"/>
                  <a:gd name="T1" fmla="*/ 0 h 1"/>
                  <a:gd name="T2" fmla="*/ 0 w 1"/>
                  <a:gd name="T3" fmla="*/ 1 h 1"/>
                  <a:gd name="T4" fmla="*/ 1 w 1"/>
                  <a:gd name="T5" fmla="*/ 1 h 1"/>
                  <a:gd name="T6" fmla="*/ 1 w 1"/>
                  <a:gd name="T7" fmla="*/ 0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1"/>
                      <a:pt x="0" y="1"/>
                    </a:cubicBezTo>
                    <a:cubicBezTo>
                      <a:pt x="0" y="1"/>
                      <a:pt x="1" y="1"/>
                      <a:pt x="1" y="1"/>
                    </a:cubicBezTo>
                    <a:cubicBezTo>
                      <a:pt x="1" y="1"/>
                      <a:pt x="1" y="0"/>
                      <a:pt x="1" y="0"/>
                    </a:cubicBezTo>
                    <a:cubicBezTo>
                      <a:pt x="1" y="0"/>
                      <a:pt x="1" y="0"/>
                      <a:pt x="0"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74" name="Freeform 173"/>
              <p:cNvSpPr>
                <a:spLocks/>
              </p:cNvSpPr>
              <p:nvPr/>
            </p:nvSpPr>
            <p:spPr bwMode="auto">
              <a:xfrm>
                <a:off x="3347415" y="1169456"/>
                <a:ext cx="2182" cy="3054"/>
              </a:xfrm>
              <a:custGeom>
                <a:avLst/>
                <a:gdLst>
                  <a:gd name="T0" fmla="*/ 1 w 2"/>
                  <a:gd name="T1" fmla="*/ 0 h 3"/>
                  <a:gd name="T2" fmla="*/ 0 w 2"/>
                  <a:gd name="T3" fmla="*/ 3 h 3"/>
                  <a:gd name="T4" fmla="*/ 2 w 2"/>
                  <a:gd name="T5" fmla="*/ 3 h 3"/>
                  <a:gd name="T6" fmla="*/ 2 w 2"/>
                  <a:gd name="T7" fmla="*/ 3 h 3"/>
                  <a:gd name="T8" fmla="*/ 2 w 2"/>
                  <a:gd name="T9" fmla="*/ 0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1"/>
                      <a:pt x="1" y="2"/>
                      <a:pt x="0" y="3"/>
                    </a:cubicBezTo>
                    <a:cubicBezTo>
                      <a:pt x="1" y="3"/>
                      <a:pt x="1" y="3"/>
                      <a:pt x="2" y="3"/>
                    </a:cubicBezTo>
                    <a:cubicBezTo>
                      <a:pt x="2" y="3"/>
                      <a:pt x="2" y="3"/>
                      <a:pt x="2" y="3"/>
                    </a:cubicBezTo>
                    <a:cubicBezTo>
                      <a:pt x="2" y="2"/>
                      <a:pt x="2" y="1"/>
                      <a:pt x="2" y="0"/>
                    </a:cubicBezTo>
                    <a:cubicBezTo>
                      <a:pt x="2" y="0"/>
                      <a:pt x="1" y="0"/>
                      <a:pt x="1"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75" name="Freeform 174"/>
              <p:cNvSpPr>
                <a:spLocks/>
              </p:cNvSpPr>
              <p:nvPr/>
            </p:nvSpPr>
            <p:spPr bwMode="auto">
              <a:xfrm>
                <a:off x="3275417" y="1142403"/>
                <a:ext cx="32727" cy="15709"/>
              </a:xfrm>
              <a:custGeom>
                <a:avLst/>
                <a:gdLst>
                  <a:gd name="T0" fmla="*/ 32 w 32"/>
                  <a:gd name="T1" fmla="*/ 12 h 15"/>
                  <a:gd name="T2" fmla="*/ 32 w 32"/>
                  <a:gd name="T3" fmla="*/ 8 h 15"/>
                  <a:gd name="T4" fmla="*/ 27 w 32"/>
                  <a:gd name="T5" fmla="*/ 7 h 15"/>
                  <a:gd name="T6" fmla="*/ 28 w 32"/>
                  <a:gd name="T7" fmla="*/ 6 h 15"/>
                  <a:gd name="T8" fmla="*/ 8 w 32"/>
                  <a:gd name="T9" fmla="*/ 0 h 15"/>
                  <a:gd name="T10" fmla="*/ 5 w 32"/>
                  <a:gd name="T11" fmla="*/ 2 h 15"/>
                  <a:gd name="T12" fmla="*/ 5 w 32"/>
                  <a:gd name="T13" fmla="*/ 4 h 15"/>
                  <a:gd name="T14" fmla="*/ 5 w 32"/>
                  <a:gd name="T15" fmla="*/ 4 h 15"/>
                  <a:gd name="T16" fmla="*/ 8 w 32"/>
                  <a:gd name="T17" fmla="*/ 4 h 15"/>
                  <a:gd name="T18" fmla="*/ 9 w 32"/>
                  <a:gd name="T19" fmla="*/ 5 h 15"/>
                  <a:gd name="T20" fmla="*/ 9 w 32"/>
                  <a:gd name="T21" fmla="*/ 7 h 15"/>
                  <a:gd name="T22" fmla="*/ 6 w 32"/>
                  <a:gd name="T23" fmla="*/ 7 h 15"/>
                  <a:gd name="T24" fmla="*/ 6 w 32"/>
                  <a:gd name="T25" fmla="*/ 8 h 15"/>
                  <a:gd name="T26" fmla="*/ 10 w 32"/>
                  <a:gd name="T27" fmla="*/ 9 h 15"/>
                  <a:gd name="T28" fmla="*/ 10 w 32"/>
                  <a:gd name="T29" fmla="*/ 9 h 15"/>
                  <a:gd name="T30" fmla="*/ 1 w 32"/>
                  <a:gd name="T31" fmla="*/ 9 h 15"/>
                  <a:gd name="T32" fmla="*/ 0 w 32"/>
                  <a:gd name="T33" fmla="*/ 9 h 15"/>
                  <a:gd name="T34" fmla="*/ 12 w 32"/>
                  <a:gd name="T35" fmla="*/ 12 h 15"/>
                  <a:gd name="T36" fmla="*/ 17 w 32"/>
                  <a:gd name="T37" fmla="*/ 15 h 15"/>
                  <a:gd name="T38" fmla="*/ 19 w 32"/>
                  <a:gd name="T39" fmla="*/ 12 h 15"/>
                  <a:gd name="T40" fmla="*/ 31 w 32"/>
                  <a:gd name="T41" fmla="*/ 12 h 15"/>
                  <a:gd name="T42" fmla="*/ 32 w 32"/>
                  <a:gd name="T43" fmla="*/ 1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15">
                    <a:moveTo>
                      <a:pt x="32" y="12"/>
                    </a:moveTo>
                    <a:cubicBezTo>
                      <a:pt x="32" y="11"/>
                      <a:pt x="32" y="9"/>
                      <a:pt x="32" y="8"/>
                    </a:cubicBezTo>
                    <a:cubicBezTo>
                      <a:pt x="31" y="7"/>
                      <a:pt x="30" y="7"/>
                      <a:pt x="27" y="7"/>
                    </a:cubicBezTo>
                    <a:cubicBezTo>
                      <a:pt x="28" y="6"/>
                      <a:pt x="28" y="6"/>
                      <a:pt x="28" y="6"/>
                    </a:cubicBezTo>
                    <a:cubicBezTo>
                      <a:pt x="21" y="2"/>
                      <a:pt x="15" y="3"/>
                      <a:pt x="8" y="0"/>
                    </a:cubicBezTo>
                    <a:cubicBezTo>
                      <a:pt x="7" y="1"/>
                      <a:pt x="6" y="2"/>
                      <a:pt x="5" y="2"/>
                    </a:cubicBezTo>
                    <a:cubicBezTo>
                      <a:pt x="5" y="3"/>
                      <a:pt x="5" y="3"/>
                      <a:pt x="5" y="4"/>
                    </a:cubicBezTo>
                    <a:cubicBezTo>
                      <a:pt x="5" y="4"/>
                      <a:pt x="5" y="4"/>
                      <a:pt x="5" y="4"/>
                    </a:cubicBezTo>
                    <a:cubicBezTo>
                      <a:pt x="6" y="4"/>
                      <a:pt x="7" y="4"/>
                      <a:pt x="8" y="4"/>
                    </a:cubicBezTo>
                    <a:cubicBezTo>
                      <a:pt x="8" y="5"/>
                      <a:pt x="8" y="5"/>
                      <a:pt x="9" y="5"/>
                    </a:cubicBezTo>
                    <a:cubicBezTo>
                      <a:pt x="9" y="6"/>
                      <a:pt x="9" y="7"/>
                      <a:pt x="9" y="7"/>
                    </a:cubicBezTo>
                    <a:cubicBezTo>
                      <a:pt x="8" y="7"/>
                      <a:pt x="7" y="7"/>
                      <a:pt x="6" y="7"/>
                    </a:cubicBezTo>
                    <a:cubicBezTo>
                      <a:pt x="6" y="7"/>
                      <a:pt x="6" y="7"/>
                      <a:pt x="6" y="8"/>
                    </a:cubicBezTo>
                    <a:cubicBezTo>
                      <a:pt x="7" y="9"/>
                      <a:pt x="8" y="9"/>
                      <a:pt x="10" y="9"/>
                    </a:cubicBezTo>
                    <a:cubicBezTo>
                      <a:pt x="10" y="9"/>
                      <a:pt x="10" y="9"/>
                      <a:pt x="10" y="9"/>
                    </a:cubicBezTo>
                    <a:cubicBezTo>
                      <a:pt x="8" y="10"/>
                      <a:pt x="4" y="9"/>
                      <a:pt x="1" y="9"/>
                    </a:cubicBezTo>
                    <a:cubicBezTo>
                      <a:pt x="1" y="9"/>
                      <a:pt x="1" y="9"/>
                      <a:pt x="0" y="9"/>
                    </a:cubicBezTo>
                    <a:cubicBezTo>
                      <a:pt x="1" y="15"/>
                      <a:pt x="8" y="11"/>
                      <a:pt x="12" y="12"/>
                    </a:cubicBezTo>
                    <a:cubicBezTo>
                      <a:pt x="15" y="13"/>
                      <a:pt x="14" y="14"/>
                      <a:pt x="17" y="15"/>
                    </a:cubicBezTo>
                    <a:cubicBezTo>
                      <a:pt x="17" y="14"/>
                      <a:pt x="18" y="13"/>
                      <a:pt x="19" y="12"/>
                    </a:cubicBezTo>
                    <a:cubicBezTo>
                      <a:pt x="21" y="11"/>
                      <a:pt x="27" y="11"/>
                      <a:pt x="31" y="12"/>
                    </a:cubicBezTo>
                    <a:cubicBezTo>
                      <a:pt x="31" y="12"/>
                      <a:pt x="32" y="12"/>
                      <a:pt x="32" y="12"/>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76" name="Freeform 175"/>
              <p:cNvSpPr>
                <a:spLocks/>
              </p:cNvSpPr>
              <p:nvPr/>
            </p:nvSpPr>
            <p:spPr bwMode="auto">
              <a:xfrm>
                <a:off x="3351343" y="1195201"/>
                <a:ext cx="2182" cy="873"/>
              </a:xfrm>
              <a:custGeom>
                <a:avLst/>
                <a:gdLst>
                  <a:gd name="T0" fmla="*/ 2 w 2"/>
                  <a:gd name="T1" fmla="*/ 0 h 1"/>
                  <a:gd name="T2" fmla="*/ 1 w 2"/>
                  <a:gd name="T3" fmla="*/ 0 h 1"/>
                  <a:gd name="T4" fmla="*/ 1 w 2"/>
                  <a:gd name="T5" fmla="*/ 0 h 1"/>
                  <a:gd name="T6" fmla="*/ 0 w 2"/>
                  <a:gd name="T7" fmla="*/ 1 h 1"/>
                  <a:gd name="T8" fmla="*/ 0 w 2"/>
                  <a:gd name="T9" fmla="*/ 1 h 1"/>
                  <a:gd name="T10" fmla="*/ 2 w 2"/>
                  <a:gd name="T11" fmla="*/ 0 h 1"/>
                </a:gdLst>
                <a:ahLst/>
                <a:cxnLst>
                  <a:cxn ang="0">
                    <a:pos x="T0" y="T1"/>
                  </a:cxn>
                  <a:cxn ang="0">
                    <a:pos x="T2" y="T3"/>
                  </a:cxn>
                  <a:cxn ang="0">
                    <a:pos x="T4" y="T5"/>
                  </a:cxn>
                  <a:cxn ang="0">
                    <a:pos x="T6" y="T7"/>
                  </a:cxn>
                  <a:cxn ang="0">
                    <a:pos x="T8" y="T9"/>
                  </a:cxn>
                  <a:cxn ang="0">
                    <a:pos x="T10" y="T11"/>
                  </a:cxn>
                </a:cxnLst>
                <a:rect l="0" t="0" r="r" b="b"/>
                <a:pathLst>
                  <a:path w="2" h="1">
                    <a:moveTo>
                      <a:pt x="2" y="0"/>
                    </a:moveTo>
                    <a:cubicBezTo>
                      <a:pt x="1" y="0"/>
                      <a:pt x="1" y="0"/>
                      <a:pt x="1" y="0"/>
                    </a:cubicBezTo>
                    <a:cubicBezTo>
                      <a:pt x="1" y="0"/>
                      <a:pt x="1" y="0"/>
                      <a:pt x="1" y="0"/>
                    </a:cubicBezTo>
                    <a:cubicBezTo>
                      <a:pt x="0" y="0"/>
                      <a:pt x="0" y="0"/>
                      <a:pt x="0" y="1"/>
                    </a:cubicBezTo>
                    <a:cubicBezTo>
                      <a:pt x="0" y="1"/>
                      <a:pt x="0" y="1"/>
                      <a:pt x="0" y="1"/>
                    </a:cubicBezTo>
                    <a:cubicBezTo>
                      <a:pt x="2" y="0"/>
                      <a:pt x="1" y="1"/>
                      <a:pt x="2"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77" name="Freeform 176"/>
              <p:cNvSpPr>
                <a:spLocks/>
              </p:cNvSpPr>
              <p:nvPr/>
            </p:nvSpPr>
            <p:spPr bwMode="auto">
              <a:xfrm>
                <a:off x="3230036" y="1133239"/>
                <a:ext cx="3927" cy="4364"/>
              </a:xfrm>
              <a:custGeom>
                <a:avLst/>
                <a:gdLst>
                  <a:gd name="T0" fmla="*/ 0 w 4"/>
                  <a:gd name="T1" fmla="*/ 1 h 4"/>
                  <a:gd name="T2" fmla="*/ 3 w 4"/>
                  <a:gd name="T3" fmla="*/ 3 h 4"/>
                  <a:gd name="T4" fmla="*/ 4 w 4"/>
                  <a:gd name="T5" fmla="*/ 2 h 4"/>
                  <a:gd name="T6" fmla="*/ 2 w 4"/>
                  <a:gd name="T7" fmla="*/ 0 h 4"/>
                  <a:gd name="T8" fmla="*/ 0 w 4"/>
                  <a:gd name="T9" fmla="*/ 1 h 4"/>
                </a:gdLst>
                <a:ahLst/>
                <a:cxnLst>
                  <a:cxn ang="0">
                    <a:pos x="T0" y="T1"/>
                  </a:cxn>
                  <a:cxn ang="0">
                    <a:pos x="T2" y="T3"/>
                  </a:cxn>
                  <a:cxn ang="0">
                    <a:pos x="T4" y="T5"/>
                  </a:cxn>
                  <a:cxn ang="0">
                    <a:pos x="T6" y="T7"/>
                  </a:cxn>
                  <a:cxn ang="0">
                    <a:pos x="T8" y="T9"/>
                  </a:cxn>
                </a:cxnLst>
                <a:rect l="0" t="0" r="r" b="b"/>
                <a:pathLst>
                  <a:path w="4" h="4">
                    <a:moveTo>
                      <a:pt x="0" y="1"/>
                    </a:moveTo>
                    <a:cubicBezTo>
                      <a:pt x="1" y="4"/>
                      <a:pt x="1" y="3"/>
                      <a:pt x="3" y="3"/>
                    </a:cubicBezTo>
                    <a:cubicBezTo>
                      <a:pt x="4" y="3"/>
                      <a:pt x="4" y="2"/>
                      <a:pt x="4" y="2"/>
                    </a:cubicBezTo>
                    <a:cubicBezTo>
                      <a:pt x="3" y="0"/>
                      <a:pt x="3" y="0"/>
                      <a:pt x="2" y="0"/>
                    </a:cubicBezTo>
                    <a:cubicBezTo>
                      <a:pt x="1" y="1"/>
                      <a:pt x="1" y="1"/>
                      <a:pt x="0"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78" name="Freeform 177"/>
              <p:cNvSpPr>
                <a:spLocks/>
              </p:cNvSpPr>
              <p:nvPr/>
            </p:nvSpPr>
            <p:spPr bwMode="auto">
              <a:xfrm>
                <a:off x="3251417" y="1104440"/>
                <a:ext cx="6109" cy="3054"/>
              </a:xfrm>
              <a:custGeom>
                <a:avLst/>
                <a:gdLst>
                  <a:gd name="T0" fmla="*/ 0 w 6"/>
                  <a:gd name="T1" fmla="*/ 1 h 3"/>
                  <a:gd name="T2" fmla="*/ 0 w 6"/>
                  <a:gd name="T3" fmla="*/ 3 h 3"/>
                  <a:gd name="T4" fmla="*/ 5 w 6"/>
                  <a:gd name="T5" fmla="*/ 2 h 3"/>
                  <a:gd name="T6" fmla="*/ 6 w 6"/>
                  <a:gd name="T7" fmla="*/ 1 h 3"/>
                  <a:gd name="T8" fmla="*/ 3 w 6"/>
                  <a:gd name="T9" fmla="*/ 0 h 3"/>
                  <a:gd name="T10" fmla="*/ 0 w 6"/>
                  <a:gd name="T11" fmla="*/ 1 h 3"/>
                </a:gdLst>
                <a:ahLst/>
                <a:cxnLst>
                  <a:cxn ang="0">
                    <a:pos x="T0" y="T1"/>
                  </a:cxn>
                  <a:cxn ang="0">
                    <a:pos x="T2" y="T3"/>
                  </a:cxn>
                  <a:cxn ang="0">
                    <a:pos x="T4" y="T5"/>
                  </a:cxn>
                  <a:cxn ang="0">
                    <a:pos x="T6" y="T7"/>
                  </a:cxn>
                  <a:cxn ang="0">
                    <a:pos x="T8" y="T9"/>
                  </a:cxn>
                  <a:cxn ang="0">
                    <a:pos x="T10" y="T11"/>
                  </a:cxn>
                </a:cxnLst>
                <a:rect l="0" t="0" r="r" b="b"/>
                <a:pathLst>
                  <a:path w="6" h="3">
                    <a:moveTo>
                      <a:pt x="0" y="1"/>
                    </a:moveTo>
                    <a:cubicBezTo>
                      <a:pt x="0" y="2"/>
                      <a:pt x="0" y="2"/>
                      <a:pt x="0" y="3"/>
                    </a:cubicBezTo>
                    <a:cubicBezTo>
                      <a:pt x="2" y="2"/>
                      <a:pt x="4" y="2"/>
                      <a:pt x="5" y="2"/>
                    </a:cubicBezTo>
                    <a:cubicBezTo>
                      <a:pt x="6" y="2"/>
                      <a:pt x="6" y="1"/>
                      <a:pt x="6" y="1"/>
                    </a:cubicBezTo>
                    <a:cubicBezTo>
                      <a:pt x="5" y="1"/>
                      <a:pt x="4" y="1"/>
                      <a:pt x="3" y="0"/>
                    </a:cubicBezTo>
                    <a:cubicBezTo>
                      <a:pt x="2" y="1"/>
                      <a:pt x="1" y="1"/>
                      <a:pt x="0"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79" name="Freeform 178"/>
              <p:cNvSpPr>
                <a:spLocks/>
              </p:cNvSpPr>
              <p:nvPr/>
            </p:nvSpPr>
            <p:spPr bwMode="auto">
              <a:xfrm>
                <a:off x="3258835" y="1114912"/>
                <a:ext cx="1745" cy="873"/>
              </a:xfrm>
              <a:custGeom>
                <a:avLst/>
                <a:gdLst>
                  <a:gd name="T0" fmla="*/ 1 w 2"/>
                  <a:gd name="T1" fmla="*/ 1 h 1"/>
                  <a:gd name="T2" fmla="*/ 2 w 2"/>
                  <a:gd name="T3" fmla="*/ 1 h 1"/>
                  <a:gd name="T4" fmla="*/ 2 w 2"/>
                  <a:gd name="T5" fmla="*/ 0 h 1"/>
                  <a:gd name="T6" fmla="*/ 2 w 2"/>
                  <a:gd name="T7" fmla="*/ 0 h 1"/>
                  <a:gd name="T8" fmla="*/ 0 w 2"/>
                  <a:gd name="T9" fmla="*/ 0 h 1"/>
                  <a:gd name="T10" fmla="*/ 1 w 2"/>
                  <a:gd name="T11" fmla="*/ 1 h 1"/>
                </a:gdLst>
                <a:ahLst/>
                <a:cxnLst>
                  <a:cxn ang="0">
                    <a:pos x="T0" y="T1"/>
                  </a:cxn>
                  <a:cxn ang="0">
                    <a:pos x="T2" y="T3"/>
                  </a:cxn>
                  <a:cxn ang="0">
                    <a:pos x="T4" y="T5"/>
                  </a:cxn>
                  <a:cxn ang="0">
                    <a:pos x="T6" y="T7"/>
                  </a:cxn>
                  <a:cxn ang="0">
                    <a:pos x="T8" y="T9"/>
                  </a:cxn>
                  <a:cxn ang="0">
                    <a:pos x="T10" y="T11"/>
                  </a:cxn>
                </a:cxnLst>
                <a:rect l="0" t="0" r="r" b="b"/>
                <a:pathLst>
                  <a:path w="2" h="1">
                    <a:moveTo>
                      <a:pt x="1" y="1"/>
                    </a:moveTo>
                    <a:cubicBezTo>
                      <a:pt x="1" y="1"/>
                      <a:pt x="2" y="1"/>
                      <a:pt x="2" y="1"/>
                    </a:cubicBezTo>
                    <a:cubicBezTo>
                      <a:pt x="2" y="1"/>
                      <a:pt x="2" y="1"/>
                      <a:pt x="2" y="0"/>
                    </a:cubicBezTo>
                    <a:cubicBezTo>
                      <a:pt x="2" y="0"/>
                      <a:pt x="2" y="0"/>
                      <a:pt x="2" y="0"/>
                    </a:cubicBezTo>
                    <a:cubicBezTo>
                      <a:pt x="1" y="0"/>
                      <a:pt x="1" y="0"/>
                      <a:pt x="0" y="0"/>
                    </a:cubicBezTo>
                    <a:cubicBezTo>
                      <a:pt x="0" y="0"/>
                      <a:pt x="1" y="1"/>
                      <a:pt x="1"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80" name="Freeform 179"/>
              <p:cNvSpPr>
                <a:spLocks/>
              </p:cNvSpPr>
              <p:nvPr/>
            </p:nvSpPr>
            <p:spPr bwMode="auto">
              <a:xfrm>
                <a:off x="3259708" y="1106621"/>
                <a:ext cx="2182" cy="3927"/>
              </a:xfrm>
              <a:custGeom>
                <a:avLst/>
                <a:gdLst>
                  <a:gd name="T0" fmla="*/ 2 w 2"/>
                  <a:gd name="T1" fmla="*/ 2 h 4"/>
                  <a:gd name="T2" fmla="*/ 1 w 2"/>
                  <a:gd name="T3" fmla="*/ 0 h 4"/>
                  <a:gd name="T4" fmla="*/ 1 w 2"/>
                  <a:gd name="T5" fmla="*/ 0 h 4"/>
                  <a:gd name="T6" fmla="*/ 0 w 2"/>
                  <a:gd name="T7" fmla="*/ 3 h 4"/>
                  <a:gd name="T8" fmla="*/ 1 w 2"/>
                  <a:gd name="T9" fmla="*/ 4 h 4"/>
                  <a:gd name="T10" fmla="*/ 2 w 2"/>
                  <a:gd name="T11" fmla="*/ 2 h 4"/>
                </a:gdLst>
                <a:ahLst/>
                <a:cxnLst>
                  <a:cxn ang="0">
                    <a:pos x="T0" y="T1"/>
                  </a:cxn>
                  <a:cxn ang="0">
                    <a:pos x="T2" y="T3"/>
                  </a:cxn>
                  <a:cxn ang="0">
                    <a:pos x="T4" y="T5"/>
                  </a:cxn>
                  <a:cxn ang="0">
                    <a:pos x="T6" y="T7"/>
                  </a:cxn>
                  <a:cxn ang="0">
                    <a:pos x="T8" y="T9"/>
                  </a:cxn>
                  <a:cxn ang="0">
                    <a:pos x="T10" y="T11"/>
                  </a:cxn>
                </a:cxnLst>
                <a:rect l="0" t="0" r="r" b="b"/>
                <a:pathLst>
                  <a:path w="2" h="4">
                    <a:moveTo>
                      <a:pt x="2" y="2"/>
                    </a:moveTo>
                    <a:cubicBezTo>
                      <a:pt x="2" y="1"/>
                      <a:pt x="2" y="1"/>
                      <a:pt x="1" y="0"/>
                    </a:cubicBezTo>
                    <a:cubicBezTo>
                      <a:pt x="1" y="0"/>
                      <a:pt x="1" y="0"/>
                      <a:pt x="1" y="0"/>
                    </a:cubicBezTo>
                    <a:cubicBezTo>
                      <a:pt x="1" y="1"/>
                      <a:pt x="1" y="2"/>
                      <a:pt x="0" y="3"/>
                    </a:cubicBezTo>
                    <a:cubicBezTo>
                      <a:pt x="1" y="4"/>
                      <a:pt x="1" y="4"/>
                      <a:pt x="1" y="4"/>
                    </a:cubicBezTo>
                    <a:cubicBezTo>
                      <a:pt x="2" y="4"/>
                      <a:pt x="2" y="3"/>
                      <a:pt x="2" y="2"/>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81" name="Freeform 180"/>
              <p:cNvSpPr>
                <a:spLocks/>
              </p:cNvSpPr>
              <p:nvPr/>
            </p:nvSpPr>
            <p:spPr bwMode="auto">
              <a:xfrm>
                <a:off x="3254471" y="1113603"/>
                <a:ext cx="4364" cy="9600"/>
              </a:xfrm>
              <a:custGeom>
                <a:avLst/>
                <a:gdLst>
                  <a:gd name="T0" fmla="*/ 4 w 4"/>
                  <a:gd name="T1" fmla="*/ 9 h 9"/>
                  <a:gd name="T2" fmla="*/ 4 w 4"/>
                  <a:gd name="T3" fmla="*/ 8 h 9"/>
                  <a:gd name="T4" fmla="*/ 1 w 4"/>
                  <a:gd name="T5" fmla="*/ 0 h 9"/>
                  <a:gd name="T6" fmla="*/ 0 w 4"/>
                  <a:gd name="T7" fmla="*/ 1 h 9"/>
                  <a:gd name="T8" fmla="*/ 3 w 4"/>
                  <a:gd name="T9" fmla="*/ 5 h 9"/>
                  <a:gd name="T10" fmla="*/ 3 w 4"/>
                  <a:gd name="T11" fmla="*/ 8 h 9"/>
                  <a:gd name="T12" fmla="*/ 4 w 4"/>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4" h="9">
                    <a:moveTo>
                      <a:pt x="4" y="9"/>
                    </a:moveTo>
                    <a:cubicBezTo>
                      <a:pt x="4" y="9"/>
                      <a:pt x="4" y="8"/>
                      <a:pt x="4" y="8"/>
                    </a:cubicBezTo>
                    <a:cubicBezTo>
                      <a:pt x="4" y="5"/>
                      <a:pt x="3" y="1"/>
                      <a:pt x="1" y="0"/>
                    </a:cubicBezTo>
                    <a:cubicBezTo>
                      <a:pt x="1" y="1"/>
                      <a:pt x="1" y="1"/>
                      <a:pt x="0" y="1"/>
                    </a:cubicBezTo>
                    <a:cubicBezTo>
                      <a:pt x="0" y="5"/>
                      <a:pt x="0" y="5"/>
                      <a:pt x="3" y="5"/>
                    </a:cubicBezTo>
                    <a:cubicBezTo>
                      <a:pt x="3" y="6"/>
                      <a:pt x="3" y="7"/>
                      <a:pt x="3" y="8"/>
                    </a:cubicBezTo>
                    <a:cubicBezTo>
                      <a:pt x="3" y="8"/>
                      <a:pt x="3" y="9"/>
                      <a:pt x="4" y="9"/>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82" name="Freeform 181"/>
              <p:cNvSpPr>
                <a:spLocks/>
              </p:cNvSpPr>
              <p:nvPr/>
            </p:nvSpPr>
            <p:spPr bwMode="auto">
              <a:xfrm>
                <a:off x="3264944" y="1113603"/>
                <a:ext cx="2182" cy="4364"/>
              </a:xfrm>
              <a:custGeom>
                <a:avLst/>
                <a:gdLst>
                  <a:gd name="T0" fmla="*/ 1 w 2"/>
                  <a:gd name="T1" fmla="*/ 0 h 4"/>
                  <a:gd name="T2" fmla="*/ 0 w 2"/>
                  <a:gd name="T3" fmla="*/ 3 h 4"/>
                  <a:gd name="T4" fmla="*/ 1 w 2"/>
                  <a:gd name="T5" fmla="*/ 4 h 4"/>
                  <a:gd name="T6" fmla="*/ 2 w 2"/>
                  <a:gd name="T7" fmla="*/ 1 h 4"/>
                  <a:gd name="T8" fmla="*/ 1 w 2"/>
                  <a:gd name="T9" fmla="*/ 0 h 4"/>
                </a:gdLst>
                <a:ahLst/>
                <a:cxnLst>
                  <a:cxn ang="0">
                    <a:pos x="T0" y="T1"/>
                  </a:cxn>
                  <a:cxn ang="0">
                    <a:pos x="T2" y="T3"/>
                  </a:cxn>
                  <a:cxn ang="0">
                    <a:pos x="T4" y="T5"/>
                  </a:cxn>
                  <a:cxn ang="0">
                    <a:pos x="T6" y="T7"/>
                  </a:cxn>
                  <a:cxn ang="0">
                    <a:pos x="T8" y="T9"/>
                  </a:cxn>
                </a:cxnLst>
                <a:rect l="0" t="0" r="r" b="b"/>
                <a:pathLst>
                  <a:path w="2" h="4">
                    <a:moveTo>
                      <a:pt x="1" y="0"/>
                    </a:moveTo>
                    <a:cubicBezTo>
                      <a:pt x="1" y="1"/>
                      <a:pt x="0" y="2"/>
                      <a:pt x="0" y="3"/>
                    </a:cubicBezTo>
                    <a:cubicBezTo>
                      <a:pt x="0" y="3"/>
                      <a:pt x="1" y="4"/>
                      <a:pt x="1" y="4"/>
                    </a:cubicBezTo>
                    <a:cubicBezTo>
                      <a:pt x="1" y="3"/>
                      <a:pt x="2" y="2"/>
                      <a:pt x="2" y="1"/>
                    </a:cubicBezTo>
                    <a:cubicBezTo>
                      <a:pt x="2" y="1"/>
                      <a:pt x="2" y="1"/>
                      <a:pt x="1"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83" name="Freeform 182"/>
              <p:cNvSpPr>
                <a:spLocks/>
              </p:cNvSpPr>
              <p:nvPr/>
            </p:nvSpPr>
            <p:spPr bwMode="auto">
              <a:xfrm>
                <a:off x="3237017" y="1116657"/>
                <a:ext cx="3055" cy="2182"/>
              </a:xfrm>
              <a:custGeom>
                <a:avLst/>
                <a:gdLst>
                  <a:gd name="T0" fmla="*/ 3 w 3"/>
                  <a:gd name="T1" fmla="*/ 0 h 2"/>
                  <a:gd name="T2" fmla="*/ 2 w 3"/>
                  <a:gd name="T3" fmla="*/ 0 h 2"/>
                  <a:gd name="T4" fmla="*/ 2 w 3"/>
                  <a:gd name="T5" fmla="*/ 0 h 2"/>
                  <a:gd name="T6" fmla="*/ 0 w 3"/>
                  <a:gd name="T7" fmla="*/ 1 h 2"/>
                  <a:gd name="T8" fmla="*/ 0 w 3"/>
                  <a:gd name="T9" fmla="*/ 2 h 2"/>
                  <a:gd name="T10" fmla="*/ 2 w 3"/>
                  <a:gd name="T11" fmla="*/ 1 h 2"/>
                  <a:gd name="T12" fmla="*/ 3 w 3"/>
                  <a:gd name="T13" fmla="*/ 0 h 2"/>
                </a:gdLst>
                <a:ahLst/>
                <a:cxnLst>
                  <a:cxn ang="0">
                    <a:pos x="T0" y="T1"/>
                  </a:cxn>
                  <a:cxn ang="0">
                    <a:pos x="T2" y="T3"/>
                  </a:cxn>
                  <a:cxn ang="0">
                    <a:pos x="T4" y="T5"/>
                  </a:cxn>
                  <a:cxn ang="0">
                    <a:pos x="T6" y="T7"/>
                  </a:cxn>
                  <a:cxn ang="0">
                    <a:pos x="T8" y="T9"/>
                  </a:cxn>
                  <a:cxn ang="0">
                    <a:pos x="T10" y="T11"/>
                  </a:cxn>
                  <a:cxn ang="0">
                    <a:pos x="T12" y="T13"/>
                  </a:cxn>
                </a:cxnLst>
                <a:rect l="0" t="0" r="r" b="b"/>
                <a:pathLst>
                  <a:path w="3" h="2">
                    <a:moveTo>
                      <a:pt x="3" y="0"/>
                    </a:moveTo>
                    <a:cubicBezTo>
                      <a:pt x="3" y="0"/>
                      <a:pt x="2" y="0"/>
                      <a:pt x="2" y="0"/>
                    </a:cubicBezTo>
                    <a:cubicBezTo>
                      <a:pt x="2" y="0"/>
                      <a:pt x="2" y="0"/>
                      <a:pt x="2" y="0"/>
                    </a:cubicBezTo>
                    <a:cubicBezTo>
                      <a:pt x="1" y="0"/>
                      <a:pt x="1" y="0"/>
                      <a:pt x="0" y="1"/>
                    </a:cubicBezTo>
                    <a:cubicBezTo>
                      <a:pt x="0" y="1"/>
                      <a:pt x="0" y="1"/>
                      <a:pt x="0" y="2"/>
                    </a:cubicBezTo>
                    <a:cubicBezTo>
                      <a:pt x="1" y="2"/>
                      <a:pt x="1" y="1"/>
                      <a:pt x="2" y="1"/>
                    </a:cubicBezTo>
                    <a:cubicBezTo>
                      <a:pt x="3" y="0"/>
                      <a:pt x="2" y="1"/>
                      <a:pt x="3"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84" name="Freeform 183"/>
              <p:cNvSpPr>
                <a:spLocks/>
              </p:cNvSpPr>
              <p:nvPr/>
            </p:nvSpPr>
            <p:spPr bwMode="auto">
              <a:xfrm>
                <a:off x="3254471" y="1152002"/>
                <a:ext cx="11345" cy="5236"/>
              </a:xfrm>
              <a:custGeom>
                <a:avLst/>
                <a:gdLst>
                  <a:gd name="T0" fmla="*/ 1 w 11"/>
                  <a:gd name="T1" fmla="*/ 0 h 5"/>
                  <a:gd name="T2" fmla="*/ 10 w 11"/>
                  <a:gd name="T3" fmla="*/ 5 h 5"/>
                  <a:gd name="T4" fmla="*/ 11 w 11"/>
                  <a:gd name="T5" fmla="*/ 4 h 5"/>
                  <a:gd name="T6" fmla="*/ 11 w 11"/>
                  <a:gd name="T7" fmla="*/ 3 h 5"/>
                  <a:gd name="T8" fmla="*/ 1 w 11"/>
                  <a:gd name="T9" fmla="*/ 0 h 5"/>
                </a:gdLst>
                <a:ahLst/>
                <a:cxnLst>
                  <a:cxn ang="0">
                    <a:pos x="T0" y="T1"/>
                  </a:cxn>
                  <a:cxn ang="0">
                    <a:pos x="T2" y="T3"/>
                  </a:cxn>
                  <a:cxn ang="0">
                    <a:pos x="T4" y="T5"/>
                  </a:cxn>
                  <a:cxn ang="0">
                    <a:pos x="T6" y="T7"/>
                  </a:cxn>
                  <a:cxn ang="0">
                    <a:pos x="T8" y="T9"/>
                  </a:cxn>
                </a:cxnLst>
                <a:rect l="0" t="0" r="r" b="b"/>
                <a:pathLst>
                  <a:path w="11" h="5">
                    <a:moveTo>
                      <a:pt x="1" y="0"/>
                    </a:moveTo>
                    <a:cubicBezTo>
                      <a:pt x="0" y="5"/>
                      <a:pt x="7" y="4"/>
                      <a:pt x="10" y="5"/>
                    </a:cubicBezTo>
                    <a:cubicBezTo>
                      <a:pt x="11" y="5"/>
                      <a:pt x="11" y="4"/>
                      <a:pt x="11" y="4"/>
                    </a:cubicBezTo>
                    <a:cubicBezTo>
                      <a:pt x="11" y="4"/>
                      <a:pt x="11" y="3"/>
                      <a:pt x="11" y="3"/>
                    </a:cubicBezTo>
                    <a:cubicBezTo>
                      <a:pt x="9" y="0"/>
                      <a:pt x="5" y="0"/>
                      <a:pt x="1" y="0"/>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85" name="Freeform 184"/>
              <p:cNvSpPr>
                <a:spLocks/>
              </p:cNvSpPr>
              <p:nvPr/>
            </p:nvSpPr>
            <p:spPr bwMode="auto">
              <a:xfrm>
                <a:off x="3222617" y="1124948"/>
                <a:ext cx="53672" cy="20945"/>
              </a:xfrm>
              <a:custGeom>
                <a:avLst/>
                <a:gdLst>
                  <a:gd name="T0" fmla="*/ 52 w 52"/>
                  <a:gd name="T1" fmla="*/ 17 h 20"/>
                  <a:gd name="T2" fmla="*/ 39 w 52"/>
                  <a:gd name="T3" fmla="*/ 11 h 20"/>
                  <a:gd name="T4" fmla="*/ 32 w 52"/>
                  <a:gd name="T5" fmla="*/ 4 h 20"/>
                  <a:gd name="T6" fmla="*/ 27 w 52"/>
                  <a:gd name="T7" fmla="*/ 5 h 20"/>
                  <a:gd name="T8" fmla="*/ 11 w 52"/>
                  <a:gd name="T9" fmla="*/ 1 h 20"/>
                  <a:gd name="T10" fmla="*/ 4 w 52"/>
                  <a:gd name="T11" fmla="*/ 3 h 20"/>
                  <a:gd name="T12" fmla="*/ 0 w 52"/>
                  <a:gd name="T13" fmla="*/ 8 h 20"/>
                  <a:gd name="T14" fmla="*/ 0 w 52"/>
                  <a:gd name="T15" fmla="*/ 9 h 20"/>
                  <a:gd name="T16" fmla="*/ 14 w 52"/>
                  <a:gd name="T17" fmla="*/ 5 h 20"/>
                  <a:gd name="T18" fmla="*/ 12 w 52"/>
                  <a:gd name="T19" fmla="*/ 5 h 20"/>
                  <a:gd name="T20" fmla="*/ 12 w 52"/>
                  <a:gd name="T21" fmla="*/ 6 h 20"/>
                  <a:gd name="T22" fmla="*/ 30 w 52"/>
                  <a:gd name="T23" fmla="*/ 10 h 20"/>
                  <a:gd name="T24" fmla="*/ 37 w 52"/>
                  <a:gd name="T25" fmla="*/ 16 h 20"/>
                  <a:gd name="T26" fmla="*/ 37 w 52"/>
                  <a:gd name="T27" fmla="*/ 16 h 20"/>
                  <a:gd name="T28" fmla="*/ 34 w 52"/>
                  <a:gd name="T29" fmla="*/ 18 h 20"/>
                  <a:gd name="T30" fmla="*/ 34 w 52"/>
                  <a:gd name="T31" fmla="*/ 19 h 20"/>
                  <a:gd name="T32" fmla="*/ 34 w 52"/>
                  <a:gd name="T33" fmla="*/ 20 h 20"/>
                  <a:gd name="T34" fmla="*/ 52 w 52"/>
                  <a:gd name="T35" fmla="*/ 18 h 20"/>
                  <a:gd name="T36" fmla="*/ 52 w 52"/>
                  <a:gd name="T37"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20">
                    <a:moveTo>
                      <a:pt x="52" y="17"/>
                    </a:moveTo>
                    <a:cubicBezTo>
                      <a:pt x="51" y="13"/>
                      <a:pt x="43" y="13"/>
                      <a:pt x="39" y="11"/>
                    </a:cubicBezTo>
                    <a:cubicBezTo>
                      <a:pt x="36" y="9"/>
                      <a:pt x="35" y="5"/>
                      <a:pt x="32" y="4"/>
                    </a:cubicBezTo>
                    <a:cubicBezTo>
                      <a:pt x="30" y="4"/>
                      <a:pt x="29" y="5"/>
                      <a:pt x="27" y="5"/>
                    </a:cubicBezTo>
                    <a:cubicBezTo>
                      <a:pt x="21" y="3"/>
                      <a:pt x="21" y="0"/>
                      <a:pt x="11" y="1"/>
                    </a:cubicBezTo>
                    <a:cubicBezTo>
                      <a:pt x="9" y="1"/>
                      <a:pt x="7" y="2"/>
                      <a:pt x="4" y="3"/>
                    </a:cubicBezTo>
                    <a:cubicBezTo>
                      <a:pt x="2" y="4"/>
                      <a:pt x="2" y="7"/>
                      <a:pt x="0" y="8"/>
                    </a:cubicBezTo>
                    <a:cubicBezTo>
                      <a:pt x="0" y="8"/>
                      <a:pt x="0" y="9"/>
                      <a:pt x="0" y="9"/>
                    </a:cubicBezTo>
                    <a:cubicBezTo>
                      <a:pt x="3" y="8"/>
                      <a:pt x="11" y="2"/>
                      <a:pt x="14" y="5"/>
                    </a:cubicBezTo>
                    <a:cubicBezTo>
                      <a:pt x="14" y="5"/>
                      <a:pt x="13" y="5"/>
                      <a:pt x="12" y="5"/>
                    </a:cubicBezTo>
                    <a:cubicBezTo>
                      <a:pt x="12" y="6"/>
                      <a:pt x="12" y="6"/>
                      <a:pt x="12" y="6"/>
                    </a:cubicBezTo>
                    <a:cubicBezTo>
                      <a:pt x="15" y="8"/>
                      <a:pt x="25" y="10"/>
                      <a:pt x="30" y="10"/>
                    </a:cubicBezTo>
                    <a:cubicBezTo>
                      <a:pt x="31" y="14"/>
                      <a:pt x="33" y="15"/>
                      <a:pt x="37" y="16"/>
                    </a:cubicBezTo>
                    <a:cubicBezTo>
                      <a:pt x="37" y="16"/>
                      <a:pt x="37" y="16"/>
                      <a:pt x="37" y="16"/>
                    </a:cubicBezTo>
                    <a:cubicBezTo>
                      <a:pt x="36" y="17"/>
                      <a:pt x="35" y="18"/>
                      <a:pt x="34" y="18"/>
                    </a:cubicBezTo>
                    <a:cubicBezTo>
                      <a:pt x="34" y="18"/>
                      <a:pt x="34" y="19"/>
                      <a:pt x="34" y="19"/>
                    </a:cubicBezTo>
                    <a:cubicBezTo>
                      <a:pt x="34" y="19"/>
                      <a:pt x="34" y="20"/>
                      <a:pt x="34" y="20"/>
                    </a:cubicBezTo>
                    <a:cubicBezTo>
                      <a:pt x="40" y="20"/>
                      <a:pt x="47" y="19"/>
                      <a:pt x="52" y="18"/>
                    </a:cubicBezTo>
                    <a:cubicBezTo>
                      <a:pt x="52" y="18"/>
                      <a:pt x="52" y="18"/>
                      <a:pt x="52" y="17"/>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86" name="Freeform 185"/>
              <p:cNvSpPr>
                <a:spLocks/>
              </p:cNvSpPr>
              <p:nvPr/>
            </p:nvSpPr>
            <p:spPr bwMode="auto">
              <a:xfrm>
                <a:off x="3267998" y="1116657"/>
                <a:ext cx="3055" cy="4364"/>
              </a:xfrm>
              <a:custGeom>
                <a:avLst/>
                <a:gdLst>
                  <a:gd name="T0" fmla="*/ 1 w 3"/>
                  <a:gd name="T1" fmla="*/ 4 h 4"/>
                  <a:gd name="T2" fmla="*/ 3 w 3"/>
                  <a:gd name="T3" fmla="*/ 4 h 4"/>
                  <a:gd name="T4" fmla="*/ 1 w 3"/>
                  <a:gd name="T5" fmla="*/ 0 h 4"/>
                  <a:gd name="T6" fmla="*/ 1 w 3"/>
                  <a:gd name="T7" fmla="*/ 4 h 4"/>
                </a:gdLst>
                <a:ahLst/>
                <a:cxnLst>
                  <a:cxn ang="0">
                    <a:pos x="T0" y="T1"/>
                  </a:cxn>
                  <a:cxn ang="0">
                    <a:pos x="T2" y="T3"/>
                  </a:cxn>
                  <a:cxn ang="0">
                    <a:pos x="T4" y="T5"/>
                  </a:cxn>
                  <a:cxn ang="0">
                    <a:pos x="T6" y="T7"/>
                  </a:cxn>
                </a:cxnLst>
                <a:rect l="0" t="0" r="r" b="b"/>
                <a:pathLst>
                  <a:path w="3" h="4">
                    <a:moveTo>
                      <a:pt x="1" y="4"/>
                    </a:moveTo>
                    <a:cubicBezTo>
                      <a:pt x="2" y="4"/>
                      <a:pt x="3" y="4"/>
                      <a:pt x="3" y="4"/>
                    </a:cubicBezTo>
                    <a:cubicBezTo>
                      <a:pt x="2" y="2"/>
                      <a:pt x="1" y="1"/>
                      <a:pt x="1" y="0"/>
                    </a:cubicBezTo>
                    <a:cubicBezTo>
                      <a:pt x="0" y="1"/>
                      <a:pt x="1" y="2"/>
                      <a:pt x="1" y="4"/>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sp>
            <p:nvSpPr>
              <p:cNvPr id="187" name="Freeform 186"/>
              <p:cNvSpPr>
                <a:spLocks/>
              </p:cNvSpPr>
              <p:nvPr/>
            </p:nvSpPr>
            <p:spPr bwMode="auto">
              <a:xfrm>
                <a:off x="3304216" y="1187783"/>
                <a:ext cx="3055" cy="2182"/>
              </a:xfrm>
              <a:custGeom>
                <a:avLst/>
                <a:gdLst>
                  <a:gd name="T0" fmla="*/ 0 w 3"/>
                  <a:gd name="T1" fmla="*/ 1 h 2"/>
                  <a:gd name="T2" fmla="*/ 2 w 3"/>
                  <a:gd name="T3" fmla="*/ 2 h 2"/>
                  <a:gd name="T4" fmla="*/ 3 w 3"/>
                  <a:gd name="T5" fmla="*/ 2 h 2"/>
                  <a:gd name="T6" fmla="*/ 1 w 3"/>
                  <a:gd name="T7" fmla="*/ 0 h 2"/>
                  <a:gd name="T8" fmla="*/ 0 w 3"/>
                  <a:gd name="T9" fmla="*/ 1 h 2"/>
                </a:gdLst>
                <a:ahLst/>
                <a:cxnLst>
                  <a:cxn ang="0">
                    <a:pos x="T0" y="T1"/>
                  </a:cxn>
                  <a:cxn ang="0">
                    <a:pos x="T2" y="T3"/>
                  </a:cxn>
                  <a:cxn ang="0">
                    <a:pos x="T4" y="T5"/>
                  </a:cxn>
                  <a:cxn ang="0">
                    <a:pos x="T6" y="T7"/>
                  </a:cxn>
                  <a:cxn ang="0">
                    <a:pos x="T8" y="T9"/>
                  </a:cxn>
                </a:cxnLst>
                <a:rect l="0" t="0" r="r" b="b"/>
                <a:pathLst>
                  <a:path w="3" h="2">
                    <a:moveTo>
                      <a:pt x="0" y="1"/>
                    </a:moveTo>
                    <a:cubicBezTo>
                      <a:pt x="1" y="2"/>
                      <a:pt x="2" y="2"/>
                      <a:pt x="2" y="2"/>
                    </a:cubicBezTo>
                    <a:cubicBezTo>
                      <a:pt x="3" y="2"/>
                      <a:pt x="3" y="2"/>
                      <a:pt x="3" y="2"/>
                    </a:cubicBezTo>
                    <a:cubicBezTo>
                      <a:pt x="2" y="0"/>
                      <a:pt x="2" y="1"/>
                      <a:pt x="1" y="0"/>
                    </a:cubicBezTo>
                    <a:cubicBezTo>
                      <a:pt x="1" y="0"/>
                      <a:pt x="0" y="1"/>
                      <a:pt x="0" y="1"/>
                    </a:cubicBezTo>
                    <a:close/>
                  </a:path>
                </a:pathLst>
              </a:custGeom>
              <a:solidFill>
                <a:schemeClr val="bg1"/>
              </a:solidFill>
              <a:ln w="9525">
                <a:noFill/>
                <a:miter lim="800000"/>
                <a:headEnd/>
                <a:tailEnd/>
              </a:ln>
              <a:effectLst/>
              <a:extLst/>
            </p:spPr>
            <p:txBody>
              <a:bodyPr vert="horz" wrap="none" lIns="0" tIns="0" rIns="0" bIns="0" anchor="ctr" anchorCtr="0"/>
              <a:lstStyle/>
              <a:p>
                <a:pPr algn="ctr"/>
                <a:endParaRPr lang="en-US" sz="1300" kern="0" dirty="0">
                  <a:solidFill>
                    <a:schemeClr val="bg1"/>
                  </a:solidFill>
                </a:endParaRPr>
              </a:p>
            </p:txBody>
          </p:sp>
        </p:grpSp>
      </p:grpSp>
      <p:sp>
        <p:nvSpPr>
          <p:cNvPr id="96" name="Rectangle 95"/>
          <p:cNvSpPr/>
          <p:nvPr/>
        </p:nvSpPr>
        <p:spPr>
          <a:xfrm>
            <a:off x="567202" y="1630750"/>
            <a:ext cx="2135572" cy="506598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91421" tIns="45712" rIns="91421" bIns="45712">
            <a:spAutoFit/>
          </a:bodyPr>
          <a:lstStyle/>
          <a:p>
            <a:pPr>
              <a:lnSpc>
                <a:spcPct val="70000"/>
              </a:lnSpc>
              <a:spcBef>
                <a:spcPts val="600"/>
              </a:spcBef>
            </a:pPr>
            <a:r>
              <a:rPr lang="en-US" sz="2400" dirty="0">
                <a:solidFill>
                  <a:srgbClr val="0000FF"/>
                </a:solidFill>
              </a:rPr>
              <a:t>US</a:t>
            </a:r>
          </a:p>
          <a:p>
            <a:pPr>
              <a:lnSpc>
                <a:spcPct val="70000"/>
              </a:lnSpc>
              <a:spcBef>
                <a:spcPts val="600"/>
              </a:spcBef>
            </a:pPr>
            <a:r>
              <a:rPr lang="en-US" sz="2400" dirty="0">
                <a:solidFill>
                  <a:srgbClr val="0000FF"/>
                </a:solidFill>
              </a:rPr>
              <a:t>Canada</a:t>
            </a:r>
          </a:p>
          <a:p>
            <a:pPr>
              <a:lnSpc>
                <a:spcPct val="70000"/>
              </a:lnSpc>
              <a:spcBef>
                <a:spcPts val="600"/>
              </a:spcBef>
            </a:pPr>
            <a:r>
              <a:rPr lang="en-US" sz="2400" dirty="0">
                <a:solidFill>
                  <a:schemeClr val="tx1">
                    <a:lumMod val="75000"/>
                    <a:lumOff val="25000"/>
                  </a:schemeClr>
                </a:solidFill>
              </a:rPr>
              <a:t>Mexico </a:t>
            </a:r>
          </a:p>
          <a:p>
            <a:pPr>
              <a:lnSpc>
                <a:spcPct val="70000"/>
              </a:lnSpc>
              <a:spcBef>
                <a:spcPts val="600"/>
              </a:spcBef>
            </a:pPr>
            <a:r>
              <a:rPr lang="en-US" sz="2400" dirty="0">
                <a:solidFill>
                  <a:schemeClr val="tx1">
                    <a:lumMod val="75000"/>
                    <a:lumOff val="25000"/>
                  </a:schemeClr>
                </a:solidFill>
              </a:rPr>
              <a:t>Chile</a:t>
            </a:r>
          </a:p>
          <a:p>
            <a:pPr>
              <a:lnSpc>
                <a:spcPct val="70000"/>
              </a:lnSpc>
              <a:spcBef>
                <a:spcPts val="600"/>
              </a:spcBef>
            </a:pPr>
            <a:r>
              <a:rPr lang="en-US" sz="2400" dirty="0">
                <a:solidFill>
                  <a:srgbClr val="0000FF"/>
                </a:solidFill>
              </a:rPr>
              <a:t>UK</a:t>
            </a:r>
          </a:p>
          <a:p>
            <a:pPr>
              <a:lnSpc>
                <a:spcPct val="70000"/>
              </a:lnSpc>
              <a:spcBef>
                <a:spcPts val="600"/>
              </a:spcBef>
            </a:pPr>
            <a:r>
              <a:rPr lang="en-US" sz="2400" dirty="0">
                <a:solidFill>
                  <a:schemeClr val="tx1">
                    <a:lumMod val="75000"/>
                    <a:lumOff val="25000"/>
                  </a:schemeClr>
                </a:solidFill>
              </a:rPr>
              <a:t>South Africa </a:t>
            </a:r>
          </a:p>
          <a:p>
            <a:pPr>
              <a:lnSpc>
                <a:spcPct val="70000"/>
              </a:lnSpc>
              <a:spcBef>
                <a:spcPts val="600"/>
              </a:spcBef>
            </a:pPr>
            <a:r>
              <a:rPr lang="en-US" sz="2400" dirty="0">
                <a:solidFill>
                  <a:schemeClr val="tx1">
                    <a:lumMod val="75000"/>
                    <a:lumOff val="25000"/>
                  </a:schemeClr>
                </a:solidFill>
              </a:rPr>
              <a:t>Ghana</a:t>
            </a:r>
          </a:p>
          <a:p>
            <a:pPr>
              <a:lnSpc>
                <a:spcPct val="70000"/>
              </a:lnSpc>
              <a:spcBef>
                <a:spcPts val="600"/>
              </a:spcBef>
            </a:pPr>
            <a:r>
              <a:rPr lang="en-US" sz="2400" dirty="0">
                <a:solidFill>
                  <a:schemeClr val="tx1">
                    <a:lumMod val="75000"/>
                    <a:lumOff val="25000"/>
                  </a:schemeClr>
                </a:solidFill>
              </a:rPr>
              <a:t>Iceland</a:t>
            </a:r>
          </a:p>
          <a:p>
            <a:pPr>
              <a:lnSpc>
                <a:spcPct val="70000"/>
              </a:lnSpc>
              <a:spcBef>
                <a:spcPts val="600"/>
              </a:spcBef>
            </a:pPr>
            <a:r>
              <a:rPr lang="en-US" sz="2400" dirty="0">
                <a:solidFill>
                  <a:schemeClr val="tx1">
                    <a:lumMod val="75000"/>
                    <a:lumOff val="25000"/>
                  </a:schemeClr>
                </a:solidFill>
              </a:rPr>
              <a:t>Denmark</a:t>
            </a:r>
          </a:p>
          <a:p>
            <a:pPr>
              <a:lnSpc>
                <a:spcPct val="70000"/>
              </a:lnSpc>
              <a:spcBef>
                <a:spcPts val="600"/>
              </a:spcBef>
            </a:pPr>
            <a:r>
              <a:rPr lang="en-US" sz="2400" dirty="0">
                <a:solidFill>
                  <a:schemeClr val="tx1">
                    <a:lumMod val="75000"/>
                    <a:lumOff val="25000"/>
                  </a:schemeClr>
                </a:solidFill>
              </a:rPr>
              <a:t>Australia</a:t>
            </a:r>
          </a:p>
          <a:p>
            <a:pPr>
              <a:lnSpc>
                <a:spcPct val="70000"/>
              </a:lnSpc>
              <a:spcBef>
                <a:spcPts val="600"/>
              </a:spcBef>
            </a:pPr>
            <a:r>
              <a:rPr lang="en-US" sz="2400" dirty="0">
                <a:solidFill>
                  <a:schemeClr val="tx1">
                    <a:lumMod val="75000"/>
                    <a:lumOff val="25000"/>
                  </a:schemeClr>
                </a:solidFill>
              </a:rPr>
              <a:t>Norway</a:t>
            </a:r>
          </a:p>
          <a:p>
            <a:pPr>
              <a:lnSpc>
                <a:spcPct val="70000"/>
              </a:lnSpc>
              <a:spcBef>
                <a:spcPts val="600"/>
              </a:spcBef>
            </a:pPr>
            <a:r>
              <a:rPr lang="en-US" sz="2400" dirty="0">
                <a:solidFill>
                  <a:srgbClr val="0000FF"/>
                </a:solidFill>
              </a:rPr>
              <a:t>Belgium</a:t>
            </a:r>
          </a:p>
          <a:p>
            <a:pPr>
              <a:lnSpc>
                <a:spcPct val="70000"/>
              </a:lnSpc>
              <a:spcBef>
                <a:spcPts val="600"/>
              </a:spcBef>
            </a:pPr>
            <a:r>
              <a:rPr lang="en-US" sz="2400" dirty="0">
                <a:solidFill>
                  <a:srgbClr val="0000FF"/>
                </a:solidFill>
              </a:rPr>
              <a:t>Luxemburg</a:t>
            </a:r>
          </a:p>
          <a:p>
            <a:pPr>
              <a:lnSpc>
                <a:spcPct val="70000"/>
              </a:lnSpc>
              <a:spcBef>
                <a:spcPts val="600"/>
              </a:spcBef>
            </a:pPr>
            <a:r>
              <a:rPr lang="en-US" sz="2400" dirty="0">
                <a:solidFill>
                  <a:srgbClr val="0000FF"/>
                </a:solidFill>
              </a:rPr>
              <a:t>Netherlands</a:t>
            </a:r>
          </a:p>
          <a:p>
            <a:pPr>
              <a:lnSpc>
                <a:spcPct val="70000"/>
              </a:lnSpc>
              <a:spcBef>
                <a:spcPts val="600"/>
              </a:spcBef>
            </a:pPr>
            <a:r>
              <a:rPr lang="en-US" sz="2400" dirty="0">
                <a:solidFill>
                  <a:schemeClr val="tx1">
                    <a:lumMod val="75000"/>
                    <a:lumOff val="25000"/>
                  </a:schemeClr>
                </a:solidFill>
              </a:rPr>
              <a:t>Finland</a:t>
            </a:r>
          </a:p>
        </p:txBody>
      </p:sp>
      <p:sp>
        <p:nvSpPr>
          <p:cNvPr id="97" name="Rectangle 96"/>
          <p:cNvSpPr/>
          <p:nvPr/>
        </p:nvSpPr>
        <p:spPr>
          <a:xfrm>
            <a:off x="5206998" y="1630750"/>
            <a:ext cx="2135572" cy="5487638"/>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91421" tIns="45712" rIns="91421" bIns="45712">
            <a:spAutoFit/>
          </a:bodyPr>
          <a:lstStyle/>
          <a:p>
            <a:pPr>
              <a:lnSpc>
                <a:spcPct val="70000"/>
              </a:lnSpc>
              <a:spcBef>
                <a:spcPts val="600"/>
              </a:spcBef>
            </a:pPr>
            <a:r>
              <a:rPr lang="en-US" sz="2400" dirty="0"/>
              <a:t>Romania</a:t>
            </a:r>
          </a:p>
          <a:p>
            <a:pPr>
              <a:lnSpc>
                <a:spcPct val="70000"/>
              </a:lnSpc>
              <a:spcBef>
                <a:spcPts val="600"/>
              </a:spcBef>
            </a:pPr>
            <a:r>
              <a:rPr lang="en-US" sz="2400" dirty="0">
                <a:solidFill>
                  <a:srgbClr val="0000FF"/>
                </a:solidFill>
              </a:rPr>
              <a:t>France</a:t>
            </a:r>
          </a:p>
          <a:p>
            <a:r>
              <a:rPr lang="en-US" sz="2400" dirty="0"/>
              <a:t>Nigeria</a:t>
            </a:r>
          </a:p>
          <a:p>
            <a:r>
              <a:rPr lang="en-US" sz="2400" dirty="0"/>
              <a:t>Indonesia</a:t>
            </a:r>
            <a:br>
              <a:rPr lang="en-US" sz="2400" dirty="0"/>
            </a:br>
            <a:r>
              <a:rPr lang="en-US" sz="2400" dirty="0"/>
              <a:t>Ecuador</a:t>
            </a:r>
          </a:p>
          <a:p>
            <a:r>
              <a:rPr lang="en-US" sz="2400" dirty="0"/>
              <a:t>Israel</a:t>
            </a:r>
          </a:p>
          <a:p>
            <a:r>
              <a:rPr lang="en-US" sz="2400" dirty="0"/>
              <a:t>Greece</a:t>
            </a:r>
          </a:p>
          <a:p>
            <a:r>
              <a:rPr lang="en-US" sz="2400" dirty="0"/>
              <a:t>Bolivia</a:t>
            </a:r>
          </a:p>
          <a:p>
            <a:r>
              <a:rPr lang="en-US" sz="2400" dirty="0"/>
              <a:t>Argentina</a:t>
            </a:r>
          </a:p>
          <a:p>
            <a:r>
              <a:rPr lang="en-US" sz="2400" dirty="0"/>
              <a:t>Puerto Rico</a:t>
            </a:r>
          </a:p>
          <a:p>
            <a:r>
              <a:rPr lang="en-US" sz="2400" dirty="0"/>
              <a:t>Turkey</a:t>
            </a:r>
          </a:p>
          <a:p>
            <a:r>
              <a:rPr lang="en-US" sz="2400" dirty="0"/>
              <a:t>El Salvador</a:t>
            </a:r>
          </a:p>
          <a:p>
            <a:r>
              <a:rPr lang="en-US" sz="2400" dirty="0"/>
              <a:t>India</a:t>
            </a:r>
          </a:p>
          <a:p>
            <a:r>
              <a:rPr lang="en-US" sz="2400" dirty="0"/>
              <a:t>Peru</a:t>
            </a:r>
          </a:p>
          <a:p>
            <a:r>
              <a:rPr lang="en-US" sz="2400" dirty="0"/>
              <a:t>Italy</a:t>
            </a:r>
          </a:p>
        </p:txBody>
      </p:sp>
      <p:sp>
        <p:nvSpPr>
          <p:cNvPr id="188" name="Rectangle 187"/>
          <p:cNvSpPr/>
          <p:nvPr/>
        </p:nvSpPr>
        <p:spPr>
          <a:xfrm>
            <a:off x="3014382" y="1630750"/>
            <a:ext cx="2135572" cy="5065984"/>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lIns="91421" tIns="45712" rIns="91421" bIns="45712">
            <a:spAutoFit/>
          </a:bodyPr>
          <a:lstStyle/>
          <a:p>
            <a:pPr>
              <a:lnSpc>
                <a:spcPct val="70000"/>
              </a:lnSpc>
              <a:spcBef>
                <a:spcPts val="600"/>
              </a:spcBef>
            </a:pPr>
            <a:r>
              <a:rPr lang="en-US" sz="2400" dirty="0">
                <a:solidFill>
                  <a:schemeClr val="tx1">
                    <a:lumMod val="75000"/>
                    <a:lumOff val="25000"/>
                  </a:schemeClr>
                </a:solidFill>
              </a:rPr>
              <a:t>Austria</a:t>
            </a:r>
          </a:p>
          <a:p>
            <a:pPr>
              <a:lnSpc>
                <a:spcPct val="70000"/>
              </a:lnSpc>
              <a:spcBef>
                <a:spcPts val="600"/>
              </a:spcBef>
            </a:pPr>
            <a:r>
              <a:rPr lang="en-US" sz="2400" dirty="0">
                <a:solidFill>
                  <a:schemeClr val="tx1">
                    <a:lumMod val="75000"/>
                    <a:lumOff val="25000"/>
                  </a:schemeClr>
                </a:solidFill>
              </a:rPr>
              <a:t>Columbia</a:t>
            </a:r>
          </a:p>
          <a:p>
            <a:pPr>
              <a:lnSpc>
                <a:spcPct val="70000"/>
              </a:lnSpc>
              <a:spcBef>
                <a:spcPts val="600"/>
              </a:spcBef>
            </a:pPr>
            <a:r>
              <a:rPr lang="en-US" sz="2400" dirty="0">
                <a:solidFill>
                  <a:srgbClr val="0000FF"/>
                </a:solidFill>
              </a:rPr>
              <a:t>Germany</a:t>
            </a:r>
          </a:p>
          <a:p>
            <a:pPr>
              <a:lnSpc>
                <a:spcPct val="70000"/>
              </a:lnSpc>
              <a:spcBef>
                <a:spcPts val="600"/>
              </a:spcBef>
            </a:pPr>
            <a:r>
              <a:rPr lang="en-US" sz="2400" dirty="0">
                <a:solidFill>
                  <a:srgbClr val="0000FF"/>
                </a:solidFill>
              </a:rPr>
              <a:t>Singapore</a:t>
            </a:r>
          </a:p>
          <a:p>
            <a:pPr>
              <a:lnSpc>
                <a:spcPct val="70000"/>
              </a:lnSpc>
              <a:spcBef>
                <a:spcPts val="600"/>
              </a:spcBef>
            </a:pPr>
            <a:r>
              <a:rPr lang="en-US" sz="2400" dirty="0">
                <a:solidFill>
                  <a:schemeClr val="tx1">
                    <a:lumMod val="75000"/>
                    <a:lumOff val="25000"/>
                  </a:schemeClr>
                </a:solidFill>
              </a:rPr>
              <a:t>UAE</a:t>
            </a:r>
          </a:p>
          <a:p>
            <a:pPr>
              <a:lnSpc>
                <a:spcPct val="70000"/>
              </a:lnSpc>
              <a:spcBef>
                <a:spcPts val="600"/>
              </a:spcBef>
            </a:pPr>
            <a:r>
              <a:rPr lang="en-US" sz="2400" dirty="0">
                <a:solidFill>
                  <a:schemeClr val="tx1">
                    <a:lumMod val="75000"/>
                    <a:lumOff val="25000"/>
                  </a:schemeClr>
                </a:solidFill>
              </a:rPr>
              <a:t>Serbia</a:t>
            </a:r>
          </a:p>
          <a:p>
            <a:pPr>
              <a:lnSpc>
                <a:spcPct val="70000"/>
              </a:lnSpc>
              <a:spcBef>
                <a:spcPts val="600"/>
              </a:spcBef>
            </a:pPr>
            <a:r>
              <a:rPr lang="en-US" sz="2400" dirty="0">
                <a:solidFill>
                  <a:schemeClr val="tx1">
                    <a:lumMod val="75000"/>
                    <a:lumOff val="25000"/>
                  </a:schemeClr>
                </a:solidFill>
              </a:rPr>
              <a:t>Panama</a:t>
            </a:r>
          </a:p>
          <a:p>
            <a:pPr>
              <a:lnSpc>
                <a:spcPct val="70000"/>
              </a:lnSpc>
              <a:spcBef>
                <a:spcPts val="600"/>
              </a:spcBef>
            </a:pPr>
            <a:r>
              <a:rPr lang="en-US" sz="2400" dirty="0">
                <a:solidFill>
                  <a:schemeClr val="tx1">
                    <a:lumMod val="75000"/>
                    <a:lumOff val="25000"/>
                  </a:schemeClr>
                </a:solidFill>
              </a:rPr>
              <a:t>Costa Rica</a:t>
            </a:r>
          </a:p>
          <a:p>
            <a:pPr>
              <a:lnSpc>
                <a:spcPct val="70000"/>
              </a:lnSpc>
              <a:spcBef>
                <a:spcPts val="600"/>
              </a:spcBef>
            </a:pPr>
            <a:r>
              <a:rPr lang="en-US" sz="2400" dirty="0">
                <a:solidFill>
                  <a:schemeClr val="tx1">
                    <a:lumMod val="75000"/>
                    <a:lumOff val="25000"/>
                  </a:schemeClr>
                </a:solidFill>
              </a:rPr>
              <a:t>Brazil</a:t>
            </a:r>
          </a:p>
          <a:p>
            <a:pPr>
              <a:lnSpc>
                <a:spcPct val="70000"/>
              </a:lnSpc>
              <a:spcBef>
                <a:spcPts val="600"/>
              </a:spcBef>
            </a:pPr>
            <a:r>
              <a:rPr lang="en-US" sz="2400" dirty="0">
                <a:solidFill>
                  <a:srgbClr val="0000FF"/>
                </a:solidFill>
              </a:rPr>
              <a:t>Malaysia</a:t>
            </a:r>
          </a:p>
          <a:p>
            <a:pPr>
              <a:lnSpc>
                <a:spcPct val="70000"/>
              </a:lnSpc>
              <a:spcBef>
                <a:spcPts val="600"/>
              </a:spcBef>
            </a:pPr>
            <a:r>
              <a:rPr lang="en-US" sz="2400" dirty="0">
                <a:solidFill>
                  <a:schemeClr val="tx1"/>
                </a:solidFill>
              </a:rPr>
              <a:t>Spain</a:t>
            </a:r>
          </a:p>
          <a:p>
            <a:pPr>
              <a:lnSpc>
                <a:spcPct val="70000"/>
              </a:lnSpc>
              <a:spcBef>
                <a:spcPts val="600"/>
              </a:spcBef>
            </a:pPr>
            <a:r>
              <a:rPr lang="en-US" sz="2400" dirty="0">
                <a:solidFill>
                  <a:schemeClr val="tx1"/>
                </a:solidFill>
              </a:rPr>
              <a:t>I</a:t>
            </a:r>
            <a:r>
              <a:rPr lang="en-US" sz="2400" dirty="0"/>
              <a:t>reland</a:t>
            </a:r>
          </a:p>
          <a:p>
            <a:pPr>
              <a:lnSpc>
                <a:spcPct val="70000"/>
              </a:lnSpc>
              <a:spcBef>
                <a:spcPts val="600"/>
              </a:spcBef>
            </a:pPr>
            <a:r>
              <a:rPr lang="en-US" sz="2400" dirty="0"/>
              <a:t>Pakistan</a:t>
            </a:r>
          </a:p>
          <a:p>
            <a:pPr>
              <a:lnSpc>
                <a:spcPct val="70000"/>
              </a:lnSpc>
              <a:spcBef>
                <a:spcPts val="600"/>
              </a:spcBef>
            </a:pPr>
            <a:r>
              <a:rPr lang="en-US" sz="2400" dirty="0"/>
              <a:t>Japan</a:t>
            </a:r>
          </a:p>
          <a:p>
            <a:pPr>
              <a:lnSpc>
                <a:spcPct val="70000"/>
              </a:lnSpc>
              <a:spcBef>
                <a:spcPts val="600"/>
              </a:spcBef>
            </a:pPr>
            <a:r>
              <a:rPr lang="en-US" sz="2400" dirty="0"/>
              <a:t>Bermuda</a:t>
            </a:r>
          </a:p>
        </p:txBody>
      </p:sp>
      <p:grpSp>
        <p:nvGrpSpPr>
          <p:cNvPr id="191" name="Group 190"/>
          <p:cNvGrpSpPr/>
          <p:nvPr/>
        </p:nvGrpSpPr>
        <p:grpSpPr>
          <a:xfrm>
            <a:off x="12989696" y="381616"/>
            <a:ext cx="1250313" cy="1250313"/>
            <a:chOff x="2667000" y="0"/>
            <a:chExt cx="6858000" cy="6858000"/>
          </a:xfrm>
        </p:grpSpPr>
        <p:sp>
          <p:nvSpPr>
            <p:cNvPr id="192" name="Freeform 5"/>
            <p:cNvSpPr>
              <a:spLocks noEditPoints="1"/>
            </p:cNvSpPr>
            <p:nvPr/>
          </p:nvSpPr>
          <p:spPr bwMode="auto">
            <a:xfrm>
              <a:off x="4313238" y="1981200"/>
              <a:ext cx="3565525" cy="2433638"/>
            </a:xfrm>
            <a:custGeom>
              <a:avLst/>
              <a:gdLst>
                <a:gd name="T0" fmla="*/ 328 w 416"/>
                <a:gd name="T1" fmla="*/ 257 h 284"/>
                <a:gd name="T2" fmla="*/ 294 w 416"/>
                <a:gd name="T3" fmla="*/ 257 h 284"/>
                <a:gd name="T4" fmla="*/ 294 w 416"/>
                <a:gd name="T5" fmla="*/ 257 h 284"/>
                <a:gd name="T6" fmla="*/ 223 w 416"/>
                <a:gd name="T7" fmla="*/ 111 h 284"/>
                <a:gd name="T8" fmla="*/ 203 w 416"/>
                <a:gd name="T9" fmla="*/ 111 h 284"/>
                <a:gd name="T10" fmla="*/ 133 w 416"/>
                <a:gd name="T11" fmla="*/ 257 h 284"/>
                <a:gd name="T12" fmla="*/ 87 w 416"/>
                <a:gd name="T13" fmla="*/ 257 h 284"/>
                <a:gd name="T14" fmla="*/ 26 w 416"/>
                <a:gd name="T15" fmla="*/ 201 h 284"/>
                <a:gd name="T16" fmla="*/ 73 w 416"/>
                <a:gd name="T17" fmla="*/ 141 h 284"/>
                <a:gd name="T18" fmla="*/ 88 w 416"/>
                <a:gd name="T19" fmla="*/ 138 h 284"/>
                <a:gd name="T20" fmla="*/ 82 w 416"/>
                <a:gd name="T21" fmla="*/ 125 h 284"/>
                <a:gd name="T22" fmla="*/ 80 w 416"/>
                <a:gd name="T23" fmla="*/ 110 h 284"/>
                <a:gd name="T24" fmla="*/ 127 w 416"/>
                <a:gd name="T25" fmla="*/ 63 h 284"/>
                <a:gd name="T26" fmla="*/ 160 w 416"/>
                <a:gd name="T27" fmla="*/ 76 h 284"/>
                <a:gd name="T28" fmla="*/ 174 w 416"/>
                <a:gd name="T29" fmla="*/ 89 h 284"/>
                <a:gd name="T30" fmla="*/ 181 w 416"/>
                <a:gd name="T31" fmla="*/ 72 h 284"/>
                <a:gd name="T32" fmla="*/ 254 w 416"/>
                <a:gd name="T33" fmla="*/ 25 h 284"/>
                <a:gd name="T34" fmla="*/ 334 w 416"/>
                <a:gd name="T35" fmla="*/ 105 h 284"/>
                <a:gd name="T36" fmla="*/ 332 w 416"/>
                <a:gd name="T37" fmla="*/ 122 h 284"/>
                <a:gd name="T38" fmla="*/ 329 w 416"/>
                <a:gd name="T39" fmla="*/ 134 h 284"/>
                <a:gd name="T40" fmla="*/ 342 w 416"/>
                <a:gd name="T41" fmla="*/ 137 h 284"/>
                <a:gd name="T42" fmla="*/ 390 w 416"/>
                <a:gd name="T43" fmla="*/ 196 h 284"/>
                <a:gd name="T44" fmla="*/ 328 w 416"/>
                <a:gd name="T45" fmla="*/ 257 h 284"/>
                <a:gd name="T46" fmla="*/ 359 w 416"/>
                <a:gd name="T47" fmla="*/ 115 h 284"/>
                <a:gd name="T48" fmla="*/ 359 w 416"/>
                <a:gd name="T49" fmla="*/ 105 h 284"/>
                <a:gd name="T50" fmla="*/ 254 w 416"/>
                <a:gd name="T51" fmla="*/ 0 h 284"/>
                <a:gd name="T52" fmla="*/ 165 w 416"/>
                <a:gd name="T53" fmla="*/ 48 h 284"/>
                <a:gd name="T54" fmla="*/ 127 w 416"/>
                <a:gd name="T55" fmla="*/ 37 h 284"/>
                <a:gd name="T56" fmla="*/ 54 w 416"/>
                <a:gd name="T57" fmla="*/ 110 h 284"/>
                <a:gd name="T58" fmla="*/ 55 w 416"/>
                <a:gd name="T59" fmla="*/ 120 h 284"/>
                <a:gd name="T60" fmla="*/ 0 w 416"/>
                <a:gd name="T61" fmla="*/ 201 h 284"/>
                <a:gd name="T62" fmla="*/ 87 w 416"/>
                <a:gd name="T63" fmla="*/ 284 h 284"/>
                <a:gd name="T64" fmla="*/ 120 w 416"/>
                <a:gd name="T65" fmla="*/ 284 h 284"/>
                <a:gd name="T66" fmla="*/ 149 w 416"/>
                <a:gd name="T67" fmla="*/ 284 h 284"/>
                <a:gd name="T68" fmla="*/ 161 w 416"/>
                <a:gd name="T69" fmla="*/ 258 h 284"/>
                <a:gd name="T70" fmla="*/ 172 w 416"/>
                <a:gd name="T71" fmla="*/ 235 h 284"/>
                <a:gd name="T72" fmla="*/ 236 w 416"/>
                <a:gd name="T73" fmla="*/ 235 h 284"/>
                <a:gd name="T74" fmla="*/ 228 w 416"/>
                <a:gd name="T75" fmla="*/ 218 h 284"/>
                <a:gd name="T76" fmla="*/ 181 w 416"/>
                <a:gd name="T77" fmla="*/ 218 h 284"/>
                <a:gd name="T78" fmla="*/ 213 w 416"/>
                <a:gd name="T79" fmla="*/ 146 h 284"/>
                <a:gd name="T80" fmla="*/ 278 w 416"/>
                <a:gd name="T81" fmla="*/ 284 h 284"/>
                <a:gd name="T82" fmla="*/ 291 w 416"/>
                <a:gd name="T83" fmla="*/ 284 h 284"/>
                <a:gd name="T84" fmla="*/ 291 w 416"/>
                <a:gd name="T85" fmla="*/ 284 h 284"/>
                <a:gd name="T86" fmla="*/ 306 w 416"/>
                <a:gd name="T87" fmla="*/ 284 h 284"/>
                <a:gd name="T88" fmla="*/ 328 w 416"/>
                <a:gd name="T89" fmla="*/ 284 h 284"/>
                <a:gd name="T90" fmla="*/ 416 w 416"/>
                <a:gd name="T91" fmla="*/ 197 h 284"/>
                <a:gd name="T92" fmla="*/ 359 w 416"/>
                <a:gd name="T93" fmla="*/ 115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16" h="284">
                  <a:moveTo>
                    <a:pt x="328" y="257"/>
                  </a:moveTo>
                  <a:cubicBezTo>
                    <a:pt x="294" y="257"/>
                    <a:pt x="294" y="257"/>
                    <a:pt x="294" y="257"/>
                  </a:cubicBezTo>
                  <a:cubicBezTo>
                    <a:pt x="294" y="257"/>
                    <a:pt x="294" y="257"/>
                    <a:pt x="294" y="257"/>
                  </a:cubicBezTo>
                  <a:cubicBezTo>
                    <a:pt x="223" y="111"/>
                    <a:pt x="223" y="111"/>
                    <a:pt x="223" y="111"/>
                  </a:cubicBezTo>
                  <a:cubicBezTo>
                    <a:pt x="203" y="111"/>
                    <a:pt x="203" y="111"/>
                    <a:pt x="203" y="111"/>
                  </a:cubicBezTo>
                  <a:cubicBezTo>
                    <a:pt x="133" y="257"/>
                    <a:pt x="133" y="257"/>
                    <a:pt x="133" y="257"/>
                  </a:cubicBezTo>
                  <a:cubicBezTo>
                    <a:pt x="87" y="257"/>
                    <a:pt x="87" y="257"/>
                    <a:pt x="87" y="257"/>
                  </a:cubicBezTo>
                  <a:cubicBezTo>
                    <a:pt x="52" y="257"/>
                    <a:pt x="26" y="233"/>
                    <a:pt x="26" y="201"/>
                  </a:cubicBezTo>
                  <a:cubicBezTo>
                    <a:pt x="26" y="172"/>
                    <a:pt x="45" y="148"/>
                    <a:pt x="73" y="141"/>
                  </a:cubicBezTo>
                  <a:cubicBezTo>
                    <a:pt x="77" y="140"/>
                    <a:pt x="88" y="138"/>
                    <a:pt x="88" y="138"/>
                  </a:cubicBezTo>
                  <a:cubicBezTo>
                    <a:pt x="88" y="138"/>
                    <a:pt x="84" y="130"/>
                    <a:pt x="82" y="125"/>
                  </a:cubicBezTo>
                  <a:cubicBezTo>
                    <a:pt x="81" y="120"/>
                    <a:pt x="80" y="115"/>
                    <a:pt x="80" y="110"/>
                  </a:cubicBezTo>
                  <a:cubicBezTo>
                    <a:pt x="80" y="84"/>
                    <a:pt x="101" y="63"/>
                    <a:pt x="127" y="63"/>
                  </a:cubicBezTo>
                  <a:cubicBezTo>
                    <a:pt x="139" y="63"/>
                    <a:pt x="151" y="67"/>
                    <a:pt x="160" y="76"/>
                  </a:cubicBezTo>
                  <a:cubicBezTo>
                    <a:pt x="161" y="78"/>
                    <a:pt x="174" y="89"/>
                    <a:pt x="174" y="89"/>
                  </a:cubicBezTo>
                  <a:cubicBezTo>
                    <a:pt x="174" y="89"/>
                    <a:pt x="180" y="74"/>
                    <a:pt x="181" y="72"/>
                  </a:cubicBezTo>
                  <a:cubicBezTo>
                    <a:pt x="194" y="44"/>
                    <a:pt x="222" y="25"/>
                    <a:pt x="254" y="25"/>
                  </a:cubicBezTo>
                  <a:cubicBezTo>
                    <a:pt x="298" y="25"/>
                    <a:pt x="334" y="61"/>
                    <a:pt x="334" y="105"/>
                  </a:cubicBezTo>
                  <a:cubicBezTo>
                    <a:pt x="334" y="110"/>
                    <a:pt x="332" y="119"/>
                    <a:pt x="332" y="122"/>
                  </a:cubicBezTo>
                  <a:cubicBezTo>
                    <a:pt x="332" y="123"/>
                    <a:pt x="329" y="134"/>
                    <a:pt x="329" y="134"/>
                  </a:cubicBezTo>
                  <a:cubicBezTo>
                    <a:pt x="329" y="134"/>
                    <a:pt x="339" y="137"/>
                    <a:pt x="342" y="137"/>
                  </a:cubicBezTo>
                  <a:cubicBezTo>
                    <a:pt x="370" y="144"/>
                    <a:pt x="390" y="168"/>
                    <a:pt x="390" y="196"/>
                  </a:cubicBezTo>
                  <a:cubicBezTo>
                    <a:pt x="390" y="230"/>
                    <a:pt x="362" y="257"/>
                    <a:pt x="328" y="257"/>
                  </a:cubicBezTo>
                  <a:close/>
                  <a:moveTo>
                    <a:pt x="359" y="115"/>
                  </a:moveTo>
                  <a:cubicBezTo>
                    <a:pt x="359" y="112"/>
                    <a:pt x="359" y="108"/>
                    <a:pt x="359" y="105"/>
                  </a:cubicBezTo>
                  <a:cubicBezTo>
                    <a:pt x="359" y="47"/>
                    <a:pt x="312" y="0"/>
                    <a:pt x="254" y="0"/>
                  </a:cubicBezTo>
                  <a:cubicBezTo>
                    <a:pt x="218" y="0"/>
                    <a:pt x="185" y="18"/>
                    <a:pt x="165" y="48"/>
                  </a:cubicBezTo>
                  <a:cubicBezTo>
                    <a:pt x="154" y="40"/>
                    <a:pt x="141" y="37"/>
                    <a:pt x="127" y="37"/>
                  </a:cubicBezTo>
                  <a:cubicBezTo>
                    <a:pt x="87" y="37"/>
                    <a:pt x="54" y="69"/>
                    <a:pt x="54" y="110"/>
                  </a:cubicBezTo>
                  <a:cubicBezTo>
                    <a:pt x="54" y="113"/>
                    <a:pt x="54" y="117"/>
                    <a:pt x="55" y="120"/>
                  </a:cubicBezTo>
                  <a:cubicBezTo>
                    <a:pt x="22" y="133"/>
                    <a:pt x="0" y="165"/>
                    <a:pt x="0" y="201"/>
                  </a:cubicBezTo>
                  <a:cubicBezTo>
                    <a:pt x="0" y="248"/>
                    <a:pt x="38" y="284"/>
                    <a:pt x="87" y="284"/>
                  </a:cubicBezTo>
                  <a:cubicBezTo>
                    <a:pt x="120" y="284"/>
                    <a:pt x="120" y="284"/>
                    <a:pt x="120" y="284"/>
                  </a:cubicBezTo>
                  <a:cubicBezTo>
                    <a:pt x="149" y="284"/>
                    <a:pt x="149" y="284"/>
                    <a:pt x="149" y="284"/>
                  </a:cubicBezTo>
                  <a:cubicBezTo>
                    <a:pt x="161" y="258"/>
                    <a:pt x="161" y="258"/>
                    <a:pt x="161" y="258"/>
                  </a:cubicBezTo>
                  <a:cubicBezTo>
                    <a:pt x="172" y="235"/>
                    <a:pt x="172" y="235"/>
                    <a:pt x="172" y="235"/>
                  </a:cubicBezTo>
                  <a:cubicBezTo>
                    <a:pt x="236" y="235"/>
                    <a:pt x="236" y="235"/>
                    <a:pt x="236" y="235"/>
                  </a:cubicBezTo>
                  <a:cubicBezTo>
                    <a:pt x="228" y="218"/>
                    <a:pt x="228" y="218"/>
                    <a:pt x="228" y="218"/>
                  </a:cubicBezTo>
                  <a:cubicBezTo>
                    <a:pt x="181" y="218"/>
                    <a:pt x="181" y="218"/>
                    <a:pt x="181" y="218"/>
                  </a:cubicBezTo>
                  <a:cubicBezTo>
                    <a:pt x="213" y="146"/>
                    <a:pt x="213" y="146"/>
                    <a:pt x="213" y="146"/>
                  </a:cubicBezTo>
                  <a:cubicBezTo>
                    <a:pt x="278" y="284"/>
                    <a:pt x="278" y="284"/>
                    <a:pt x="278" y="284"/>
                  </a:cubicBezTo>
                  <a:cubicBezTo>
                    <a:pt x="291" y="284"/>
                    <a:pt x="291" y="284"/>
                    <a:pt x="291" y="284"/>
                  </a:cubicBezTo>
                  <a:cubicBezTo>
                    <a:pt x="291" y="284"/>
                    <a:pt x="291" y="284"/>
                    <a:pt x="291" y="284"/>
                  </a:cubicBezTo>
                  <a:cubicBezTo>
                    <a:pt x="306" y="284"/>
                    <a:pt x="306" y="284"/>
                    <a:pt x="306" y="284"/>
                  </a:cubicBezTo>
                  <a:cubicBezTo>
                    <a:pt x="328" y="284"/>
                    <a:pt x="328" y="284"/>
                    <a:pt x="328" y="284"/>
                  </a:cubicBezTo>
                  <a:cubicBezTo>
                    <a:pt x="376" y="284"/>
                    <a:pt x="416" y="245"/>
                    <a:pt x="416" y="197"/>
                  </a:cubicBezTo>
                  <a:cubicBezTo>
                    <a:pt x="416" y="161"/>
                    <a:pt x="392" y="128"/>
                    <a:pt x="359" y="115"/>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6"/>
            <p:cNvSpPr>
              <a:spLocks noEditPoints="1"/>
            </p:cNvSpPr>
            <p:nvPr/>
          </p:nvSpPr>
          <p:spPr bwMode="auto">
            <a:xfrm>
              <a:off x="2667000" y="0"/>
              <a:ext cx="6858000" cy="6858000"/>
            </a:xfrm>
            <a:custGeom>
              <a:avLst/>
              <a:gdLst>
                <a:gd name="T0" fmla="*/ 400 w 800"/>
                <a:gd name="T1" fmla="*/ 800 h 800"/>
                <a:gd name="T2" fmla="*/ 0 w 800"/>
                <a:gd name="T3" fmla="*/ 400 h 800"/>
                <a:gd name="T4" fmla="*/ 400 w 800"/>
                <a:gd name="T5" fmla="*/ 0 h 800"/>
                <a:gd name="T6" fmla="*/ 800 w 800"/>
                <a:gd name="T7" fmla="*/ 400 h 800"/>
                <a:gd name="T8" fmla="*/ 400 w 800"/>
                <a:gd name="T9" fmla="*/ 800 h 800"/>
                <a:gd name="T10" fmla="*/ 400 w 800"/>
                <a:gd name="T11" fmla="*/ 26 h 800"/>
                <a:gd name="T12" fmla="*/ 26 w 800"/>
                <a:gd name="T13" fmla="*/ 400 h 800"/>
                <a:gd name="T14" fmla="*/ 400 w 800"/>
                <a:gd name="T15" fmla="*/ 773 h 800"/>
                <a:gd name="T16" fmla="*/ 773 w 800"/>
                <a:gd name="T17" fmla="*/ 400 h 800"/>
                <a:gd name="T18" fmla="*/ 400 w 800"/>
                <a:gd name="T19" fmla="*/ 26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0" h="800">
                  <a:moveTo>
                    <a:pt x="400" y="800"/>
                  </a:moveTo>
                  <a:cubicBezTo>
                    <a:pt x="179" y="800"/>
                    <a:pt x="0" y="620"/>
                    <a:pt x="0" y="400"/>
                  </a:cubicBezTo>
                  <a:cubicBezTo>
                    <a:pt x="0" y="179"/>
                    <a:pt x="179" y="0"/>
                    <a:pt x="400" y="0"/>
                  </a:cubicBezTo>
                  <a:cubicBezTo>
                    <a:pt x="620" y="0"/>
                    <a:pt x="800" y="179"/>
                    <a:pt x="800" y="400"/>
                  </a:cubicBezTo>
                  <a:cubicBezTo>
                    <a:pt x="800" y="620"/>
                    <a:pt x="620" y="800"/>
                    <a:pt x="400" y="800"/>
                  </a:cubicBezTo>
                  <a:close/>
                  <a:moveTo>
                    <a:pt x="400" y="26"/>
                  </a:moveTo>
                  <a:cubicBezTo>
                    <a:pt x="194" y="26"/>
                    <a:pt x="26" y="194"/>
                    <a:pt x="26" y="400"/>
                  </a:cubicBezTo>
                  <a:cubicBezTo>
                    <a:pt x="26" y="605"/>
                    <a:pt x="194" y="773"/>
                    <a:pt x="400" y="773"/>
                  </a:cubicBezTo>
                  <a:cubicBezTo>
                    <a:pt x="606" y="773"/>
                    <a:pt x="773" y="605"/>
                    <a:pt x="773" y="400"/>
                  </a:cubicBezTo>
                  <a:cubicBezTo>
                    <a:pt x="773" y="194"/>
                    <a:pt x="606" y="26"/>
                    <a:pt x="400" y="26"/>
                  </a:cubicBezTo>
                  <a:close/>
                </a:path>
              </a:pathLst>
            </a:custGeom>
            <a:solidFill>
              <a:srgbClr val="CC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468504860"/>
      </p:ext>
    </p:extLst>
  </p:cSld>
  <p:clrMapOvr>
    <a:masterClrMapping/>
  </p:clrMapOvr>
  <p:transition xmlns:p14="http://schemas.microsoft.com/office/powerpoint/2010/mai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Powered by </a:t>
            </a:r>
            <a:r>
              <a:rPr lang="en-US" dirty="0" err="1"/>
              <a:t>avaya</a:t>
            </a:r>
            <a:r>
              <a:rPr lang="en-US" dirty="0"/>
              <a:t> IP Office is </a:t>
            </a:r>
            <a:r>
              <a:rPr lang="en-US" dirty="0">
                <a:solidFill>
                  <a:srgbClr val="FF0000"/>
                </a:solidFill>
              </a:rPr>
              <a:t>Unique</a:t>
            </a:r>
            <a:r>
              <a:rPr lang="mr-IN" dirty="0"/>
              <a:t>…</a:t>
            </a:r>
            <a:r>
              <a:rPr lang="en-US" dirty="0"/>
              <a:t>.</a:t>
            </a:r>
          </a:p>
        </p:txBody>
      </p:sp>
      <p:sp>
        <p:nvSpPr>
          <p:cNvPr id="3" name="Content Placeholder 2"/>
          <p:cNvSpPr>
            <a:spLocks noGrp="1"/>
          </p:cNvSpPr>
          <p:nvPr>
            <p:ph idx="1"/>
          </p:nvPr>
        </p:nvSpPr>
        <p:spPr/>
        <p:txBody>
          <a:bodyPr>
            <a:normAutofit/>
          </a:bodyPr>
          <a:lstStyle/>
          <a:p>
            <a:r>
              <a:rPr lang="en-US" sz="3200" dirty="0"/>
              <a:t>No startup costs</a:t>
            </a:r>
          </a:p>
          <a:p>
            <a:r>
              <a:rPr lang="en-US" sz="3200" dirty="0"/>
              <a:t>Attractive Revenue Recognition &amp; Rebates </a:t>
            </a:r>
          </a:p>
          <a:p>
            <a:r>
              <a:rPr lang="en-US" sz="3200" dirty="0"/>
              <a:t>Low cost footprint</a:t>
            </a:r>
          </a:p>
          <a:p>
            <a:r>
              <a:rPr lang="en-US" sz="3200" dirty="0"/>
              <a:t>Highly secure and resilient</a:t>
            </a:r>
          </a:p>
          <a:p>
            <a:r>
              <a:rPr lang="en-US" sz="3200" dirty="0"/>
              <a:t>Faster time to market</a:t>
            </a:r>
          </a:p>
          <a:p>
            <a:r>
              <a:rPr lang="en-US" sz="3200" dirty="0"/>
              <a:t>Hybrid cloud</a:t>
            </a:r>
          </a:p>
          <a:p>
            <a:r>
              <a:rPr lang="en-US" sz="3200" dirty="0"/>
              <a:t>Easy Migration options -- IP Office, Avaya and Nortel installed base</a:t>
            </a:r>
          </a:p>
        </p:txBody>
      </p:sp>
    </p:spTree>
    <p:extLst>
      <p:ext uri="{BB962C8B-B14F-4D97-AF65-F5344CB8AC3E}">
        <p14:creationId xmlns:p14="http://schemas.microsoft.com/office/powerpoint/2010/main" val="3659143304"/>
      </p:ext>
    </p:extLst>
  </p:cSld>
  <p:clrMapOvr>
    <a:masterClrMapping/>
  </p:clrMapOvr>
  <p:transition xmlns:p14="http://schemas.microsoft.com/office/powerpoint/2010/mai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896850" y="3520440"/>
            <a:ext cx="12849632" cy="2450962"/>
          </a:xfrm>
          <a:prstGeom prst="rect">
            <a:avLst/>
          </a:prstGeom>
          <a:gradFill>
            <a:gsLst>
              <a:gs pos="1000">
                <a:schemeClr val="accent4">
                  <a:lumMod val="60000"/>
                  <a:lumOff val="40000"/>
                </a:schemeClr>
              </a:gs>
              <a:gs pos="100000">
                <a:schemeClr val="bg1"/>
              </a:gs>
            </a:gsLst>
            <a:lin ang="16200000" scaled="1"/>
          </a:gradFill>
          <a:ln w="28575">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30609" tIns="65304" rIns="130609" bIns="65304" rtlCol="0" anchor="ctr"/>
          <a:lstStyle/>
          <a:p>
            <a:pPr algn="ctr">
              <a:lnSpc>
                <a:spcPct val="90000"/>
              </a:lnSpc>
            </a:pPr>
            <a:endParaRPr lang="en-US"/>
          </a:p>
        </p:txBody>
      </p:sp>
      <p:sp>
        <p:nvSpPr>
          <p:cNvPr id="32" name="TextBox 31"/>
          <p:cNvSpPr txBox="1"/>
          <p:nvPr/>
        </p:nvSpPr>
        <p:spPr>
          <a:xfrm>
            <a:off x="44773" y="6920494"/>
            <a:ext cx="1706880" cy="365760"/>
          </a:xfrm>
          <a:prstGeom prst="rect">
            <a:avLst/>
          </a:prstGeom>
          <a:noFill/>
        </p:spPr>
        <p:txBody>
          <a:bodyPr vert="vert270" wrap="none" lIns="130609" tIns="65304" rIns="130609" bIns="65304" rtlCol="0">
            <a:noAutofit/>
          </a:bodyPr>
          <a:lstStyle>
            <a:defPPr>
              <a:defRPr lang="en-US"/>
            </a:defPPr>
            <a:lvl1pPr algn="ctr">
              <a:lnSpc>
                <a:spcPct val="90000"/>
              </a:lnSpc>
              <a:defRPr sz="2400" b="1">
                <a:solidFill>
                  <a:schemeClr val="accent1"/>
                </a:solidFill>
              </a:defRPr>
            </a:lvl1pPr>
          </a:lstStyle>
          <a:p>
            <a:r>
              <a:rPr lang="en-US" dirty="0"/>
              <a:t>Customer</a:t>
            </a:r>
            <a:br>
              <a:rPr lang="en-US" dirty="0"/>
            </a:br>
            <a:r>
              <a:rPr lang="en-US" dirty="0"/>
              <a:t>On Premise</a:t>
            </a:r>
          </a:p>
        </p:txBody>
      </p:sp>
      <p:sp>
        <p:nvSpPr>
          <p:cNvPr id="33" name="TextBox 32"/>
          <p:cNvSpPr txBox="1"/>
          <p:nvPr/>
        </p:nvSpPr>
        <p:spPr>
          <a:xfrm>
            <a:off x="178123" y="4239796"/>
            <a:ext cx="1706880" cy="365760"/>
          </a:xfrm>
          <a:prstGeom prst="rect">
            <a:avLst/>
          </a:prstGeom>
          <a:noFill/>
        </p:spPr>
        <p:txBody>
          <a:bodyPr vert="vert270" wrap="none" lIns="130609" tIns="65304" rIns="130609" bIns="65304" rtlCol="0">
            <a:noAutofit/>
          </a:bodyPr>
          <a:lstStyle>
            <a:defPPr>
              <a:defRPr lang="en-US"/>
            </a:defPPr>
            <a:lvl1pPr algn="ctr">
              <a:lnSpc>
                <a:spcPct val="90000"/>
              </a:lnSpc>
              <a:defRPr sz="2400" b="1">
                <a:solidFill>
                  <a:schemeClr val="accent1"/>
                </a:solidFill>
              </a:defRPr>
            </a:lvl1pPr>
          </a:lstStyle>
          <a:p>
            <a:r>
              <a:rPr lang="en-US" dirty="0"/>
              <a:t>Partner</a:t>
            </a:r>
          </a:p>
        </p:txBody>
      </p:sp>
      <p:sp>
        <p:nvSpPr>
          <p:cNvPr id="46" name="TextBox 45"/>
          <p:cNvSpPr txBox="1"/>
          <p:nvPr/>
        </p:nvSpPr>
        <p:spPr>
          <a:xfrm>
            <a:off x="1346912" y="3534934"/>
            <a:ext cx="2500314" cy="365760"/>
          </a:xfrm>
          <a:prstGeom prst="rect">
            <a:avLst/>
          </a:prstGeom>
          <a:noFill/>
        </p:spPr>
        <p:txBody>
          <a:bodyPr wrap="none" lIns="130609" tIns="65304" rIns="130609" bIns="65304" rtlCol="0">
            <a:noAutofit/>
          </a:bodyPr>
          <a:lstStyle/>
          <a:p>
            <a:pPr algn="r">
              <a:lnSpc>
                <a:spcPct val="90000"/>
              </a:lnSpc>
            </a:pPr>
            <a:r>
              <a:rPr lang="en-US" sz="1900" dirty="0"/>
              <a:t>Partner Datacenter</a:t>
            </a:r>
          </a:p>
        </p:txBody>
      </p:sp>
      <p:sp>
        <p:nvSpPr>
          <p:cNvPr id="28" name="Rectangle 27"/>
          <p:cNvSpPr/>
          <p:nvPr/>
        </p:nvSpPr>
        <p:spPr>
          <a:xfrm>
            <a:off x="954166" y="6664822"/>
            <a:ext cx="3268821" cy="849720"/>
          </a:xfrm>
          <a:prstGeom prst="rect">
            <a:avLst/>
          </a:prstGeom>
          <a:ln/>
        </p:spPr>
        <p:style>
          <a:lnRef idx="1">
            <a:schemeClr val="accent3"/>
          </a:lnRef>
          <a:fillRef idx="2">
            <a:schemeClr val="accent3"/>
          </a:fillRef>
          <a:effectRef idx="1">
            <a:schemeClr val="accent3"/>
          </a:effectRef>
          <a:fontRef idx="minor">
            <a:schemeClr val="dk1"/>
          </a:fontRef>
        </p:style>
        <p:txBody>
          <a:bodyPr lIns="130609" tIns="65304" rIns="130609" bIns="65304" rtlCol="0" anchor="ctr"/>
          <a:lstStyle/>
          <a:p>
            <a:pPr algn="ctr">
              <a:lnSpc>
                <a:spcPct val="90000"/>
              </a:lnSpc>
            </a:pPr>
            <a:endParaRPr lang="en-US"/>
          </a:p>
        </p:txBody>
      </p:sp>
      <p:grpSp>
        <p:nvGrpSpPr>
          <p:cNvPr id="36" name="Group 35"/>
          <p:cNvGrpSpPr/>
          <p:nvPr/>
        </p:nvGrpSpPr>
        <p:grpSpPr>
          <a:xfrm>
            <a:off x="1144566" y="6716240"/>
            <a:ext cx="2901373" cy="733236"/>
            <a:chOff x="314325" y="5639992"/>
            <a:chExt cx="1955800" cy="803082"/>
          </a:xfrm>
        </p:grpSpPr>
        <p:grpSp>
          <p:nvGrpSpPr>
            <p:cNvPr id="37" name="Group 36"/>
            <p:cNvGrpSpPr/>
            <p:nvPr/>
          </p:nvGrpSpPr>
          <p:grpSpPr>
            <a:xfrm>
              <a:off x="381000" y="5898834"/>
              <a:ext cx="1828800" cy="529362"/>
              <a:chOff x="381000" y="1524000"/>
              <a:chExt cx="2269986" cy="657067"/>
            </a:xfrm>
          </p:grpSpPr>
          <p:pic>
            <p:nvPicPr>
              <p:cNvPr id="40" name="Picture 3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176" y="1524000"/>
                <a:ext cx="497449" cy="439717"/>
              </a:xfrm>
              <a:prstGeom prst="rect">
                <a:avLst/>
              </a:prstGeom>
              <a:effectLst>
                <a:reflection blurRad="6350" stA="52000" endA="300" endPos="35000" dir="5400000" sy="-100000" algn="bl" rotWithShape="0"/>
              </a:effectLst>
            </p:spPr>
          </p:pic>
          <p:pic>
            <p:nvPicPr>
              <p:cNvPr id="41" name="Picture 40"/>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600" y="1604661"/>
                <a:ext cx="419713" cy="323939"/>
              </a:xfrm>
              <a:prstGeom prst="rect">
                <a:avLst/>
              </a:prstGeom>
              <a:effectLst>
                <a:reflection blurRad="6350" stA="52000" endA="300" endPos="35000" dir="5400000" sy="-100000" algn="bl" rotWithShape="0"/>
              </a:effectLst>
            </p:spPr>
          </p:pic>
          <p:pic>
            <p:nvPicPr>
              <p:cNvPr id="42" name="Picture 4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000" y="1600200"/>
                <a:ext cx="173095" cy="362775"/>
              </a:xfrm>
              <a:prstGeom prst="rect">
                <a:avLst/>
              </a:prstGeom>
              <a:effectLst>
                <a:reflection blurRad="6350" stA="52000" endA="300" endPos="35000" dir="5400000" sy="-100000" algn="bl" rotWithShape="0"/>
              </a:effectLst>
            </p:spPr>
          </p:pic>
          <p:pic>
            <p:nvPicPr>
              <p:cNvPr id="43" name="Picture 42" descr="Untitled-1.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35443" y="1631724"/>
                <a:ext cx="545943" cy="549343"/>
              </a:xfrm>
              <a:prstGeom prst="rect">
                <a:avLst/>
              </a:prstGeom>
            </p:spPr>
          </p:pic>
          <p:pic>
            <p:nvPicPr>
              <p:cNvPr id="44" name="Picture 3" descr="C:\Users\Melissa.DUARTE\Desktop\phone2.png"/>
              <p:cNvPicPr>
                <a:picLocks noChangeAspect="1" noChangeArrowheads="1"/>
              </p:cNvPicPr>
              <p:nvPr/>
            </p:nvPicPr>
            <p:blipFill>
              <a:blip r:embed="rId6" cstate="email"/>
              <a:srcRect/>
              <a:stretch>
                <a:fillRect/>
              </a:stretch>
            </p:blipFill>
            <p:spPr bwMode="auto">
              <a:xfrm>
                <a:off x="2133600" y="1603328"/>
                <a:ext cx="517386" cy="494620"/>
              </a:xfrm>
              <a:prstGeom prst="rect">
                <a:avLst/>
              </a:prstGeom>
              <a:noFill/>
              <a:effectLst>
                <a:outerShdw blurRad="63500" sx="102000" sy="102000" algn="ctr" rotWithShape="0">
                  <a:prstClr val="black">
                    <a:alpha val="40000"/>
                  </a:prstClr>
                </a:outerShdw>
              </a:effectLst>
            </p:spPr>
          </p:pic>
        </p:grpSp>
        <p:sp>
          <p:nvSpPr>
            <p:cNvPr id="38" name="TextBox 37"/>
            <p:cNvSpPr txBox="1"/>
            <p:nvPr/>
          </p:nvSpPr>
          <p:spPr>
            <a:xfrm>
              <a:off x="710949" y="5639992"/>
              <a:ext cx="1066800" cy="304800"/>
            </a:xfrm>
            <a:prstGeom prst="rect">
              <a:avLst/>
            </a:prstGeom>
            <a:noFill/>
          </p:spPr>
          <p:txBody>
            <a:bodyPr wrap="none" rtlCol="0">
              <a:noAutofit/>
            </a:bodyPr>
            <a:lstStyle/>
            <a:p>
              <a:pPr algn="ctr">
                <a:lnSpc>
                  <a:spcPct val="90000"/>
                </a:lnSpc>
              </a:pPr>
              <a:r>
                <a:rPr lang="en-US" sz="1900" b="1" dirty="0"/>
                <a:t>Endpoints</a:t>
              </a:r>
            </a:p>
          </p:txBody>
        </p:sp>
        <p:sp>
          <p:nvSpPr>
            <p:cNvPr id="39" name="Rectangle 38"/>
            <p:cNvSpPr/>
            <p:nvPr/>
          </p:nvSpPr>
          <p:spPr>
            <a:xfrm>
              <a:off x="314325" y="5684930"/>
              <a:ext cx="1955800" cy="758144"/>
            </a:xfrm>
            <a:prstGeom prst="rect">
              <a:avLst/>
            </a:prstGeom>
            <a:noFill/>
            <a:ln w="28575">
              <a:solidFill>
                <a:srgbClr val="0000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a:p>
          </p:txBody>
        </p:sp>
      </p:grpSp>
      <p:sp>
        <p:nvSpPr>
          <p:cNvPr id="35" name="Rectangle 34"/>
          <p:cNvSpPr/>
          <p:nvPr/>
        </p:nvSpPr>
        <p:spPr>
          <a:xfrm>
            <a:off x="2591666" y="5165234"/>
            <a:ext cx="1454274" cy="612648"/>
          </a:xfrm>
          <a:prstGeom prst="rect">
            <a:avLst/>
          </a:prstGeom>
          <a:ln/>
        </p:spPr>
        <p:style>
          <a:lnRef idx="0">
            <a:schemeClr val="accent1"/>
          </a:lnRef>
          <a:fillRef idx="3">
            <a:schemeClr val="accent1"/>
          </a:fillRef>
          <a:effectRef idx="3">
            <a:schemeClr val="accent1"/>
          </a:effectRef>
          <a:fontRef idx="minor">
            <a:schemeClr val="lt1"/>
          </a:fontRef>
        </p:style>
        <p:txBody>
          <a:bodyPr lIns="130609" tIns="65304" rIns="130609" bIns="65304" rtlCol="0" anchor="ctr"/>
          <a:lstStyle/>
          <a:p>
            <a:pPr algn="ctr">
              <a:lnSpc>
                <a:spcPct val="90000"/>
              </a:lnSpc>
            </a:pPr>
            <a:r>
              <a:rPr lang="en-US" sz="1400" b="1" dirty="0"/>
              <a:t>IPOCC </a:t>
            </a:r>
          </a:p>
        </p:txBody>
      </p:sp>
      <p:sp>
        <p:nvSpPr>
          <p:cNvPr id="24" name="Up-Down Arrow 23"/>
          <p:cNvSpPr/>
          <p:nvPr/>
        </p:nvSpPr>
        <p:spPr>
          <a:xfrm>
            <a:off x="2639871" y="5971404"/>
            <a:ext cx="182862" cy="785869"/>
          </a:xfrm>
          <a:prstGeom prst="upDownArrow">
            <a:avLst/>
          </a:prstGeom>
          <a:solidFill>
            <a:srgbClr val="FFFFFF"/>
          </a:solidFill>
          <a:ln w="19050">
            <a:solidFill>
              <a:srgbClr val="323232"/>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30609" tIns="65304" rIns="130609" bIns="65304" rtlCol="0" anchor="ctr"/>
          <a:lstStyle/>
          <a:p>
            <a:pPr algn="ctr">
              <a:lnSpc>
                <a:spcPct val="90000"/>
              </a:lnSpc>
            </a:pPr>
            <a:endParaRPr lang="en-US"/>
          </a:p>
        </p:txBody>
      </p:sp>
      <p:sp>
        <p:nvSpPr>
          <p:cNvPr id="51" name="Up-Down Arrow 50"/>
          <p:cNvSpPr/>
          <p:nvPr/>
        </p:nvSpPr>
        <p:spPr>
          <a:xfrm>
            <a:off x="1925204" y="5971402"/>
            <a:ext cx="182862" cy="785869"/>
          </a:xfrm>
          <a:prstGeom prst="upDownArrow">
            <a:avLst/>
          </a:prstGeom>
          <a:solidFill>
            <a:srgbClr val="FFFFFF"/>
          </a:solidFill>
          <a:ln w="19050">
            <a:solidFill>
              <a:srgbClr val="323232"/>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30609" tIns="65304" rIns="130609" bIns="65304" rtlCol="0" anchor="ctr"/>
          <a:lstStyle/>
          <a:p>
            <a:pPr algn="ctr">
              <a:lnSpc>
                <a:spcPct val="90000"/>
              </a:lnSpc>
            </a:pPr>
            <a:endParaRPr lang="en-US"/>
          </a:p>
        </p:txBody>
      </p:sp>
      <p:sp>
        <p:nvSpPr>
          <p:cNvPr id="26" name="Rectangle 25"/>
          <p:cNvSpPr/>
          <p:nvPr/>
        </p:nvSpPr>
        <p:spPr>
          <a:xfrm>
            <a:off x="1144565" y="5147948"/>
            <a:ext cx="1388626" cy="612648"/>
          </a:xfrm>
          <a:prstGeom prst="rect">
            <a:avLst/>
          </a:prstGeom>
          <a:ln/>
        </p:spPr>
        <p:style>
          <a:lnRef idx="0">
            <a:schemeClr val="accent1"/>
          </a:lnRef>
          <a:fillRef idx="3">
            <a:schemeClr val="accent1"/>
          </a:fillRef>
          <a:effectRef idx="3">
            <a:schemeClr val="accent1"/>
          </a:effectRef>
          <a:fontRef idx="minor">
            <a:schemeClr val="lt1"/>
          </a:fontRef>
        </p:style>
        <p:txBody>
          <a:bodyPr lIns="130609" tIns="65304" rIns="130609" bIns="65304" rtlCol="0" anchor="ctr"/>
          <a:lstStyle/>
          <a:p>
            <a:pPr algn="ctr">
              <a:lnSpc>
                <a:spcPct val="90000"/>
              </a:lnSpc>
            </a:pPr>
            <a:r>
              <a:rPr lang="en-US" sz="1400" b="1" dirty="0"/>
              <a:t>IPO</a:t>
            </a:r>
          </a:p>
          <a:p>
            <a:pPr algn="ctr">
              <a:lnSpc>
                <a:spcPct val="90000"/>
              </a:lnSpc>
            </a:pPr>
            <a:r>
              <a:rPr lang="en-US" sz="1000" b="1" dirty="0"/>
              <a:t>(UC and Call Control) </a:t>
            </a:r>
          </a:p>
        </p:txBody>
      </p:sp>
      <p:sp>
        <p:nvSpPr>
          <p:cNvPr id="27" name="Left-Right Arrow 26"/>
          <p:cNvSpPr/>
          <p:nvPr/>
        </p:nvSpPr>
        <p:spPr>
          <a:xfrm>
            <a:off x="2345426" y="5302190"/>
            <a:ext cx="424310" cy="181750"/>
          </a:xfrm>
          <a:prstGeom prst="leftRightArrow">
            <a:avLst/>
          </a:prstGeom>
          <a:solidFill>
            <a:srgbClr val="FFFFFF"/>
          </a:solid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30609" tIns="65304" rIns="130609" bIns="65304" rtlCol="0" anchor="ctr"/>
          <a:lstStyle/>
          <a:p>
            <a:pPr algn="ctr">
              <a:lnSpc>
                <a:spcPct val="90000"/>
              </a:lnSpc>
            </a:pPr>
            <a:endParaRPr lang="en-US"/>
          </a:p>
        </p:txBody>
      </p:sp>
      <p:sp>
        <p:nvSpPr>
          <p:cNvPr id="4" name="TextBox 3"/>
          <p:cNvSpPr txBox="1"/>
          <p:nvPr/>
        </p:nvSpPr>
        <p:spPr>
          <a:xfrm>
            <a:off x="954166" y="7529782"/>
            <a:ext cx="3268821" cy="259080"/>
          </a:xfrm>
          <a:prstGeom prst="rect">
            <a:avLst/>
          </a:prstGeom>
          <a:noFill/>
        </p:spPr>
        <p:txBody>
          <a:bodyPr wrap="square" lIns="91431" tIns="45716" rIns="91431" bIns="45716" rtlCol="0">
            <a:noAutofit/>
          </a:bodyPr>
          <a:lstStyle/>
          <a:p>
            <a:pPr algn="ctr">
              <a:lnSpc>
                <a:spcPct val="90000"/>
              </a:lnSpc>
            </a:pPr>
            <a:r>
              <a:rPr lang="en-US" sz="2000" dirty="0"/>
              <a:t>Customer A</a:t>
            </a:r>
          </a:p>
        </p:txBody>
      </p:sp>
      <p:sp>
        <p:nvSpPr>
          <p:cNvPr id="29" name="Rectangle 28"/>
          <p:cNvSpPr/>
          <p:nvPr/>
        </p:nvSpPr>
        <p:spPr>
          <a:xfrm>
            <a:off x="4300689" y="6664822"/>
            <a:ext cx="3268821" cy="849720"/>
          </a:xfrm>
          <a:prstGeom prst="rect">
            <a:avLst/>
          </a:prstGeom>
          <a:ln/>
        </p:spPr>
        <p:style>
          <a:lnRef idx="1">
            <a:schemeClr val="accent3"/>
          </a:lnRef>
          <a:fillRef idx="2">
            <a:schemeClr val="accent3"/>
          </a:fillRef>
          <a:effectRef idx="1">
            <a:schemeClr val="accent3"/>
          </a:effectRef>
          <a:fontRef idx="minor">
            <a:schemeClr val="dk1"/>
          </a:fontRef>
        </p:style>
        <p:txBody>
          <a:bodyPr lIns="130609" tIns="65304" rIns="130609" bIns="65304" rtlCol="0" anchor="ctr"/>
          <a:lstStyle/>
          <a:p>
            <a:pPr algn="ctr">
              <a:lnSpc>
                <a:spcPct val="90000"/>
              </a:lnSpc>
            </a:pPr>
            <a:endParaRPr lang="en-US"/>
          </a:p>
        </p:txBody>
      </p:sp>
      <p:grpSp>
        <p:nvGrpSpPr>
          <p:cNvPr id="31" name="Group 30"/>
          <p:cNvGrpSpPr/>
          <p:nvPr/>
        </p:nvGrpSpPr>
        <p:grpSpPr>
          <a:xfrm>
            <a:off x="4491088" y="6716240"/>
            <a:ext cx="2901373" cy="733236"/>
            <a:chOff x="314325" y="5639992"/>
            <a:chExt cx="1955800" cy="803082"/>
          </a:xfrm>
        </p:grpSpPr>
        <p:grpSp>
          <p:nvGrpSpPr>
            <p:cNvPr id="34" name="Group 33"/>
            <p:cNvGrpSpPr/>
            <p:nvPr/>
          </p:nvGrpSpPr>
          <p:grpSpPr>
            <a:xfrm>
              <a:off x="381000" y="5898834"/>
              <a:ext cx="1828800" cy="529362"/>
              <a:chOff x="381000" y="1524000"/>
              <a:chExt cx="2269986" cy="657067"/>
            </a:xfrm>
          </p:grpSpPr>
          <p:pic>
            <p:nvPicPr>
              <p:cNvPr id="49" name="Picture 48"/>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176" y="1524000"/>
                <a:ext cx="497449" cy="439717"/>
              </a:xfrm>
              <a:prstGeom prst="rect">
                <a:avLst/>
              </a:prstGeom>
              <a:effectLst>
                <a:reflection blurRad="6350" stA="52000" endA="300" endPos="35000" dir="5400000" sy="-100000" algn="bl" rotWithShape="0"/>
              </a:effectLst>
            </p:spPr>
          </p:pic>
          <p:pic>
            <p:nvPicPr>
              <p:cNvPr id="50" name="Picture 49"/>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600" y="1604661"/>
                <a:ext cx="419713" cy="323939"/>
              </a:xfrm>
              <a:prstGeom prst="rect">
                <a:avLst/>
              </a:prstGeom>
              <a:effectLst>
                <a:reflection blurRad="6350" stA="52000" endA="300" endPos="35000" dir="5400000" sy="-100000" algn="bl" rotWithShape="0"/>
              </a:effectLst>
            </p:spPr>
          </p:pic>
          <p:pic>
            <p:nvPicPr>
              <p:cNvPr id="52" name="Picture 5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000" y="1600200"/>
                <a:ext cx="173095" cy="362775"/>
              </a:xfrm>
              <a:prstGeom prst="rect">
                <a:avLst/>
              </a:prstGeom>
              <a:effectLst>
                <a:reflection blurRad="6350" stA="52000" endA="300" endPos="35000" dir="5400000" sy="-100000" algn="bl" rotWithShape="0"/>
              </a:effectLst>
            </p:spPr>
          </p:pic>
          <p:pic>
            <p:nvPicPr>
              <p:cNvPr id="53" name="Picture 52" descr="Untitled-1.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35443" y="1631724"/>
                <a:ext cx="545943" cy="549343"/>
              </a:xfrm>
              <a:prstGeom prst="rect">
                <a:avLst/>
              </a:prstGeom>
            </p:spPr>
          </p:pic>
          <p:pic>
            <p:nvPicPr>
              <p:cNvPr id="54" name="Picture 3" descr="C:\Users\Melissa.DUARTE\Desktop\phone2.png"/>
              <p:cNvPicPr>
                <a:picLocks noChangeAspect="1" noChangeArrowheads="1"/>
              </p:cNvPicPr>
              <p:nvPr/>
            </p:nvPicPr>
            <p:blipFill>
              <a:blip r:embed="rId6" cstate="email"/>
              <a:srcRect/>
              <a:stretch>
                <a:fillRect/>
              </a:stretch>
            </p:blipFill>
            <p:spPr bwMode="auto">
              <a:xfrm>
                <a:off x="2133600" y="1603328"/>
                <a:ext cx="517386" cy="494620"/>
              </a:xfrm>
              <a:prstGeom prst="rect">
                <a:avLst/>
              </a:prstGeom>
              <a:noFill/>
              <a:effectLst>
                <a:outerShdw blurRad="63500" sx="102000" sy="102000" algn="ctr" rotWithShape="0">
                  <a:prstClr val="black">
                    <a:alpha val="40000"/>
                  </a:prstClr>
                </a:outerShdw>
              </a:effectLst>
            </p:spPr>
          </p:pic>
        </p:grpSp>
        <p:sp>
          <p:nvSpPr>
            <p:cNvPr id="47" name="TextBox 46"/>
            <p:cNvSpPr txBox="1"/>
            <p:nvPr/>
          </p:nvSpPr>
          <p:spPr>
            <a:xfrm>
              <a:off x="710949" y="5639992"/>
              <a:ext cx="1066800" cy="304800"/>
            </a:xfrm>
            <a:prstGeom prst="rect">
              <a:avLst/>
            </a:prstGeom>
            <a:noFill/>
          </p:spPr>
          <p:txBody>
            <a:bodyPr wrap="none" rtlCol="0">
              <a:noAutofit/>
            </a:bodyPr>
            <a:lstStyle/>
            <a:p>
              <a:pPr algn="ctr">
                <a:lnSpc>
                  <a:spcPct val="90000"/>
                </a:lnSpc>
              </a:pPr>
              <a:r>
                <a:rPr lang="en-US" sz="1900" b="1" dirty="0"/>
                <a:t>Endpoints</a:t>
              </a:r>
            </a:p>
          </p:txBody>
        </p:sp>
        <p:sp>
          <p:nvSpPr>
            <p:cNvPr id="48" name="Rectangle 47"/>
            <p:cNvSpPr/>
            <p:nvPr/>
          </p:nvSpPr>
          <p:spPr>
            <a:xfrm>
              <a:off x="314325" y="5684930"/>
              <a:ext cx="1955800" cy="758144"/>
            </a:xfrm>
            <a:prstGeom prst="rect">
              <a:avLst/>
            </a:prstGeom>
            <a:noFill/>
            <a:ln w="28575">
              <a:solidFill>
                <a:srgbClr val="0000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a:p>
          </p:txBody>
        </p:sp>
      </p:grpSp>
      <p:sp>
        <p:nvSpPr>
          <p:cNvPr id="56" name="Rectangle 55"/>
          <p:cNvSpPr/>
          <p:nvPr/>
        </p:nvSpPr>
        <p:spPr>
          <a:xfrm>
            <a:off x="5938189" y="5165234"/>
            <a:ext cx="1454274" cy="612648"/>
          </a:xfrm>
          <a:prstGeom prst="rect">
            <a:avLst/>
          </a:prstGeom>
          <a:ln/>
        </p:spPr>
        <p:style>
          <a:lnRef idx="0">
            <a:schemeClr val="accent1"/>
          </a:lnRef>
          <a:fillRef idx="3">
            <a:schemeClr val="accent1"/>
          </a:fillRef>
          <a:effectRef idx="3">
            <a:schemeClr val="accent1"/>
          </a:effectRef>
          <a:fontRef idx="minor">
            <a:schemeClr val="lt1"/>
          </a:fontRef>
        </p:style>
        <p:txBody>
          <a:bodyPr lIns="130609" tIns="65304" rIns="130609" bIns="65304" rtlCol="0" anchor="ctr"/>
          <a:lstStyle/>
          <a:p>
            <a:pPr algn="ctr">
              <a:lnSpc>
                <a:spcPct val="90000"/>
              </a:lnSpc>
            </a:pPr>
            <a:r>
              <a:rPr lang="en-US" sz="1400" b="1" dirty="0"/>
              <a:t>IPOCC </a:t>
            </a:r>
          </a:p>
        </p:txBody>
      </p:sp>
      <p:sp>
        <p:nvSpPr>
          <p:cNvPr id="57" name="Up-Down Arrow 56"/>
          <p:cNvSpPr/>
          <p:nvPr/>
        </p:nvSpPr>
        <p:spPr>
          <a:xfrm>
            <a:off x="5986396" y="5971403"/>
            <a:ext cx="182862" cy="744839"/>
          </a:xfrm>
          <a:prstGeom prst="upDownArrow">
            <a:avLst/>
          </a:prstGeom>
          <a:solidFill>
            <a:srgbClr val="FFFFFF"/>
          </a:solidFill>
          <a:ln w="19050">
            <a:solidFill>
              <a:srgbClr val="323232"/>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30609" tIns="65304" rIns="130609" bIns="65304" rtlCol="0" anchor="ctr"/>
          <a:lstStyle/>
          <a:p>
            <a:pPr algn="ctr">
              <a:lnSpc>
                <a:spcPct val="90000"/>
              </a:lnSpc>
            </a:pPr>
            <a:endParaRPr lang="en-US"/>
          </a:p>
        </p:txBody>
      </p:sp>
      <p:sp>
        <p:nvSpPr>
          <p:cNvPr id="58" name="Up-Down Arrow 57"/>
          <p:cNvSpPr/>
          <p:nvPr/>
        </p:nvSpPr>
        <p:spPr>
          <a:xfrm>
            <a:off x="5271727" y="5965672"/>
            <a:ext cx="182862" cy="750570"/>
          </a:xfrm>
          <a:prstGeom prst="upDownArrow">
            <a:avLst/>
          </a:prstGeom>
          <a:solidFill>
            <a:srgbClr val="FFFFFF"/>
          </a:solidFill>
          <a:ln w="19050">
            <a:solidFill>
              <a:srgbClr val="323232"/>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30609" tIns="65304" rIns="130609" bIns="65304" rtlCol="0" anchor="ctr"/>
          <a:lstStyle/>
          <a:p>
            <a:pPr algn="ctr">
              <a:lnSpc>
                <a:spcPct val="90000"/>
              </a:lnSpc>
            </a:pPr>
            <a:endParaRPr lang="en-US"/>
          </a:p>
        </p:txBody>
      </p:sp>
      <p:sp>
        <p:nvSpPr>
          <p:cNvPr id="59" name="Rectangle 58"/>
          <p:cNvSpPr/>
          <p:nvPr/>
        </p:nvSpPr>
        <p:spPr>
          <a:xfrm>
            <a:off x="4491090" y="5147948"/>
            <a:ext cx="1388626" cy="612648"/>
          </a:xfrm>
          <a:prstGeom prst="rect">
            <a:avLst/>
          </a:prstGeom>
          <a:ln/>
        </p:spPr>
        <p:style>
          <a:lnRef idx="0">
            <a:schemeClr val="accent1"/>
          </a:lnRef>
          <a:fillRef idx="3">
            <a:schemeClr val="accent1"/>
          </a:fillRef>
          <a:effectRef idx="3">
            <a:schemeClr val="accent1"/>
          </a:effectRef>
          <a:fontRef idx="minor">
            <a:schemeClr val="lt1"/>
          </a:fontRef>
        </p:style>
        <p:txBody>
          <a:bodyPr lIns="130609" tIns="65304" rIns="130609" bIns="65304" rtlCol="0" anchor="ctr"/>
          <a:lstStyle/>
          <a:p>
            <a:pPr algn="ctr">
              <a:lnSpc>
                <a:spcPct val="90000"/>
              </a:lnSpc>
            </a:pPr>
            <a:r>
              <a:rPr lang="en-US" sz="1400" b="1" dirty="0"/>
              <a:t>IPO</a:t>
            </a:r>
          </a:p>
          <a:p>
            <a:pPr algn="ctr">
              <a:lnSpc>
                <a:spcPct val="90000"/>
              </a:lnSpc>
            </a:pPr>
            <a:r>
              <a:rPr lang="en-US" sz="1000" b="1" dirty="0"/>
              <a:t>(UC and Call Control) </a:t>
            </a:r>
          </a:p>
        </p:txBody>
      </p:sp>
      <p:sp>
        <p:nvSpPr>
          <p:cNvPr id="60" name="Left-Right Arrow 59"/>
          <p:cNvSpPr/>
          <p:nvPr/>
        </p:nvSpPr>
        <p:spPr>
          <a:xfrm>
            <a:off x="5691951" y="5302190"/>
            <a:ext cx="424310" cy="181750"/>
          </a:xfrm>
          <a:prstGeom prst="leftRightArrow">
            <a:avLst/>
          </a:prstGeom>
          <a:solidFill>
            <a:srgbClr val="FFFFFF"/>
          </a:solid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30609" tIns="65304" rIns="130609" bIns="65304" rtlCol="0" anchor="ctr"/>
          <a:lstStyle/>
          <a:p>
            <a:pPr algn="ctr">
              <a:lnSpc>
                <a:spcPct val="90000"/>
              </a:lnSpc>
            </a:pPr>
            <a:endParaRPr lang="en-US"/>
          </a:p>
        </p:txBody>
      </p:sp>
      <p:sp>
        <p:nvSpPr>
          <p:cNvPr id="61" name="TextBox 60"/>
          <p:cNvSpPr txBox="1"/>
          <p:nvPr/>
        </p:nvSpPr>
        <p:spPr>
          <a:xfrm>
            <a:off x="4300689" y="7529782"/>
            <a:ext cx="3268821" cy="259080"/>
          </a:xfrm>
          <a:prstGeom prst="rect">
            <a:avLst/>
          </a:prstGeom>
          <a:noFill/>
        </p:spPr>
        <p:txBody>
          <a:bodyPr wrap="square" lIns="91431" tIns="45716" rIns="91431" bIns="45716" rtlCol="0">
            <a:noAutofit/>
          </a:bodyPr>
          <a:lstStyle/>
          <a:p>
            <a:pPr algn="ctr">
              <a:lnSpc>
                <a:spcPct val="90000"/>
              </a:lnSpc>
            </a:pPr>
            <a:r>
              <a:rPr lang="en-US" sz="2000" dirty="0"/>
              <a:t>Customer B</a:t>
            </a:r>
          </a:p>
        </p:txBody>
      </p:sp>
      <p:sp>
        <p:nvSpPr>
          <p:cNvPr id="63" name="Rectangle 62"/>
          <p:cNvSpPr/>
          <p:nvPr/>
        </p:nvSpPr>
        <p:spPr>
          <a:xfrm>
            <a:off x="7705486" y="6664822"/>
            <a:ext cx="3268821" cy="849720"/>
          </a:xfrm>
          <a:prstGeom prst="rect">
            <a:avLst/>
          </a:prstGeom>
          <a:ln/>
        </p:spPr>
        <p:style>
          <a:lnRef idx="1">
            <a:schemeClr val="accent3"/>
          </a:lnRef>
          <a:fillRef idx="2">
            <a:schemeClr val="accent3"/>
          </a:fillRef>
          <a:effectRef idx="1">
            <a:schemeClr val="accent3"/>
          </a:effectRef>
          <a:fontRef idx="minor">
            <a:schemeClr val="dk1"/>
          </a:fontRef>
        </p:style>
        <p:txBody>
          <a:bodyPr lIns="130609" tIns="65304" rIns="130609" bIns="65304" rtlCol="0" anchor="ctr"/>
          <a:lstStyle/>
          <a:p>
            <a:pPr algn="ctr">
              <a:lnSpc>
                <a:spcPct val="90000"/>
              </a:lnSpc>
            </a:pPr>
            <a:endParaRPr lang="en-US"/>
          </a:p>
        </p:txBody>
      </p:sp>
      <p:grpSp>
        <p:nvGrpSpPr>
          <p:cNvPr id="64" name="Group 63"/>
          <p:cNvGrpSpPr/>
          <p:nvPr/>
        </p:nvGrpSpPr>
        <p:grpSpPr>
          <a:xfrm>
            <a:off x="7895886" y="6716240"/>
            <a:ext cx="2901373" cy="733236"/>
            <a:chOff x="314325" y="5639992"/>
            <a:chExt cx="1955800" cy="803082"/>
          </a:xfrm>
        </p:grpSpPr>
        <p:grpSp>
          <p:nvGrpSpPr>
            <p:cNvPr id="72" name="Group 71"/>
            <p:cNvGrpSpPr/>
            <p:nvPr/>
          </p:nvGrpSpPr>
          <p:grpSpPr>
            <a:xfrm>
              <a:off x="381000" y="5898834"/>
              <a:ext cx="1828800" cy="529362"/>
              <a:chOff x="381000" y="1524000"/>
              <a:chExt cx="2269986" cy="657067"/>
            </a:xfrm>
          </p:grpSpPr>
          <p:pic>
            <p:nvPicPr>
              <p:cNvPr id="75" name="Picture 7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8176" y="1524000"/>
                <a:ext cx="497449" cy="439717"/>
              </a:xfrm>
              <a:prstGeom prst="rect">
                <a:avLst/>
              </a:prstGeom>
              <a:effectLst>
                <a:reflection blurRad="6350" stA="52000" endA="300" endPos="35000" dir="5400000" sy="-100000" algn="bl" rotWithShape="0"/>
              </a:effectLst>
            </p:spPr>
          </p:pic>
          <p:pic>
            <p:nvPicPr>
              <p:cNvPr id="76" name="Picture 7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600" y="1604661"/>
                <a:ext cx="419713" cy="323939"/>
              </a:xfrm>
              <a:prstGeom prst="rect">
                <a:avLst/>
              </a:prstGeom>
              <a:effectLst>
                <a:reflection blurRad="6350" stA="52000" endA="300" endPos="35000" dir="5400000" sy="-100000" algn="bl" rotWithShape="0"/>
              </a:effectLst>
            </p:spPr>
          </p:pic>
          <p:pic>
            <p:nvPicPr>
              <p:cNvPr id="77" name="Picture 7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1000" y="1600200"/>
                <a:ext cx="173095" cy="362775"/>
              </a:xfrm>
              <a:prstGeom prst="rect">
                <a:avLst/>
              </a:prstGeom>
              <a:effectLst>
                <a:reflection blurRad="6350" stA="52000" endA="300" endPos="35000" dir="5400000" sy="-100000" algn="bl" rotWithShape="0"/>
              </a:effectLst>
            </p:spPr>
          </p:pic>
          <p:pic>
            <p:nvPicPr>
              <p:cNvPr id="78" name="Picture 77" descr="Untitled-1.png"/>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35443" y="1631724"/>
                <a:ext cx="545943" cy="549343"/>
              </a:xfrm>
              <a:prstGeom prst="rect">
                <a:avLst/>
              </a:prstGeom>
            </p:spPr>
          </p:pic>
          <p:pic>
            <p:nvPicPr>
              <p:cNvPr id="79" name="Picture 3" descr="C:\Users\Melissa.DUARTE\Desktop\phone2.png"/>
              <p:cNvPicPr>
                <a:picLocks noChangeAspect="1" noChangeArrowheads="1"/>
              </p:cNvPicPr>
              <p:nvPr/>
            </p:nvPicPr>
            <p:blipFill>
              <a:blip r:embed="rId6" cstate="email"/>
              <a:srcRect/>
              <a:stretch>
                <a:fillRect/>
              </a:stretch>
            </p:blipFill>
            <p:spPr bwMode="auto">
              <a:xfrm>
                <a:off x="2133600" y="1603328"/>
                <a:ext cx="517386" cy="494620"/>
              </a:xfrm>
              <a:prstGeom prst="rect">
                <a:avLst/>
              </a:prstGeom>
              <a:noFill/>
              <a:effectLst>
                <a:outerShdw blurRad="63500" sx="102000" sy="102000" algn="ctr" rotWithShape="0">
                  <a:prstClr val="black">
                    <a:alpha val="40000"/>
                  </a:prstClr>
                </a:outerShdw>
              </a:effectLst>
            </p:spPr>
          </p:pic>
        </p:grpSp>
        <p:sp>
          <p:nvSpPr>
            <p:cNvPr id="73" name="TextBox 72"/>
            <p:cNvSpPr txBox="1"/>
            <p:nvPr/>
          </p:nvSpPr>
          <p:spPr>
            <a:xfrm>
              <a:off x="710949" y="5639992"/>
              <a:ext cx="1066800" cy="304800"/>
            </a:xfrm>
            <a:prstGeom prst="rect">
              <a:avLst/>
            </a:prstGeom>
            <a:noFill/>
          </p:spPr>
          <p:txBody>
            <a:bodyPr wrap="none" rtlCol="0">
              <a:noAutofit/>
            </a:bodyPr>
            <a:lstStyle/>
            <a:p>
              <a:pPr algn="ctr">
                <a:lnSpc>
                  <a:spcPct val="90000"/>
                </a:lnSpc>
              </a:pPr>
              <a:r>
                <a:rPr lang="en-US" sz="1900" b="1" dirty="0"/>
                <a:t>Endpoints</a:t>
              </a:r>
            </a:p>
          </p:txBody>
        </p:sp>
        <p:sp>
          <p:nvSpPr>
            <p:cNvPr id="74" name="Rectangle 73"/>
            <p:cNvSpPr/>
            <p:nvPr/>
          </p:nvSpPr>
          <p:spPr>
            <a:xfrm>
              <a:off x="314325" y="5684930"/>
              <a:ext cx="1955800" cy="758144"/>
            </a:xfrm>
            <a:prstGeom prst="rect">
              <a:avLst/>
            </a:prstGeom>
            <a:noFill/>
            <a:ln w="28575">
              <a:solidFill>
                <a:srgbClr val="0000FF"/>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a:p>
          </p:txBody>
        </p:sp>
      </p:grpSp>
      <p:sp>
        <p:nvSpPr>
          <p:cNvPr id="66" name="Rectangle 65"/>
          <p:cNvSpPr/>
          <p:nvPr/>
        </p:nvSpPr>
        <p:spPr>
          <a:xfrm>
            <a:off x="9342986" y="5165234"/>
            <a:ext cx="1454274" cy="612648"/>
          </a:xfrm>
          <a:prstGeom prst="rect">
            <a:avLst/>
          </a:prstGeom>
          <a:ln/>
        </p:spPr>
        <p:style>
          <a:lnRef idx="0">
            <a:schemeClr val="accent1"/>
          </a:lnRef>
          <a:fillRef idx="3">
            <a:schemeClr val="accent1"/>
          </a:fillRef>
          <a:effectRef idx="3">
            <a:schemeClr val="accent1"/>
          </a:effectRef>
          <a:fontRef idx="minor">
            <a:schemeClr val="lt1"/>
          </a:fontRef>
        </p:style>
        <p:txBody>
          <a:bodyPr lIns="130609" tIns="65304" rIns="130609" bIns="65304" rtlCol="0" anchor="ctr"/>
          <a:lstStyle/>
          <a:p>
            <a:pPr algn="ctr">
              <a:lnSpc>
                <a:spcPct val="90000"/>
              </a:lnSpc>
            </a:pPr>
            <a:r>
              <a:rPr lang="en-US" sz="1400" b="1" dirty="0"/>
              <a:t>IPOCC </a:t>
            </a:r>
          </a:p>
        </p:txBody>
      </p:sp>
      <p:sp>
        <p:nvSpPr>
          <p:cNvPr id="67" name="Up-Down Arrow 66"/>
          <p:cNvSpPr/>
          <p:nvPr/>
        </p:nvSpPr>
        <p:spPr>
          <a:xfrm>
            <a:off x="9391191" y="5971403"/>
            <a:ext cx="182862" cy="744839"/>
          </a:xfrm>
          <a:prstGeom prst="upDownArrow">
            <a:avLst/>
          </a:prstGeom>
          <a:solidFill>
            <a:srgbClr val="FFFFFF"/>
          </a:solidFill>
          <a:ln w="19050">
            <a:solidFill>
              <a:srgbClr val="323232"/>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30609" tIns="65304" rIns="130609" bIns="65304" rtlCol="0" anchor="ctr"/>
          <a:lstStyle/>
          <a:p>
            <a:pPr algn="ctr">
              <a:lnSpc>
                <a:spcPct val="90000"/>
              </a:lnSpc>
            </a:pPr>
            <a:endParaRPr lang="en-US"/>
          </a:p>
        </p:txBody>
      </p:sp>
      <p:sp>
        <p:nvSpPr>
          <p:cNvPr id="68" name="Up-Down Arrow 67"/>
          <p:cNvSpPr/>
          <p:nvPr/>
        </p:nvSpPr>
        <p:spPr>
          <a:xfrm>
            <a:off x="8676524" y="5965672"/>
            <a:ext cx="182862" cy="750570"/>
          </a:xfrm>
          <a:prstGeom prst="upDownArrow">
            <a:avLst/>
          </a:prstGeom>
          <a:solidFill>
            <a:srgbClr val="FFFFFF"/>
          </a:solidFill>
          <a:ln w="19050">
            <a:solidFill>
              <a:srgbClr val="323232"/>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30609" tIns="65304" rIns="130609" bIns="65304" rtlCol="0" anchor="ctr"/>
          <a:lstStyle/>
          <a:p>
            <a:pPr algn="ctr">
              <a:lnSpc>
                <a:spcPct val="90000"/>
              </a:lnSpc>
            </a:pPr>
            <a:endParaRPr lang="en-US"/>
          </a:p>
        </p:txBody>
      </p:sp>
      <p:sp>
        <p:nvSpPr>
          <p:cNvPr id="69" name="Rectangle 68"/>
          <p:cNvSpPr/>
          <p:nvPr/>
        </p:nvSpPr>
        <p:spPr>
          <a:xfrm>
            <a:off x="7895885" y="5147948"/>
            <a:ext cx="1388626" cy="612648"/>
          </a:xfrm>
          <a:prstGeom prst="rect">
            <a:avLst/>
          </a:prstGeom>
          <a:ln/>
        </p:spPr>
        <p:style>
          <a:lnRef idx="0">
            <a:schemeClr val="accent1"/>
          </a:lnRef>
          <a:fillRef idx="3">
            <a:schemeClr val="accent1"/>
          </a:fillRef>
          <a:effectRef idx="3">
            <a:schemeClr val="accent1"/>
          </a:effectRef>
          <a:fontRef idx="minor">
            <a:schemeClr val="lt1"/>
          </a:fontRef>
        </p:style>
        <p:txBody>
          <a:bodyPr lIns="130609" tIns="65304" rIns="130609" bIns="65304" rtlCol="0" anchor="ctr"/>
          <a:lstStyle/>
          <a:p>
            <a:pPr algn="ctr">
              <a:lnSpc>
                <a:spcPct val="90000"/>
              </a:lnSpc>
            </a:pPr>
            <a:r>
              <a:rPr lang="en-US" sz="1400" b="1" dirty="0"/>
              <a:t>IPO</a:t>
            </a:r>
          </a:p>
          <a:p>
            <a:pPr algn="ctr">
              <a:lnSpc>
                <a:spcPct val="90000"/>
              </a:lnSpc>
            </a:pPr>
            <a:r>
              <a:rPr lang="en-US" sz="1000" b="1" dirty="0"/>
              <a:t>(UC and Call Control) </a:t>
            </a:r>
          </a:p>
        </p:txBody>
      </p:sp>
      <p:sp>
        <p:nvSpPr>
          <p:cNvPr id="70" name="Left-Right Arrow 69"/>
          <p:cNvSpPr/>
          <p:nvPr/>
        </p:nvSpPr>
        <p:spPr>
          <a:xfrm>
            <a:off x="9096746" y="5302190"/>
            <a:ext cx="424310" cy="181750"/>
          </a:xfrm>
          <a:prstGeom prst="leftRightArrow">
            <a:avLst/>
          </a:prstGeom>
          <a:solidFill>
            <a:srgbClr val="FFFFFF"/>
          </a:solidFill>
          <a:ln w="1905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30609" tIns="65304" rIns="130609" bIns="65304" rtlCol="0" anchor="ctr"/>
          <a:lstStyle/>
          <a:p>
            <a:pPr algn="ctr">
              <a:lnSpc>
                <a:spcPct val="90000"/>
              </a:lnSpc>
            </a:pPr>
            <a:endParaRPr lang="en-US"/>
          </a:p>
        </p:txBody>
      </p:sp>
      <p:sp>
        <p:nvSpPr>
          <p:cNvPr id="71" name="TextBox 70"/>
          <p:cNvSpPr txBox="1"/>
          <p:nvPr/>
        </p:nvSpPr>
        <p:spPr>
          <a:xfrm>
            <a:off x="7705486" y="7529782"/>
            <a:ext cx="3268821" cy="259080"/>
          </a:xfrm>
          <a:prstGeom prst="rect">
            <a:avLst/>
          </a:prstGeom>
          <a:noFill/>
        </p:spPr>
        <p:txBody>
          <a:bodyPr wrap="square" lIns="91431" tIns="45716" rIns="91431" bIns="45716" rtlCol="0">
            <a:noAutofit/>
          </a:bodyPr>
          <a:lstStyle/>
          <a:p>
            <a:pPr algn="ctr">
              <a:lnSpc>
                <a:spcPct val="90000"/>
              </a:lnSpc>
            </a:pPr>
            <a:r>
              <a:rPr lang="en-US" sz="2000" dirty="0"/>
              <a:t>Customer C</a:t>
            </a:r>
          </a:p>
        </p:txBody>
      </p:sp>
      <p:sp>
        <p:nvSpPr>
          <p:cNvPr id="80" name="Rectangle 79"/>
          <p:cNvSpPr/>
          <p:nvPr/>
        </p:nvSpPr>
        <p:spPr>
          <a:xfrm>
            <a:off x="920218" y="1544995"/>
            <a:ext cx="10235464" cy="1685885"/>
          </a:xfrm>
          <a:prstGeom prst="rect">
            <a:avLst/>
          </a:pr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16200000" scaled="1"/>
            <a:tileRect/>
          </a:gradFill>
          <a:ln w="571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30609" tIns="65304" rIns="130609" bIns="65304" rtlCol="0" anchor="ctr"/>
          <a:lstStyle/>
          <a:p>
            <a:pPr algn="ctr">
              <a:lnSpc>
                <a:spcPct val="90000"/>
              </a:lnSpc>
            </a:pPr>
            <a:endParaRPr lang="en-US"/>
          </a:p>
        </p:txBody>
      </p:sp>
      <p:sp>
        <p:nvSpPr>
          <p:cNvPr id="81" name="TextBox 80"/>
          <p:cNvSpPr txBox="1"/>
          <p:nvPr/>
        </p:nvSpPr>
        <p:spPr>
          <a:xfrm>
            <a:off x="178737" y="2067897"/>
            <a:ext cx="896850" cy="640080"/>
          </a:xfrm>
          <a:prstGeom prst="rect">
            <a:avLst/>
          </a:prstGeom>
          <a:noFill/>
        </p:spPr>
        <p:txBody>
          <a:bodyPr vert="vert270" wrap="none" lIns="130609" tIns="65304" rIns="130609" bIns="65304" rtlCol="0">
            <a:noAutofit/>
          </a:bodyPr>
          <a:lstStyle/>
          <a:p>
            <a:pPr algn="ctr">
              <a:lnSpc>
                <a:spcPct val="90000"/>
              </a:lnSpc>
            </a:pPr>
            <a:r>
              <a:rPr lang="en-US" sz="2400" b="1" dirty="0">
                <a:solidFill>
                  <a:schemeClr val="accent1"/>
                </a:solidFill>
              </a:rPr>
              <a:t>Avaya</a:t>
            </a:r>
          </a:p>
        </p:txBody>
      </p:sp>
      <p:sp>
        <p:nvSpPr>
          <p:cNvPr id="82" name="Rectangle 81"/>
          <p:cNvSpPr/>
          <p:nvPr/>
        </p:nvSpPr>
        <p:spPr>
          <a:xfrm>
            <a:off x="5059591" y="2113618"/>
            <a:ext cx="1689032" cy="548640"/>
          </a:xfrm>
          <a:prstGeom prst="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30609" tIns="65304" rIns="130609" bIns="65304" rtlCol="0" anchor="ctr"/>
          <a:lstStyle/>
          <a:p>
            <a:pPr algn="ctr">
              <a:lnSpc>
                <a:spcPct val="90000"/>
              </a:lnSpc>
            </a:pPr>
            <a:r>
              <a:rPr lang="en-US" sz="1600" b="1" dirty="0"/>
              <a:t>One Source Cloud (OSC)</a:t>
            </a:r>
            <a:r>
              <a:rPr lang="en-US" sz="1100" b="1" dirty="0"/>
              <a:t> </a:t>
            </a:r>
          </a:p>
        </p:txBody>
      </p:sp>
      <p:sp>
        <p:nvSpPr>
          <p:cNvPr id="83" name="Rectangle 82"/>
          <p:cNvSpPr/>
          <p:nvPr/>
        </p:nvSpPr>
        <p:spPr>
          <a:xfrm>
            <a:off x="5076527" y="3717813"/>
            <a:ext cx="1689032" cy="578122"/>
          </a:xfrm>
          <a:prstGeom prst="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30609" tIns="65304" rIns="130609" bIns="65304" rtlCol="0" anchor="ctr"/>
          <a:lstStyle/>
          <a:p>
            <a:pPr algn="ctr">
              <a:lnSpc>
                <a:spcPct val="90000"/>
              </a:lnSpc>
            </a:pPr>
            <a:r>
              <a:rPr lang="en-US" sz="1600" b="1" dirty="0"/>
              <a:t>Avaya OSS</a:t>
            </a:r>
            <a:endParaRPr lang="en-US" sz="1100" b="1" dirty="0"/>
          </a:p>
        </p:txBody>
      </p:sp>
      <p:sp>
        <p:nvSpPr>
          <p:cNvPr id="84" name="Rectangle 83"/>
          <p:cNvSpPr/>
          <p:nvPr/>
        </p:nvSpPr>
        <p:spPr>
          <a:xfrm>
            <a:off x="11473882" y="4325361"/>
            <a:ext cx="2102624" cy="566545"/>
          </a:xfrm>
          <a:prstGeom prst="rect">
            <a:avLst/>
          </a:prstGeom>
          <a:solidFill>
            <a:schemeClr val="accent5">
              <a:lumMod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130609" tIns="65304" rIns="130609" bIns="65304" rtlCol="0" anchor="ctr"/>
          <a:lstStyle/>
          <a:p>
            <a:pPr algn="ctr">
              <a:lnSpc>
                <a:spcPct val="90000"/>
              </a:lnSpc>
            </a:pPr>
            <a:r>
              <a:rPr lang="en-US" sz="1600" dirty="0">
                <a:solidFill>
                  <a:schemeClr val="tx1"/>
                </a:solidFill>
              </a:rPr>
              <a:t>Partner</a:t>
            </a:r>
            <a:br>
              <a:rPr lang="en-US" sz="1600" dirty="0">
                <a:solidFill>
                  <a:schemeClr val="tx1"/>
                </a:solidFill>
              </a:rPr>
            </a:br>
            <a:r>
              <a:rPr lang="en-US" sz="1600" dirty="0">
                <a:solidFill>
                  <a:schemeClr val="tx1"/>
                </a:solidFill>
              </a:rPr>
              <a:t>Ordering</a:t>
            </a:r>
            <a:endParaRPr lang="en-US" sz="1100" dirty="0">
              <a:solidFill>
                <a:schemeClr val="tx1"/>
              </a:solidFill>
            </a:endParaRPr>
          </a:p>
        </p:txBody>
      </p:sp>
      <p:sp>
        <p:nvSpPr>
          <p:cNvPr id="85" name="Rectangle 84"/>
          <p:cNvSpPr/>
          <p:nvPr/>
        </p:nvSpPr>
        <p:spPr>
          <a:xfrm>
            <a:off x="11473882" y="5209565"/>
            <a:ext cx="2102624" cy="548753"/>
          </a:xfrm>
          <a:prstGeom prst="rect">
            <a:avLst/>
          </a:prstGeom>
          <a:solidFill>
            <a:schemeClr val="accent5">
              <a:lumMod val="75000"/>
            </a:schemeClr>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130609" tIns="65304" rIns="130609" bIns="65304" rtlCol="0" anchor="ctr"/>
          <a:lstStyle/>
          <a:p>
            <a:pPr algn="ctr">
              <a:lnSpc>
                <a:spcPct val="90000"/>
              </a:lnSpc>
            </a:pPr>
            <a:r>
              <a:rPr lang="en-US" sz="1600" dirty="0">
                <a:solidFill>
                  <a:schemeClr val="tx1"/>
                </a:solidFill>
              </a:rPr>
              <a:t>Partner Billing</a:t>
            </a:r>
            <a:endParaRPr lang="en-US" sz="1100" dirty="0">
              <a:solidFill>
                <a:schemeClr val="tx1"/>
              </a:solidFill>
            </a:endParaRPr>
          </a:p>
        </p:txBody>
      </p:sp>
      <p:cxnSp>
        <p:nvCxnSpPr>
          <p:cNvPr id="86" name="Straight Arrow Connector 85"/>
          <p:cNvCxnSpPr>
            <a:stCxn id="83" idx="2"/>
            <a:endCxn id="59" idx="0"/>
          </p:cNvCxnSpPr>
          <p:nvPr/>
        </p:nvCxnSpPr>
        <p:spPr>
          <a:xfrm flipH="1">
            <a:off x="5185402" y="4295934"/>
            <a:ext cx="735640" cy="852014"/>
          </a:xfrm>
          <a:prstGeom prst="straightConnector1">
            <a:avLst/>
          </a:prstGeom>
          <a:ln w="38100">
            <a:solidFill>
              <a:schemeClr val="bg1">
                <a:lumMod val="50000"/>
              </a:schemeClr>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7" name="Straight Arrow Connector 86"/>
          <p:cNvCxnSpPr>
            <a:stCxn id="83" idx="1"/>
            <a:endCxn id="35" idx="0"/>
          </p:cNvCxnSpPr>
          <p:nvPr/>
        </p:nvCxnSpPr>
        <p:spPr>
          <a:xfrm flipH="1">
            <a:off x="3318800" y="4006874"/>
            <a:ext cx="1757725" cy="1158360"/>
          </a:xfrm>
          <a:prstGeom prst="straightConnector1">
            <a:avLst/>
          </a:prstGeom>
          <a:ln w="38100">
            <a:solidFill>
              <a:schemeClr val="bg1">
                <a:lumMod val="50000"/>
              </a:schemeClr>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p:cNvCxnSpPr>
            <a:stCxn id="83" idx="1"/>
            <a:endCxn id="26" idx="0"/>
          </p:cNvCxnSpPr>
          <p:nvPr/>
        </p:nvCxnSpPr>
        <p:spPr>
          <a:xfrm flipH="1">
            <a:off x="1838877" y="4006876"/>
            <a:ext cx="3237648" cy="1141074"/>
          </a:xfrm>
          <a:prstGeom prst="straightConnector1">
            <a:avLst/>
          </a:prstGeom>
          <a:ln w="38100">
            <a:solidFill>
              <a:schemeClr val="bg1">
                <a:lumMod val="50000"/>
              </a:schemeClr>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a:stCxn id="83" idx="2"/>
            <a:endCxn id="56" idx="0"/>
          </p:cNvCxnSpPr>
          <p:nvPr/>
        </p:nvCxnSpPr>
        <p:spPr>
          <a:xfrm>
            <a:off x="5921044" y="4295936"/>
            <a:ext cx="744283" cy="869300"/>
          </a:xfrm>
          <a:prstGeom prst="straightConnector1">
            <a:avLst/>
          </a:prstGeom>
          <a:ln w="38100">
            <a:solidFill>
              <a:schemeClr val="bg1">
                <a:lumMod val="50000"/>
              </a:schemeClr>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0" name="Straight Arrow Connector 89"/>
          <p:cNvCxnSpPr>
            <a:stCxn id="83" idx="3"/>
            <a:endCxn id="69" idx="0"/>
          </p:cNvCxnSpPr>
          <p:nvPr/>
        </p:nvCxnSpPr>
        <p:spPr>
          <a:xfrm>
            <a:off x="6765557" y="4006876"/>
            <a:ext cx="1824640" cy="1141074"/>
          </a:xfrm>
          <a:prstGeom prst="straightConnector1">
            <a:avLst/>
          </a:prstGeom>
          <a:ln w="38100">
            <a:solidFill>
              <a:schemeClr val="bg1">
                <a:lumMod val="50000"/>
              </a:schemeClr>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1" name="Straight Arrow Connector 90"/>
          <p:cNvCxnSpPr>
            <a:stCxn id="83" idx="3"/>
            <a:endCxn id="66" idx="0"/>
          </p:cNvCxnSpPr>
          <p:nvPr/>
        </p:nvCxnSpPr>
        <p:spPr>
          <a:xfrm>
            <a:off x="6765557" y="4006874"/>
            <a:ext cx="3304563" cy="1158360"/>
          </a:xfrm>
          <a:prstGeom prst="straightConnector1">
            <a:avLst/>
          </a:prstGeom>
          <a:ln w="38100">
            <a:solidFill>
              <a:schemeClr val="bg1">
                <a:lumMod val="50000"/>
              </a:schemeClr>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a:stCxn id="82" idx="3"/>
            <a:endCxn id="84" idx="0"/>
          </p:cNvCxnSpPr>
          <p:nvPr/>
        </p:nvCxnSpPr>
        <p:spPr>
          <a:xfrm>
            <a:off x="6748622" y="2387937"/>
            <a:ext cx="5776573" cy="1937422"/>
          </a:xfrm>
          <a:prstGeom prst="straightConnector1">
            <a:avLst/>
          </a:prstGeom>
          <a:ln w="38100">
            <a:solidFill>
              <a:schemeClr val="bg1">
                <a:lumMod val="50000"/>
              </a:schemeClr>
            </a:solidFill>
            <a:miter lim="800000"/>
            <a:headEnd type="triangle"/>
            <a:tailEnd type="none"/>
          </a:ln>
        </p:spPr>
        <p:style>
          <a:lnRef idx="1">
            <a:schemeClr val="accent1"/>
          </a:lnRef>
          <a:fillRef idx="0">
            <a:schemeClr val="accent1"/>
          </a:fillRef>
          <a:effectRef idx="0">
            <a:schemeClr val="accent1"/>
          </a:effectRef>
          <a:fontRef idx="minor">
            <a:schemeClr val="tx1"/>
          </a:fontRef>
        </p:style>
      </p:cxnSp>
      <p:cxnSp>
        <p:nvCxnSpPr>
          <p:cNvPr id="93" name="Straight Arrow Connector 92"/>
          <p:cNvCxnSpPr>
            <a:stCxn id="74" idx="0"/>
            <a:endCxn id="85" idx="2"/>
          </p:cNvCxnSpPr>
          <p:nvPr/>
        </p:nvCxnSpPr>
        <p:spPr>
          <a:xfrm flipV="1">
            <a:off x="9346572" y="5758317"/>
            <a:ext cx="3178622" cy="998954"/>
          </a:xfrm>
          <a:prstGeom prst="straightConnector1">
            <a:avLst/>
          </a:prstGeom>
          <a:ln w="38100">
            <a:solidFill>
              <a:schemeClr val="bg1">
                <a:lumMod val="50000"/>
              </a:schemeClr>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4" name="Straight Arrow Connector 93"/>
          <p:cNvCxnSpPr>
            <a:stCxn id="48" idx="0"/>
            <a:endCxn id="85" idx="2"/>
          </p:cNvCxnSpPr>
          <p:nvPr/>
        </p:nvCxnSpPr>
        <p:spPr>
          <a:xfrm flipV="1">
            <a:off x="5941776" y="5758317"/>
            <a:ext cx="6583418" cy="998954"/>
          </a:xfrm>
          <a:prstGeom prst="straightConnector1">
            <a:avLst/>
          </a:prstGeom>
          <a:ln w="38100">
            <a:solidFill>
              <a:schemeClr val="bg1">
                <a:lumMod val="50000"/>
              </a:schemeClr>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95" name="Straight Arrow Connector 94"/>
          <p:cNvCxnSpPr>
            <a:stCxn id="39" idx="0"/>
            <a:endCxn id="85" idx="2"/>
          </p:cNvCxnSpPr>
          <p:nvPr/>
        </p:nvCxnSpPr>
        <p:spPr>
          <a:xfrm flipV="1">
            <a:off x="2595251" y="5758317"/>
            <a:ext cx="9929942" cy="998954"/>
          </a:xfrm>
          <a:prstGeom prst="straightConnector1">
            <a:avLst/>
          </a:prstGeom>
          <a:ln w="38100">
            <a:solidFill>
              <a:schemeClr val="bg1">
                <a:lumMod val="50000"/>
              </a:schemeClr>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p:cNvCxnSpPr>
            <a:stCxn id="82" idx="2"/>
            <a:endCxn id="83" idx="0"/>
          </p:cNvCxnSpPr>
          <p:nvPr/>
        </p:nvCxnSpPr>
        <p:spPr>
          <a:xfrm>
            <a:off x="5904106" y="2662258"/>
            <a:ext cx="16936" cy="1055556"/>
          </a:xfrm>
          <a:prstGeom prst="straightConnector1">
            <a:avLst/>
          </a:prstGeom>
          <a:ln w="38100">
            <a:solidFill>
              <a:schemeClr val="bg1">
                <a:lumMod val="50000"/>
              </a:schemeClr>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a:stCxn id="84" idx="2"/>
            <a:endCxn id="85" idx="0"/>
          </p:cNvCxnSpPr>
          <p:nvPr/>
        </p:nvCxnSpPr>
        <p:spPr>
          <a:xfrm>
            <a:off x="12525194" y="4891906"/>
            <a:ext cx="0" cy="317659"/>
          </a:xfrm>
          <a:prstGeom prst="straightConnector1">
            <a:avLst/>
          </a:prstGeom>
          <a:ln w="38100">
            <a:solidFill>
              <a:schemeClr val="bg1">
                <a:lumMod val="50000"/>
              </a:schemeClr>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96" name="Title 1"/>
          <p:cNvSpPr txBox="1">
            <a:spLocks/>
          </p:cNvSpPr>
          <p:nvPr/>
        </p:nvSpPr>
        <p:spPr>
          <a:xfrm>
            <a:off x="692921" y="687913"/>
            <a:ext cx="13461295" cy="846974"/>
          </a:xfrm>
          <a:prstGeom prst="rect">
            <a:avLst/>
          </a:prstGeom>
          <a:noFill/>
          <a:ln>
            <a:noFill/>
          </a:ln>
        </p:spPr>
        <p:txBody>
          <a:bodyPr vert="horz" lIns="130609" tIns="65305" rIns="130609" bIns="65305" rtlCol="0" anchor="b">
            <a:noAutofit/>
          </a:bodyPr>
          <a:lstStyle>
            <a:lvl1pPr algn="l" defTabSz="1306090" rtl="0" eaLnBrk="1" latinLnBrk="0" hangingPunct="1">
              <a:lnSpc>
                <a:spcPct val="90000"/>
              </a:lnSpc>
              <a:spcBef>
                <a:spcPct val="0"/>
              </a:spcBef>
              <a:buNone/>
              <a:defRPr sz="3100" kern="1200">
                <a:solidFill>
                  <a:schemeClr val="tx1"/>
                </a:solidFill>
                <a:latin typeface="+mj-lt"/>
                <a:ea typeface="+mj-ea"/>
                <a:cs typeface="+mj-cs"/>
              </a:defRPr>
            </a:lvl1pPr>
          </a:lstStyle>
          <a:p>
            <a:r>
              <a:rPr lang="en-US" sz="3600" dirty="0"/>
              <a:t>How Full Architecture Looks….</a:t>
            </a:r>
            <a:r>
              <a:rPr lang="en-US" sz="3600" i="1" dirty="0">
                <a:solidFill>
                  <a:schemeClr val="accent1"/>
                </a:solidFill>
              </a:rPr>
              <a:t>Pure Cloud; Multi-Instance</a:t>
            </a:r>
          </a:p>
        </p:txBody>
      </p:sp>
    </p:spTree>
    <p:extLst>
      <p:ext uri="{BB962C8B-B14F-4D97-AF65-F5344CB8AC3E}">
        <p14:creationId xmlns:p14="http://schemas.microsoft.com/office/powerpoint/2010/main" val="3935890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sz="3200" dirty="0">
                <a:ln w="10541" cmpd="sng">
                  <a:noFill/>
                  <a:prstDash val="solid"/>
                </a:ln>
              </a:rPr>
              <a:t>How is Go-To-Market Model</a:t>
            </a:r>
            <a:r>
              <a:rPr lang="mr-IN" altLang="ko-KR" sz="3200" dirty="0">
                <a:ln w="10541" cmpd="sng">
                  <a:noFill/>
                  <a:prstDash val="solid"/>
                </a:ln>
              </a:rPr>
              <a:t>…</a:t>
            </a:r>
            <a:endParaRPr lang="en-US" dirty="0"/>
          </a:p>
        </p:txBody>
      </p:sp>
      <p:cxnSp>
        <p:nvCxnSpPr>
          <p:cNvPr id="4" name="Straight Connector 3"/>
          <p:cNvCxnSpPr/>
          <p:nvPr/>
        </p:nvCxnSpPr>
        <p:spPr>
          <a:xfrm>
            <a:off x="2386185" y="4221781"/>
            <a:ext cx="10145872" cy="0"/>
          </a:xfrm>
          <a:prstGeom prst="line">
            <a:avLst/>
          </a:prstGeom>
          <a:ln w="28575">
            <a:solidFill>
              <a:srgbClr val="002060"/>
            </a:solidFill>
            <a:prstDash val="dash"/>
            <a:miter lim="800000"/>
          </a:ln>
        </p:spPr>
        <p:style>
          <a:lnRef idx="1">
            <a:schemeClr val="accent1"/>
          </a:lnRef>
          <a:fillRef idx="0">
            <a:schemeClr val="accent1"/>
          </a:fillRef>
          <a:effectRef idx="0">
            <a:schemeClr val="accent1"/>
          </a:effectRef>
          <a:fontRef idx="minor">
            <a:schemeClr val="tx1"/>
          </a:fontRef>
        </p:style>
      </p:cxnSp>
      <p:sp>
        <p:nvSpPr>
          <p:cNvPr id="5" name="Striped Right Arrow 4"/>
          <p:cNvSpPr/>
          <p:nvPr/>
        </p:nvSpPr>
        <p:spPr>
          <a:xfrm>
            <a:off x="8121486" y="5255449"/>
            <a:ext cx="3048000" cy="776630"/>
          </a:xfrm>
          <a:prstGeom prst="stripedRightArrow">
            <a:avLst/>
          </a:prstGeom>
          <a:solidFill>
            <a:schemeClr val="accent4">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lIns="174151" tIns="87077" rIns="174151" bIns="87077" rtlCol="0" anchor="ctr"/>
          <a:lstStyle/>
          <a:p>
            <a:pPr algn="ctr">
              <a:lnSpc>
                <a:spcPct val="90000"/>
              </a:lnSpc>
            </a:pPr>
            <a:endParaRPr lang="ko-KR" altLang="en-US" sz="3120" dirty="0">
              <a:solidFill>
                <a:srgbClr val="0000FF"/>
              </a:solidFill>
            </a:endParaRPr>
          </a:p>
        </p:txBody>
      </p:sp>
      <p:sp>
        <p:nvSpPr>
          <p:cNvPr id="6" name="Rectangle 5"/>
          <p:cNvSpPr/>
          <p:nvPr/>
        </p:nvSpPr>
        <p:spPr>
          <a:xfrm>
            <a:off x="4287932" y="4631625"/>
            <a:ext cx="1169886" cy="2488765"/>
          </a:xfrm>
          <a:prstGeom prst="rect">
            <a:avLst/>
          </a:prstGeom>
          <a:solidFill>
            <a:srgbClr val="002060"/>
          </a:solidFill>
          <a:ln>
            <a:solidFill>
              <a:srgbClr val="FF0000"/>
            </a:solidFill>
          </a:ln>
        </p:spPr>
        <p:style>
          <a:lnRef idx="1">
            <a:schemeClr val="accent2"/>
          </a:lnRef>
          <a:fillRef idx="3">
            <a:schemeClr val="accent2"/>
          </a:fillRef>
          <a:effectRef idx="2">
            <a:schemeClr val="accent2"/>
          </a:effectRef>
          <a:fontRef idx="minor">
            <a:schemeClr val="lt1"/>
          </a:fontRef>
        </p:style>
        <p:txBody>
          <a:bodyPr vert="vert" lIns="174151" tIns="87077" rIns="174151" bIns="87077" rtlCol="0" anchor="ctr"/>
          <a:lstStyle/>
          <a:p>
            <a:pPr algn="ctr">
              <a:lnSpc>
                <a:spcPct val="90000"/>
              </a:lnSpc>
            </a:pPr>
            <a:r>
              <a:rPr lang="en-US" altLang="ko-KR" sz="3240" b="1" spc="95"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Wholesaler</a:t>
            </a:r>
            <a:endParaRPr lang="ko-KR" altLang="en-US" sz="3240" b="1" spc="95"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7" name="Rectangle 6"/>
          <p:cNvSpPr/>
          <p:nvPr/>
        </p:nvSpPr>
        <p:spPr>
          <a:xfrm>
            <a:off x="1024675" y="2058618"/>
            <a:ext cx="1169886" cy="5064152"/>
          </a:xfrm>
          <a:prstGeom prst="rect">
            <a:avLst/>
          </a:prstGeom>
          <a:ln/>
        </p:spPr>
        <p:style>
          <a:lnRef idx="1">
            <a:schemeClr val="accent1"/>
          </a:lnRef>
          <a:fillRef idx="3">
            <a:schemeClr val="accent1"/>
          </a:fillRef>
          <a:effectRef idx="2">
            <a:schemeClr val="accent1"/>
          </a:effectRef>
          <a:fontRef idx="minor">
            <a:schemeClr val="lt1"/>
          </a:fontRef>
        </p:style>
        <p:txBody>
          <a:bodyPr vert="vert" lIns="174151" tIns="87077" rIns="174151" bIns="87077" rtlCol="0" anchor="ctr"/>
          <a:lstStyle/>
          <a:p>
            <a:pPr algn="ctr">
              <a:lnSpc>
                <a:spcPct val="90000"/>
              </a:lnSpc>
            </a:pPr>
            <a:r>
              <a:rPr lang="en-US" altLang="ko-KR" sz="6360" b="1" spc="95"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AVAYA</a:t>
            </a:r>
            <a:endParaRPr lang="ko-KR" altLang="en-US" sz="6360" b="1" spc="95"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8" name="Pentagon 7"/>
          <p:cNvSpPr/>
          <p:nvPr/>
        </p:nvSpPr>
        <p:spPr>
          <a:xfrm>
            <a:off x="2339745" y="4631630"/>
            <a:ext cx="957179" cy="2488763"/>
          </a:xfrm>
          <a:prstGeom prst="homePlate">
            <a:avLst>
              <a:gd name="adj" fmla="val 38824"/>
            </a:avLst>
          </a:prstGeom>
          <a:ln w="57150">
            <a:solidFill>
              <a:srgbClr val="FF0000"/>
            </a:solidFill>
          </a:ln>
        </p:spPr>
        <p:style>
          <a:lnRef idx="2">
            <a:schemeClr val="accent3"/>
          </a:lnRef>
          <a:fillRef idx="1">
            <a:schemeClr val="lt1"/>
          </a:fillRef>
          <a:effectRef idx="0">
            <a:schemeClr val="accent3"/>
          </a:effectRef>
          <a:fontRef idx="minor">
            <a:schemeClr val="dk1"/>
          </a:fontRef>
        </p:style>
        <p:txBody>
          <a:bodyPr vert="vert" lIns="174151" tIns="87077" rIns="174151" bIns="87077" rtlCol="0" anchor="ctr"/>
          <a:lstStyle/>
          <a:p>
            <a:pPr algn="ctr">
              <a:lnSpc>
                <a:spcPct val="90000"/>
              </a:lnSpc>
            </a:pPr>
            <a:r>
              <a:rPr lang="en-GB" altLang="ko-KR" sz="3120" dirty="0"/>
              <a:t>Wholesale</a:t>
            </a:r>
            <a:endParaRPr lang="ko-KR" altLang="en-US" sz="3120" dirty="0"/>
          </a:p>
        </p:txBody>
      </p:sp>
      <p:sp>
        <p:nvSpPr>
          <p:cNvPr id="9" name="Striped Right Arrow 8"/>
          <p:cNvSpPr/>
          <p:nvPr/>
        </p:nvSpPr>
        <p:spPr>
          <a:xfrm>
            <a:off x="8121489" y="2485114"/>
            <a:ext cx="3059365" cy="776630"/>
          </a:xfrm>
          <a:prstGeom prst="stripedRightArrow">
            <a:avLst/>
          </a:prstGeom>
          <a:solidFill>
            <a:schemeClr val="accent4">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lIns="174151" tIns="87077" rIns="174151" bIns="87077" rtlCol="0" anchor="ctr"/>
          <a:lstStyle/>
          <a:p>
            <a:pPr algn="ctr">
              <a:lnSpc>
                <a:spcPct val="90000"/>
              </a:lnSpc>
            </a:pPr>
            <a:endParaRPr lang="ko-KR" altLang="en-US" sz="3120" dirty="0">
              <a:solidFill>
                <a:srgbClr val="0000FF"/>
              </a:solidFill>
            </a:endParaRPr>
          </a:p>
        </p:txBody>
      </p:sp>
      <p:grpSp>
        <p:nvGrpSpPr>
          <p:cNvPr id="10" name="Group 9"/>
          <p:cNvGrpSpPr/>
          <p:nvPr/>
        </p:nvGrpSpPr>
        <p:grpSpPr>
          <a:xfrm>
            <a:off x="6721137" y="4958267"/>
            <a:ext cx="1279012" cy="1794484"/>
            <a:chOff x="6985518" y="1462651"/>
            <a:chExt cx="1279012" cy="1460634"/>
          </a:xfrm>
          <a:solidFill>
            <a:srgbClr val="FF0000"/>
          </a:solidFill>
        </p:grpSpPr>
        <p:sp>
          <p:nvSpPr>
            <p:cNvPr id="11" name="Rectangle 10"/>
            <p:cNvSpPr/>
            <p:nvPr/>
          </p:nvSpPr>
          <p:spPr>
            <a:xfrm>
              <a:off x="6985518" y="1462651"/>
              <a:ext cx="918095" cy="1240759"/>
            </a:xfrm>
            <a:prstGeom prst="rect">
              <a:avLst/>
            </a:prstGeom>
            <a:grpFill/>
            <a:ln>
              <a:solidFill>
                <a:srgbClr val="002060"/>
              </a:solidFill>
            </a:ln>
          </p:spPr>
          <p:style>
            <a:lnRef idx="1">
              <a:schemeClr val="accent3"/>
            </a:lnRef>
            <a:fillRef idx="3">
              <a:schemeClr val="accent3"/>
            </a:fillRef>
            <a:effectRef idx="2">
              <a:schemeClr val="accent3"/>
            </a:effectRef>
            <a:fontRef idx="minor">
              <a:schemeClr val="lt1"/>
            </a:fontRef>
          </p:style>
          <p:txBody>
            <a:bodyPr vert="vert" rtlCol="0" anchor="ctr"/>
            <a:lstStyle/>
            <a:p>
              <a:pPr algn="ctr">
                <a:lnSpc>
                  <a:spcPct val="90000"/>
                </a:lnSpc>
              </a:pPr>
              <a:r>
                <a:rPr lang="en-US" altLang="ko-KR" sz="2280" b="1" spc="95" dirty="0">
                  <a:ln w="13500">
                    <a:solidFill>
                      <a:schemeClr val="accent1">
                        <a:shade val="2500"/>
                        <a:alpha val="6500"/>
                      </a:schemeClr>
                    </a:solidFill>
                    <a:prstDash val="solid"/>
                  </a:ln>
                  <a:solidFill>
                    <a:schemeClr val="bg1"/>
                  </a:solidFill>
                  <a:effectLst>
                    <a:innerShdw blurRad="50900" dist="38500" dir="13500000">
                      <a:srgbClr val="000000">
                        <a:alpha val="60000"/>
                      </a:srgbClr>
                    </a:innerShdw>
                  </a:effectLst>
                </a:rPr>
                <a:t>Master Resellers</a:t>
              </a:r>
              <a:endParaRPr lang="ko-KR" altLang="en-US" sz="2280" b="1" spc="95" dirty="0">
                <a:ln w="13500">
                  <a:solidFill>
                    <a:schemeClr val="accent1">
                      <a:shade val="2500"/>
                      <a:alpha val="6500"/>
                    </a:schemeClr>
                  </a:solidFill>
                  <a:prstDash val="solid"/>
                </a:ln>
                <a:solidFill>
                  <a:schemeClr val="bg1"/>
                </a:solidFill>
                <a:effectLst>
                  <a:innerShdw blurRad="50900" dist="38500" dir="13500000">
                    <a:srgbClr val="000000">
                      <a:alpha val="60000"/>
                    </a:srgbClr>
                  </a:innerShdw>
                </a:effectLst>
              </a:endParaRPr>
            </a:p>
          </p:txBody>
        </p:sp>
        <p:sp>
          <p:nvSpPr>
            <p:cNvPr id="12" name="Rectangle 11"/>
            <p:cNvSpPr/>
            <p:nvPr/>
          </p:nvSpPr>
          <p:spPr>
            <a:xfrm>
              <a:off x="7165979" y="1583594"/>
              <a:ext cx="918095" cy="1240759"/>
            </a:xfrm>
            <a:prstGeom prst="rect">
              <a:avLst/>
            </a:prstGeom>
            <a:grpFill/>
            <a:ln>
              <a:solidFill>
                <a:srgbClr val="002060"/>
              </a:solidFill>
            </a:ln>
          </p:spPr>
          <p:style>
            <a:lnRef idx="1">
              <a:schemeClr val="accent3"/>
            </a:lnRef>
            <a:fillRef idx="3">
              <a:schemeClr val="accent3"/>
            </a:fillRef>
            <a:effectRef idx="2">
              <a:schemeClr val="accent3"/>
            </a:effectRef>
            <a:fontRef idx="minor">
              <a:schemeClr val="lt1"/>
            </a:fontRef>
          </p:style>
          <p:txBody>
            <a:bodyPr vert="vert" rtlCol="0" anchor="ctr"/>
            <a:lstStyle/>
            <a:p>
              <a:pPr algn="ctr">
                <a:lnSpc>
                  <a:spcPct val="90000"/>
                </a:lnSpc>
              </a:pPr>
              <a:r>
                <a:rPr lang="en-US" altLang="ko-KR" sz="2280" b="1" spc="95" dirty="0">
                  <a:ln w="13500">
                    <a:solidFill>
                      <a:schemeClr val="accent1">
                        <a:shade val="2500"/>
                        <a:alpha val="6500"/>
                      </a:schemeClr>
                    </a:solidFill>
                    <a:prstDash val="solid"/>
                  </a:ln>
                  <a:solidFill>
                    <a:schemeClr val="bg1"/>
                  </a:solidFill>
                  <a:effectLst>
                    <a:innerShdw blurRad="50900" dist="38500" dir="13500000">
                      <a:srgbClr val="000000">
                        <a:alpha val="60000"/>
                      </a:srgbClr>
                    </a:innerShdw>
                  </a:effectLst>
                </a:rPr>
                <a:t>Master Resellers</a:t>
              </a:r>
              <a:endParaRPr lang="ko-KR" altLang="en-US" sz="2280" b="1" spc="95" dirty="0">
                <a:ln w="13500">
                  <a:solidFill>
                    <a:schemeClr val="accent1">
                      <a:shade val="2500"/>
                      <a:alpha val="6500"/>
                    </a:schemeClr>
                  </a:solidFill>
                  <a:prstDash val="solid"/>
                </a:ln>
                <a:solidFill>
                  <a:schemeClr val="bg1"/>
                </a:solidFill>
                <a:effectLst>
                  <a:innerShdw blurRad="50900" dist="38500" dir="13500000">
                    <a:srgbClr val="000000">
                      <a:alpha val="60000"/>
                    </a:srgbClr>
                  </a:innerShdw>
                </a:effectLst>
              </a:endParaRPr>
            </a:p>
          </p:txBody>
        </p:sp>
        <p:sp>
          <p:nvSpPr>
            <p:cNvPr id="13" name="Rectangle 12"/>
            <p:cNvSpPr/>
            <p:nvPr/>
          </p:nvSpPr>
          <p:spPr>
            <a:xfrm>
              <a:off x="7346435" y="1704545"/>
              <a:ext cx="918095" cy="1218740"/>
            </a:xfrm>
            <a:prstGeom prst="rect">
              <a:avLst/>
            </a:prstGeom>
            <a:grpFill/>
            <a:ln>
              <a:solidFill>
                <a:srgbClr val="002060"/>
              </a:solidFill>
            </a:ln>
          </p:spPr>
          <p:style>
            <a:lnRef idx="1">
              <a:schemeClr val="accent3"/>
            </a:lnRef>
            <a:fillRef idx="3">
              <a:schemeClr val="accent3"/>
            </a:fillRef>
            <a:effectRef idx="2">
              <a:schemeClr val="accent3"/>
            </a:effectRef>
            <a:fontRef idx="minor">
              <a:schemeClr val="lt1"/>
            </a:fontRef>
          </p:style>
          <p:txBody>
            <a:bodyPr vert="vert" rtlCol="0" anchor="ctr"/>
            <a:lstStyle/>
            <a:p>
              <a:pPr algn="ctr">
                <a:lnSpc>
                  <a:spcPct val="90000"/>
                </a:lnSpc>
              </a:pPr>
              <a:r>
                <a:rPr lang="en-US" altLang="ko-KR" sz="2280" b="1" spc="95" dirty="0">
                  <a:ln w="13500">
                    <a:solidFill>
                      <a:schemeClr val="accent1">
                        <a:shade val="2500"/>
                        <a:alpha val="6500"/>
                      </a:schemeClr>
                    </a:solidFill>
                    <a:prstDash val="solid"/>
                  </a:ln>
                  <a:solidFill>
                    <a:schemeClr val="bg1"/>
                  </a:solidFill>
                  <a:effectLst>
                    <a:innerShdw blurRad="50900" dist="38500" dir="13500000">
                      <a:srgbClr val="000000">
                        <a:alpha val="60000"/>
                      </a:srgbClr>
                    </a:innerShdw>
                  </a:effectLst>
                </a:rPr>
                <a:t>Partners</a:t>
              </a:r>
              <a:endParaRPr lang="en-US" altLang="ko-KR" sz="1800" b="1" spc="95" dirty="0">
                <a:ln w="13500">
                  <a:solidFill>
                    <a:schemeClr val="accent1">
                      <a:shade val="2500"/>
                      <a:alpha val="6500"/>
                    </a:schemeClr>
                  </a:solidFill>
                  <a:prstDash val="solid"/>
                </a:ln>
                <a:solidFill>
                  <a:schemeClr val="bg1"/>
                </a:solidFill>
                <a:effectLst>
                  <a:innerShdw blurRad="50900" dist="38500" dir="13500000">
                    <a:srgbClr val="000000">
                      <a:alpha val="60000"/>
                    </a:srgbClr>
                  </a:innerShdw>
                </a:effectLst>
              </a:endParaRPr>
            </a:p>
          </p:txBody>
        </p:sp>
      </p:grpSp>
      <p:sp>
        <p:nvSpPr>
          <p:cNvPr id="14" name="Pentagon 13"/>
          <p:cNvSpPr/>
          <p:nvPr/>
        </p:nvSpPr>
        <p:spPr>
          <a:xfrm>
            <a:off x="2343862" y="2108425"/>
            <a:ext cx="957179" cy="1831522"/>
          </a:xfrm>
          <a:prstGeom prst="homePlate">
            <a:avLst>
              <a:gd name="adj" fmla="val 34048"/>
            </a:avLst>
          </a:prstGeom>
          <a:ln w="57150">
            <a:solidFill>
              <a:srgbClr val="FF0000"/>
            </a:solidFill>
          </a:ln>
        </p:spPr>
        <p:style>
          <a:lnRef idx="2">
            <a:schemeClr val="accent3"/>
          </a:lnRef>
          <a:fillRef idx="1">
            <a:schemeClr val="lt1"/>
          </a:fillRef>
          <a:effectRef idx="0">
            <a:schemeClr val="accent3"/>
          </a:effectRef>
          <a:fontRef idx="minor">
            <a:schemeClr val="dk1"/>
          </a:fontRef>
        </p:style>
        <p:txBody>
          <a:bodyPr vert="vert" lIns="174151" tIns="87077" rIns="174151" bIns="87077" rtlCol="0" anchor="ctr"/>
          <a:lstStyle/>
          <a:p>
            <a:pPr algn="ctr">
              <a:lnSpc>
                <a:spcPct val="90000"/>
              </a:lnSpc>
            </a:pPr>
            <a:r>
              <a:rPr lang="en-GB" altLang="ko-KR" sz="3120" dirty="0"/>
              <a:t>Direct</a:t>
            </a:r>
            <a:endParaRPr lang="ko-KR" altLang="en-US" sz="3120" dirty="0"/>
          </a:p>
        </p:txBody>
      </p:sp>
      <p:sp>
        <p:nvSpPr>
          <p:cNvPr id="15" name="Striped Right Arrow 14"/>
          <p:cNvSpPr/>
          <p:nvPr/>
        </p:nvSpPr>
        <p:spPr>
          <a:xfrm>
            <a:off x="3578928" y="2550768"/>
            <a:ext cx="2898446" cy="726436"/>
          </a:xfrm>
          <a:prstGeom prst="stripedRightArrow">
            <a:avLst/>
          </a:prstGeom>
          <a:solidFill>
            <a:schemeClr val="accent4">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lIns="174151" tIns="87077" rIns="174151" bIns="87077" rtlCol="0" anchor="ctr"/>
          <a:lstStyle/>
          <a:p>
            <a:pPr algn="ctr">
              <a:lnSpc>
                <a:spcPct val="90000"/>
              </a:lnSpc>
            </a:pPr>
            <a:endParaRPr lang="ko-KR" altLang="en-US" sz="3120" dirty="0">
              <a:solidFill>
                <a:srgbClr val="0000FF"/>
              </a:solidFill>
            </a:endParaRPr>
          </a:p>
        </p:txBody>
      </p:sp>
      <p:sp>
        <p:nvSpPr>
          <p:cNvPr id="16" name="Rectangle 15"/>
          <p:cNvSpPr/>
          <p:nvPr/>
        </p:nvSpPr>
        <p:spPr>
          <a:xfrm>
            <a:off x="11259887" y="1707712"/>
            <a:ext cx="1169886" cy="5397236"/>
          </a:xfrm>
          <a:prstGeom prst="rect">
            <a:avLst/>
          </a:prstGeom>
          <a:solidFill>
            <a:srgbClr val="002060"/>
          </a:solidFill>
          <a:ln/>
        </p:spPr>
        <p:style>
          <a:lnRef idx="1">
            <a:schemeClr val="accent1"/>
          </a:lnRef>
          <a:fillRef idx="3">
            <a:schemeClr val="accent1"/>
          </a:fillRef>
          <a:effectRef idx="2">
            <a:schemeClr val="accent1"/>
          </a:effectRef>
          <a:fontRef idx="minor">
            <a:schemeClr val="lt1"/>
          </a:fontRef>
        </p:style>
        <p:txBody>
          <a:bodyPr vert="vert" lIns="174151" tIns="87077" rIns="174151" bIns="87077" rtlCol="0" anchor="ctr"/>
          <a:lstStyle/>
          <a:p>
            <a:pPr algn="ctr">
              <a:lnSpc>
                <a:spcPct val="90000"/>
              </a:lnSpc>
            </a:pPr>
            <a:r>
              <a:rPr lang="en-US" altLang="ko-KR" sz="5160" b="1" spc="95"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rPr>
              <a:t>MM Customers</a:t>
            </a:r>
            <a:endParaRPr lang="ko-KR" altLang="en-US" sz="5160" b="1" spc="95"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endParaRPr>
          </a:p>
        </p:txBody>
      </p:sp>
      <p:sp>
        <p:nvSpPr>
          <p:cNvPr id="17" name="Striped Right Arrow 16"/>
          <p:cNvSpPr/>
          <p:nvPr/>
        </p:nvSpPr>
        <p:spPr>
          <a:xfrm>
            <a:off x="5671703" y="5424477"/>
            <a:ext cx="843484" cy="730544"/>
          </a:xfrm>
          <a:prstGeom prst="stripedRightArrow">
            <a:avLst/>
          </a:prstGeom>
          <a:solidFill>
            <a:schemeClr val="accent4">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lIns="174151" tIns="87077" rIns="174151" bIns="87077" rtlCol="0" anchor="ctr"/>
          <a:lstStyle/>
          <a:p>
            <a:pPr algn="ctr">
              <a:lnSpc>
                <a:spcPct val="90000"/>
              </a:lnSpc>
            </a:pPr>
            <a:endParaRPr lang="ko-KR" altLang="en-US" sz="2280" dirty="0">
              <a:solidFill>
                <a:srgbClr val="0000FF"/>
              </a:solidFill>
            </a:endParaRPr>
          </a:p>
        </p:txBody>
      </p:sp>
      <p:sp>
        <p:nvSpPr>
          <p:cNvPr id="18" name="AutoShape 2" descr="Image result for PCcw logo"/>
          <p:cNvSpPr>
            <a:spLocks noChangeAspect="1" noChangeArrowheads="1"/>
          </p:cNvSpPr>
          <p:nvPr/>
        </p:nvSpPr>
        <p:spPr bwMode="auto">
          <a:xfrm>
            <a:off x="2194560" y="285710"/>
            <a:ext cx="487680" cy="36576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174151" tIns="87077" rIns="174151" bIns="87077" numCol="1" anchor="t" anchorCtr="0" compatLnSpc="1">
            <a:prstTxWarp prst="textNoShape">
              <a:avLst/>
            </a:prstTxWarp>
          </a:bodyPr>
          <a:lstStyle/>
          <a:p>
            <a:endParaRPr lang="en-US" sz="3120" dirty="0"/>
          </a:p>
        </p:txBody>
      </p:sp>
      <p:sp>
        <p:nvSpPr>
          <p:cNvPr id="19" name="Rectangle 18"/>
          <p:cNvSpPr/>
          <p:nvPr/>
        </p:nvSpPr>
        <p:spPr>
          <a:xfrm>
            <a:off x="6805888" y="2170405"/>
            <a:ext cx="918095" cy="1497301"/>
          </a:xfrm>
          <a:prstGeom prst="rect">
            <a:avLst/>
          </a:prstGeom>
          <a:solidFill>
            <a:srgbClr val="FF0000"/>
          </a:solidFill>
          <a:ln>
            <a:solidFill>
              <a:srgbClr val="002060"/>
            </a:solidFill>
          </a:ln>
        </p:spPr>
        <p:style>
          <a:lnRef idx="1">
            <a:schemeClr val="accent3"/>
          </a:lnRef>
          <a:fillRef idx="3">
            <a:schemeClr val="accent3"/>
          </a:fillRef>
          <a:effectRef idx="2">
            <a:schemeClr val="accent3"/>
          </a:effectRef>
          <a:fontRef idx="minor">
            <a:schemeClr val="lt1"/>
          </a:fontRef>
        </p:style>
        <p:txBody>
          <a:bodyPr vert="vert" lIns="146300" tIns="73150" rIns="146300" bIns="73150" rtlCol="0" anchor="ctr"/>
          <a:lstStyle/>
          <a:p>
            <a:pPr algn="ctr">
              <a:lnSpc>
                <a:spcPct val="90000"/>
              </a:lnSpc>
            </a:pPr>
            <a:r>
              <a:rPr lang="en-US" altLang="ko-KR" sz="2280" b="1" spc="95" dirty="0">
                <a:ln w="13500">
                  <a:solidFill>
                    <a:schemeClr val="accent1">
                      <a:shade val="2500"/>
                      <a:alpha val="6500"/>
                    </a:schemeClr>
                  </a:solidFill>
                  <a:prstDash val="solid"/>
                </a:ln>
                <a:solidFill>
                  <a:schemeClr val="bg1"/>
                </a:solidFill>
                <a:effectLst>
                  <a:innerShdw blurRad="50900" dist="38500" dir="13500000">
                    <a:srgbClr val="000000">
                      <a:alpha val="60000"/>
                    </a:srgbClr>
                  </a:innerShdw>
                </a:effectLst>
              </a:rPr>
              <a:t>Partners</a:t>
            </a:r>
            <a:endParaRPr lang="en-US" altLang="ko-KR" sz="1800" b="1" spc="95" dirty="0">
              <a:ln w="13500">
                <a:solidFill>
                  <a:schemeClr val="accent1">
                    <a:shade val="2500"/>
                    <a:alpha val="6500"/>
                  </a:schemeClr>
                </a:solidFill>
                <a:prstDash val="solid"/>
              </a:ln>
              <a:solidFill>
                <a:schemeClr val="bg1"/>
              </a:solidFill>
              <a:effectLst>
                <a:innerShdw blurRad="50900" dist="38500" dir="13500000">
                  <a:srgbClr val="000000">
                    <a:alpha val="60000"/>
                  </a:srgbClr>
                </a:innerShdw>
              </a:effectLst>
            </a:endParaRPr>
          </a:p>
        </p:txBody>
      </p:sp>
      <p:pic>
        <p:nvPicPr>
          <p:cNvPr id="2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457006" y="5485172"/>
            <a:ext cx="862967" cy="767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7870044"/>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4" grpId="0" animBg="1"/>
      <p:bldP spid="15" grpId="0" animBg="1"/>
      <p:bldP spid="17" grpId="0" animBg="1"/>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a:t>System is ready to be configured in less than 20 minutes</a:t>
            </a:r>
          </a:p>
          <a:p>
            <a:r>
              <a:rPr lang="en-US" dirty="0"/>
              <a:t>Spin up instance (est. 15 minutes)</a:t>
            </a:r>
          </a:p>
          <a:p>
            <a:pPr lvl="1"/>
            <a:r>
              <a:rPr lang="en-US" dirty="0"/>
              <a:t>Note, this can be done in advance of having a customer</a:t>
            </a:r>
          </a:p>
          <a:p>
            <a:r>
              <a:rPr lang="en-US" dirty="0"/>
              <a:t>Log onto One Source Cloud and place order</a:t>
            </a:r>
          </a:p>
          <a:p>
            <a:pPr lvl="1"/>
            <a:r>
              <a:rPr lang="en-US" dirty="0"/>
              <a:t>This can be done using a webpage or via One Source Cloud APIs</a:t>
            </a:r>
          </a:p>
          <a:p>
            <a:r>
              <a:rPr lang="en-US" dirty="0"/>
              <a:t>OSS fetches licenses (Up to 10 minutes)</a:t>
            </a:r>
          </a:p>
          <a:p>
            <a:pPr lvl="1"/>
            <a:r>
              <a:rPr lang="en-US" dirty="0"/>
              <a:t>OSS communicate with Avaya once every 10 minutes</a:t>
            </a:r>
          </a:p>
          <a:p>
            <a:r>
              <a:rPr lang="en-US" dirty="0"/>
              <a:t>System is ready to be configured</a:t>
            </a:r>
          </a:p>
          <a:p>
            <a:r>
              <a:rPr lang="en-US" dirty="0"/>
              <a:t>Technician configures system using IP Office Web Manager</a:t>
            </a:r>
          </a:p>
          <a:p>
            <a:r>
              <a:rPr lang="en-US" dirty="0"/>
              <a:t>System is ready for customer</a:t>
            </a:r>
          </a:p>
        </p:txBody>
      </p:sp>
      <p:sp>
        <p:nvSpPr>
          <p:cNvPr id="4" name="Title 1"/>
          <p:cNvSpPr txBox="1">
            <a:spLocks/>
          </p:cNvSpPr>
          <p:nvPr/>
        </p:nvSpPr>
        <p:spPr>
          <a:xfrm>
            <a:off x="731520" y="521658"/>
            <a:ext cx="13167360" cy="1005840"/>
          </a:xfrm>
          <a:prstGeom prst="rect">
            <a:avLst/>
          </a:prstGeom>
        </p:spPr>
        <p:txBody>
          <a:bodyPr vert="horz" lIns="130609" tIns="65305" rIns="130609" bIns="65305" rtlCol="0" anchor="b">
            <a:noAutofit/>
          </a:bodyPr>
          <a:lstStyle>
            <a:lvl1pPr algn="l" defTabSz="1306090" rtl="0" eaLnBrk="1" latinLnBrk="0" hangingPunct="1">
              <a:lnSpc>
                <a:spcPct val="90000"/>
              </a:lnSpc>
              <a:spcBef>
                <a:spcPct val="0"/>
              </a:spcBef>
              <a:buNone/>
              <a:defRPr sz="3100" kern="1200">
                <a:solidFill>
                  <a:schemeClr val="tx1"/>
                </a:solidFill>
                <a:latin typeface="+mj-lt"/>
                <a:ea typeface="+mj-ea"/>
                <a:cs typeface="+mj-cs"/>
              </a:defRPr>
            </a:lvl1pPr>
          </a:lstStyle>
          <a:p>
            <a:r>
              <a:rPr lang="en-US" sz="3600" dirty="0"/>
              <a:t>How Easy to Add a New Customer</a:t>
            </a:r>
            <a:r>
              <a:rPr lang="mr-IN" sz="3600" dirty="0"/>
              <a:t>…</a:t>
            </a:r>
            <a:r>
              <a:rPr lang="en-US" sz="3600" dirty="0"/>
              <a:t>.</a:t>
            </a:r>
          </a:p>
        </p:txBody>
      </p:sp>
    </p:spTree>
    <p:extLst>
      <p:ext uri="{BB962C8B-B14F-4D97-AF65-F5344CB8AC3E}">
        <p14:creationId xmlns:p14="http://schemas.microsoft.com/office/powerpoint/2010/main" val="1145654002"/>
      </p:ext>
    </p:extLst>
  </p:cSld>
  <p:clrMapOvr>
    <a:masterClrMapping/>
  </p:clrMapOvr>
  <p:transition xmlns:p14="http://schemas.microsoft.com/office/powerpoint/2010/mai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nvPr>
        </p:nvGraphicFramePr>
        <p:xfrm>
          <a:off x="731520" y="2178051"/>
          <a:ext cx="13403580" cy="5726632"/>
        </p:xfrm>
        <a:graphic>
          <a:graphicData uri="http://schemas.openxmlformats.org/drawingml/2006/table">
            <a:tbl>
              <a:tblPr firstRow="1" bandRow="1">
                <a:tableStyleId>{5C22544A-7EE6-4342-B048-85BDC9FD1C3A}</a:tableStyleId>
              </a:tblPr>
              <a:tblGrid>
                <a:gridCol w="5660476">
                  <a:extLst>
                    <a:ext uri="{9D8B030D-6E8A-4147-A177-3AD203B41FA5}">
                      <a16:colId xmlns:a16="http://schemas.microsoft.com/office/drawing/2014/main" xmlns="" val="20000"/>
                    </a:ext>
                  </a:extLst>
                </a:gridCol>
                <a:gridCol w="7743104">
                  <a:extLst>
                    <a:ext uri="{9D8B030D-6E8A-4147-A177-3AD203B41FA5}">
                      <a16:colId xmlns:a16="http://schemas.microsoft.com/office/drawing/2014/main" xmlns="" val="20001"/>
                    </a:ext>
                  </a:extLst>
                </a:gridCol>
              </a:tblGrid>
              <a:tr h="423648">
                <a:tc>
                  <a:txBody>
                    <a:bodyPr/>
                    <a:lstStyle/>
                    <a:p>
                      <a:pPr algn="ctr"/>
                      <a:r>
                        <a:rPr lang="en-US" sz="2100" dirty="0"/>
                        <a:t>ORDER CODE</a:t>
                      </a:r>
                    </a:p>
                  </a:txBody>
                  <a:tcPr anchor="ctr"/>
                </a:tc>
                <a:tc>
                  <a:txBody>
                    <a:bodyPr/>
                    <a:lstStyle/>
                    <a:p>
                      <a:pPr algn="ctr"/>
                      <a:r>
                        <a:rPr lang="en-US" sz="2100" dirty="0"/>
                        <a:t>MAPPED LICENSES</a:t>
                      </a:r>
                    </a:p>
                  </a:txBody>
                  <a:tcPr anchor="ctr"/>
                </a:tc>
                <a:extLst>
                  <a:ext uri="{0D108BD9-81ED-4DB2-BD59-A6C34878D82A}">
                    <a16:rowId xmlns:a16="http://schemas.microsoft.com/office/drawing/2014/main" xmlns="" val="10000"/>
                  </a:ext>
                </a:extLst>
              </a:tr>
              <a:tr h="656265">
                <a:tc>
                  <a:txBody>
                    <a:bodyPr/>
                    <a:lstStyle/>
                    <a:p>
                      <a:pPr marL="0" marR="0" indent="0" algn="l" defTabSz="1306090" rtl="0" eaLnBrk="1" fontAlgn="auto" latinLnBrk="0" hangingPunct="1">
                        <a:lnSpc>
                          <a:spcPct val="100000"/>
                        </a:lnSpc>
                        <a:spcBef>
                          <a:spcPts val="0"/>
                        </a:spcBef>
                        <a:spcAft>
                          <a:spcPts val="0"/>
                        </a:spcAft>
                        <a:buClrTx/>
                        <a:buSzTx/>
                        <a:buFontTx/>
                        <a:buNone/>
                        <a:tabLst/>
                        <a:defRPr/>
                      </a:pPr>
                      <a:r>
                        <a:rPr lang="en-US" sz="2100" b="0" i="0" u="none" strike="noStrike" kern="1200" baseline="0" dirty="0">
                          <a:solidFill>
                            <a:schemeClr val="dk1"/>
                          </a:solidFill>
                          <a:latin typeface="+mn-lt"/>
                          <a:ea typeface="+mn-ea"/>
                          <a:cs typeface="+mn-cs"/>
                        </a:rPr>
                        <a:t>385853 - Telephony User 	</a:t>
                      </a:r>
                    </a:p>
                  </a:txBody>
                  <a:tcPr anchor="ctr"/>
                </a:tc>
                <a:tc>
                  <a:txBody>
                    <a:bodyPr/>
                    <a:lstStyle/>
                    <a:p>
                      <a:pPr marL="342900" indent="-342900">
                        <a:buFont typeface="Arial" panose="020B0604020202020204" pitchFamily="34" charset="0"/>
                        <a:buChar char="•"/>
                      </a:pPr>
                      <a:r>
                        <a:rPr lang="en-US" sz="2100" b="0" i="0" u="none" strike="noStrike" kern="1200" baseline="0" dirty="0">
                          <a:solidFill>
                            <a:schemeClr val="dk1"/>
                          </a:solidFill>
                          <a:latin typeface="+mn-lt"/>
                          <a:ea typeface="+mn-ea"/>
                          <a:cs typeface="+mn-cs"/>
                        </a:rPr>
                        <a:t>Avaya IP Endpoint License</a:t>
                      </a:r>
                    </a:p>
                  </a:txBody>
                  <a:tcPr anchor="ctr"/>
                </a:tc>
                <a:extLst>
                  <a:ext uri="{0D108BD9-81ED-4DB2-BD59-A6C34878D82A}">
                    <a16:rowId xmlns:a16="http://schemas.microsoft.com/office/drawing/2014/main" xmlns="" val="10001"/>
                  </a:ext>
                </a:extLst>
              </a:tr>
              <a:tr h="629849">
                <a:tc>
                  <a:txBody>
                    <a:bodyPr/>
                    <a:lstStyle/>
                    <a:p>
                      <a:pPr marL="0" marR="0" indent="0" algn="l" defTabSz="1306090" rtl="0" eaLnBrk="1" fontAlgn="auto" latinLnBrk="0" hangingPunct="1">
                        <a:lnSpc>
                          <a:spcPct val="100000"/>
                        </a:lnSpc>
                        <a:spcBef>
                          <a:spcPts val="0"/>
                        </a:spcBef>
                        <a:spcAft>
                          <a:spcPts val="0"/>
                        </a:spcAft>
                        <a:buClrTx/>
                        <a:buSzTx/>
                        <a:buFontTx/>
                        <a:buNone/>
                        <a:tabLst/>
                        <a:defRPr/>
                      </a:pPr>
                      <a:r>
                        <a:rPr lang="en-US" sz="2100" b="0" i="0" u="none" strike="noStrike" kern="1200" baseline="0" dirty="0">
                          <a:solidFill>
                            <a:schemeClr val="dk1"/>
                          </a:solidFill>
                          <a:latin typeface="+mn-lt"/>
                          <a:ea typeface="+mn-ea"/>
                          <a:cs typeface="+mn-cs"/>
                        </a:rPr>
                        <a:t>389275 – 3rd Party Telephony User</a:t>
                      </a:r>
                      <a:endParaRPr lang="en-US" sz="2100" dirty="0"/>
                    </a:p>
                  </a:txBody>
                  <a:tcPr anchor="ctr"/>
                </a:tc>
                <a:tc>
                  <a:txBody>
                    <a:bodyPr/>
                    <a:lstStyle/>
                    <a:p>
                      <a:pPr marL="342900" indent="-342900">
                        <a:buFont typeface="Arial" panose="020B0604020202020204" pitchFamily="34" charset="0"/>
                        <a:buChar char="•"/>
                      </a:pPr>
                      <a:r>
                        <a:rPr lang="en-US" sz="2100" b="0" i="0" u="none" strike="noStrike" kern="1200" baseline="0" dirty="0">
                          <a:solidFill>
                            <a:schemeClr val="dk1"/>
                          </a:solidFill>
                          <a:latin typeface="+mn-lt"/>
                          <a:ea typeface="+mn-ea"/>
                          <a:cs typeface="+mn-cs"/>
                        </a:rPr>
                        <a:t>3rd Party IP Endpoint License (Quantity 1)</a:t>
                      </a:r>
                      <a:endParaRPr lang="en-US" sz="2100" dirty="0"/>
                    </a:p>
                  </a:txBody>
                  <a:tcPr anchor="ctr"/>
                </a:tc>
                <a:extLst>
                  <a:ext uri="{0D108BD9-81ED-4DB2-BD59-A6C34878D82A}">
                    <a16:rowId xmlns:a16="http://schemas.microsoft.com/office/drawing/2014/main" xmlns="" val="10002"/>
                  </a:ext>
                </a:extLst>
              </a:tr>
              <a:tr h="629849">
                <a:tc>
                  <a:txBody>
                    <a:bodyPr/>
                    <a:lstStyle/>
                    <a:p>
                      <a:pPr marL="0" marR="0" indent="0" algn="l" defTabSz="1306090" rtl="0" eaLnBrk="1" fontAlgn="auto" latinLnBrk="0" hangingPunct="1">
                        <a:lnSpc>
                          <a:spcPct val="100000"/>
                        </a:lnSpc>
                        <a:spcBef>
                          <a:spcPts val="0"/>
                        </a:spcBef>
                        <a:spcAft>
                          <a:spcPts val="0"/>
                        </a:spcAft>
                        <a:buClrTx/>
                        <a:buSzTx/>
                        <a:buFontTx/>
                        <a:buNone/>
                        <a:tabLst/>
                        <a:defRPr/>
                      </a:pPr>
                      <a:r>
                        <a:rPr lang="en-US" sz="2100" b="0" i="0" u="none" strike="noStrike" kern="1200" baseline="0" dirty="0">
                          <a:solidFill>
                            <a:schemeClr val="dk1"/>
                          </a:solidFill>
                          <a:latin typeface="+mn-lt"/>
                          <a:ea typeface="+mn-ea"/>
                          <a:cs typeface="+mn-cs"/>
                        </a:rPr>
                        <a:t>390350-IP500 Digital/Analog User 	</a:t>
                      </a:r>
                    </a:p>
                  </a:txBody>
                  <a:tcPr anchor="ctr"/>
                </a:tc>
                <a:tc>
                  <a:txBody>
                    <a:bodyPr/>
                    <a:lstStyle/>
                    <a:p>
                      <a:pPr marL="342900" indent="-342900">
                        <a:buFont typeface="Arial" panose="020B0604020202020204" pitchFamily="34" charset="0"/>
                        <a:buChar char="•"/>
                      </a:pPr>
                      <a:r>
                        <a:rPr lang="en-US" sz="2100" b="0" i="0" u="none" strike="noStrike" kern="1200" baseline="0" dirty="0">
                          <a:solidFill>
                            <a:schemeClr val="dk1"/>
                          </a:solidFill>
                          <a:latin typeface="+mn-lt"/>
                          <a:ea typeface="+mn-ea"/>
                          <a:cs typeface="+mn-cs"/>
                        </a:rPr>
                        <a:t>IP500 Digital/Analog User License (Quantity 1)</a:t>
                      </a:r>
                      <a:endParaRPr lang="en-US" sz="2100" dirty="0"/>
                    </a:p>
                  </a:txBody>
                  <a:tcPr anchor="ctr"/>
                </a:tc>
                <a:extLst>
                  <a:ext uri="{0D108BD9-81ED-4DB2-BD59-A6C34878D82A}">
                    <a16:rowId xmlns:a16="http://schemas.microsoft.com/office/drawing/2014/main" xmlns="" val="10003"/>
                  </a:ext>
                </a:extLst>
              </a:tr>
              <a:tr h="1101486">
                <a:tc>
                  <a:txBody>
                    <a:bodyPr/>
                    <a:lstStyle/>
                    <a:p>
                      <a:pPr marL="0" marR="0" indent="0" algn="l" defTabSz="1306090" rtl="0" eaLnBrk="1" fontAlgn="auto" latinLnBrk="0" hangingPunct="1">
                        <a:lnSpc>
                          <a:spcPct val="100000"/>
                        </a:lnSpc>
                        <a:spcBef>
                          <a:spcPts val="0"/>
                        </a:spcBef>
                        <a:spcAft>
                          <a:spcPts val="0"/>
                        </a:spcAft>
                        <a:buClrTx/>
                        <a:buSzTx/>
                        <a:buFontTx/>
                        <a:buNone/>
                        <a:tabLst/>
                        <a:defRPr/>
                      </a:pPr>
                      <a:r>
                        <a:rPr lang="en-US" sz="2100" b="0" i="0" u="none" strike="noStrike" kern="1200" baseline="0" dirty="0">
                          <a:solidFill>
                            <a:schemeClr val="dk1"/>
                          </a:solidFill>
                          <a:latin typeface="+mn-lt"/>
                          <a:ea typeface="+mn-ea"/>
                          <a:cs typeface="+mn-cs"/>
                        </a:rPr>
                        <a:t>385854 - UC User 	</a:t>
                      </a:r>
                    </a:p>
                    <a:p>
                      <a:endParaRPr lang="en-US" sz="2100" dirty="0"/>
                    </a:p>
                  </a:txBody>
                  <a:tcPr anchor="ctr"/>
                </a:tc>
                <a:tc>
                  <a:txBody>
                    <a:bodyPr/>
                    <a:lstStyle/>
                    <a:p>
                      <a:pPr marL="457200" indent="-457200">
                        <a:buFont typeface="Arial" panose="020B0604020202020204" pitchFamily="34" charset="0"/>
                        <a:buChar char="•"/>
                      </a:pPr>
                      <a:r>
                        <a:rPr lang="fr-FR" sz="2100" b="0" i="0" u="none" strike="noStrike" kern="1200" baseline="0" dirty="0">
                          <a:solidFill>
                            <a:schemeClr val="dk1"/>
                          </a:solidFill>
                          <a:latin typeface="+mn-lt"/>
                          <a:ea typeface="+mn-ea"/>
                          <a:cs typeface="+mn-cs"/>
                        </a:rPr>
                        <a:t>Avaya IP </a:t>
                      </a:r>
                      <a:r>
                        <a:rPr lang="fr-FR" sz="2100" b="0" i="0" u="none" strike="noStrike" kern="1200" baseline="0" dirty="0" err="1">
                          <a:solidFill>
                            <a:schemeClr val="dk1"/>
                          </a:solidFill>
                          <a:latin typeface="+mn-lt"/>
                          <a:ea typeface="+mn-ea"/>
                          <a:cs typeface="+mn-cs"/>
                        </a:rPr>
                        <a:t>Endpoint</a:t>
                      </a:r>
                      <a:r>
                        <a:rPr lang="fr-FR" sz="2100" b="0" i="0" u="none" strike="noStrike" kern="1200" baseline="0" dirty="0">
                          <a:solidFill>
                            <a:schemeClr val="dk1"/>
                          </a:solidFill>
                          <a:latin typeface="+mn-lt"/>
                          <a:ea typeface="+mn-ea"/>
                          <a:cs typeface="+mn-cs"/>
                        </a:rPr>
                        <a:t> License (</a:t>
                      </a:r>
                      <a:r>
                        <a:rPr lang="fr-FR" sz="2100" b="0" i="0" u="none" strike="noStrike" kern="1200" baseline="0" dirty="0" err="1">
                          <a:solidFill>
                            <a:schemeClr val="dk1"/>
                          </a:solidFill>
                          <a:latin typeface="+mn-lt"/>
                          <a:ea typeface="+mn-ea"/>
                          <a:cs typeface="+mn-cs"/>
                        </a:rPr>
                        <a:t>Quantity</a:t>
                      </a:r>
                      <a:r>
                        <a:rPr lang="fr-FR" sz="2100" b="0" i="0" u="none" strike="noStrike" kern="1200" baseline="0" dirty="0">
                          <a:solidFill>
                            <a:schemeClr val="dk1"/>
                          </a:solidFill>
                          <a:latin typeface="+mn-lt"/>
                          <a:ea typeface="+mn-ea"/>
                          <a:cs typeface="+mn-cs"/>
                        </a:rPr>
                        <a:t> 1) </a:t>
                      </a:r>
                    </a:p>
                    <a:p>
                      <a:pPr marL="457200" indent="-457200">
                        <a:buFont typeface="Arial" panose="020B0604020202020204" pitchFamily="34" charset="0"/>
                        <a:buChar char="•"/>
                      </a:pPr>
                      <a:r>
                        <a:rPr lang="en-US" sz="2100" b="0" i="0" u="none" strike="noStrike" kern="1200" baseline="0" dirty="0">
                          <a:solidFill>
                            <a:schemeClr val="dk1"/>
                          </a:solidFill>
                          <a:latin typeface="+mn-lt"/>
                          <a:ea typeface="+mn-ea"/>
                          <a:cs typeface="+mn-cs"/>
                        </a:rPr>
                        <a:t>Power User license (Quantity 1) </a:t>
                      </a:r>
                    </a:p>
                    <a:p>
                      <a:pPr marL="457200" indent="-457200">
                        <a:buFont typeface="Arial" panose="020B0604020202020204" pitchFamily="34" charset="0"/>
                        <a:buChar char="•"/>
                      </a:pPr>
                      <a:r>
                        <a:rPr lang="en-US" sz="2100" b="0" i="0" u="none" strike="noStrike" kern="1200" baseline="0" dirty="0">
                          <a:solidFill>
                            <a:schemeClr val="dk1"/>
                          </a:solidFill>
                          <a:latin typeface="+mn-lt"/>
                          <a:ea typeface="+mn-ea"/>
                          <a:cs typeface="+mn-cs"/>
                        </a:rPr>
                        <a:t>Web Collaboration User (Quantity 1)</a:t>
                      </a:r>
                      <a:endParaRPr lang="en-US" sz="2100" dirty="0"/>
                    </a:p>
                  </a:txBody>
                  <a:tcPr anchor="ctr"/>
                </a:tc>
                <a:extLst>
                  <a:ext uri="{0D108BD9-81ED-4DB2-BD59-A6C34878D82A}">
                    <a16:rowId xmlns:a16="http://schemas.microsoft.com/office/drawing/2014/main" xmlns="" val="10004"/>
                  </a:ext>
                </a:extLst>
              </a:tr>
              <a:tr h="1210704">
                <a:tc>
                  <a:txBody>
                    <a:bodyPr/>
                    <a:lstStyle/>
                    <a:p>
                      <a:pPr marL="0" marR="0" indent="0" algn="l" defTabSz="1306090" rtl="0" eaLnBrk="1" fontAlgn="auto" latinLnBrk="0" hangingPunct="1">
                        <a:lnSpc>
                          <a:spcPct val="100000"/>
                        </a:lnSpc>
                        <a:spcBef>
                          <a:spcPts val="0"/>
                        </a:spcBef>
                        <a:spcAft>
                          <a:spcPts val="0"/>
                        </a:spcAft>
                        <a:buClrTx/>
                        <a:buSzTx/>
                        <a:buFontTx/>
                        <a:buNone/>
                        <a:tabLst/>
                        <a:defRPr/>
                      </a:pPr>
                      <a:r>
                        <a:rPr lang="en-US" sz="2100" b="0" i="0" u="none" strike="noStrike" kern="1200" baseline="0" dirty="0">
                          <a:solidFill>
                            <a:schemeClr val="dk1"/>
                          </a:solidFill>
                          <a:latin typeface="+mn-lt"/>
                          <a:ea typeface="+mn-ea"/>
                          <a:cs typeface="+mn-cs"/>
                        </a:rPr>
                        <a:t>389276- 3rd Party UC User 	</a:t>
                      </a:r>
                    </a:p>
                    <a:p>
                      <a:endParaRPr lang="en-US" sz="2100" dirty="0"/>
                    </a:p>
                  </a:txBody>
                  <a:tcPr anchor="ctr"/>
                </a:tc>
                <a:tc>
                  <a:txBody>
                    <a:bodyPr/>
                    <a:lstStyle/>
                    <a:p>
                      <a:pPr marL="342900" indent="-342900">
                        <a:buFont typeface="Arial" panose="020B0604020202020204" pitchFamily="34" charset="0"/>
                        <a:buChar char="•"/>
                      </a:pPr>
                      <a:r>
                        <a:rPr lang="en-US" sz="2100" b="0" i="0" u="none" strike="noStrike" kern="1200" baseline="0" dirty="0">
                          <a:solidFill>
                            <a:schemeClr val="dk1"/>
                          </a:solidFill>
                          <a:latin typeface="+mn-lt"/>
                          <a:ea typeface="+mn-ea"/>
                          <a:cs typeface="+mn-cs"/>
                        </a:rPr>
                        <a:t>3rd Party IP Endpoint License (Quantity 1)</a:t>
                      </a:r>
                    </a:p>
                    <a:p>
                      <a:pPr marL="342900" indent="-342900">
                        <a:buFont typeface="Arial" panose="020B0604020202020204" pitchFamily="34" charset="0"/>
                        <a:buChar char="•"/>
                      </a:pPr>
                      <a:r>
                        <a:rPr lang="en-US" sz="2100" b="0" i="0" u="none" strike="noStrike" kern="1200" baseline="0" dirty="0">
                          <a:solidFill>
                            <a:schemeClr val="dk1"/>
                          </a:solidFill>
                          <a:latin typeface="+mn-lt"/>
                          <a:ea typeface="+mn-ea"/>
                          <a:cs typeface="+mn-cs"/>
                        </a:rPr>
                        <a:t>Power User license (Quantity 1)</a:t>
                      </a:r>
                    </a:p>
                    <a:p>
                      <a:pPr marL="342900" indent="-342900">
                        <a:buFont typeface="Arial" panose="020B0604020202020204" pitchFamily="34" charset="0"/>
                        <a:buChar char="•"/>
                      </a:pPr>
                      <a:r>
                        <a:rPr lang="en-US" sz="2100" b="0" i="0" u="none" strike="noStrike" kern="1200" baseline="0" dirty="0">
                          <a:solidFill>
                            <a:schemeClr val="dk1"/>
                          </a:solidFill>
                          <a:latin typeface="+mn-lt"/>
                          <a:ea typeface="+mn-ea"/>
                          <a:cs typeface="+mn-cs"/>
                        </a:rPr>
                        <a:t>Web Collaboration User (Quantity 1)</a:t>
                      </a:r>
                      <a:endParaRPr lang="en-US" sz="2100" dirty="0"/>
                    </a:p>
                  </a:txBody>
                  <a:tcPr anchor="ctr"/>
                </a:tc>
                <a:extLst>
                  <a:ext uri="{0D108BD9-81ED-4DB2-BD59-A6C34878D82A}">
                    <a16:rowId xmlns:a16="http://schemas.microsoft.com/office/drawing/2014/main" xmlns="" val="10005"/>
                  </a:ext>
                </a:extLst>
              </a:tr>
              <a:tr h="1074831">
                <a:tc>
                  <a:txBody>
                    <a:bodyPr/>
                    <a:lstStyle/>
                    <a:p>
                      <a:pPr marL="0" marR="0" indent="0" algn="l" defTabSz="1306090" rtl="0" eaLnBrk="1" fontAlgn="auto" latinLnBrk="0" hangingPunct="1">
                        <a:lnSpc>
                          <a:spcPct val="100000"/>
                        </a:lnSpc>
                        <a:spcBef>
                          <a:spcPts val="0"/>
                        </a:spcBef>
                        <a:spcAft>
                          <a:spcPts val="0"/>
                        </a:spcAft>
                        <a:buClrTx/>
                        <a:buSzTx/>
                        <a:buFontTx/>
                        <a:buNone/>
                        <a:tabLst/>
                        <a:defRPr/>
                      </a:pPr>
                      <a:r>
                        <a:rPr lang="en-US" sz="2100" b="0" i="0" u="none" strike="noStrike" kern="1200" baseline="0" dirty="0">
                          <a:solidFill>
                            <a:schemeClr val="dk1"/>
                          </a:solidFill>
                          <a:latin typeface="+mn-lt"/>
                          <a:ea typeface="+mn-ea"/>
                          <a:cs typeface="+mn-cs"/>
                        </a:rPr>
                        <a:t>390351-IP500 UC Digital Analog User</a:t>
                      </a:r>
                      <a:endParaRPr lang="en-US" sz="2100" dirty="0"/>
                    </a:p>
                  </a:txBody>
                  <a:tcPr anchor="ctr"/>
                </a:tc>
                <a:tc>
                  <a:txBody>
                    <a:bodyPr/>
                    <a:lstStyle/>
                    <a:p>
                      <a:pPr marL="342900" indent="-342900">
                        <a:buFont typeface="Arial" panose="020B0604020202020204" pitchFamily="34" charset="0"/>
                        <a:buChar char="•"/>
                      </a:pPr>
                      <a:r>
                        <a:rPr lang="en-US" sz="2100" b="0" i="0" u="none" strike="noStrike" kern="1200" baseline="0" dirty="0">
                          <a:solidFill>
                            <a:schemeClr val="dk1"/>
                          </a:solidFill>
                          <a:latin typeface="+mn-lt"/>
                          <a:ea typeface="+mn-ea"/>
                          <a:cs typeface="+mn-cs"/>
                        </a:rPr>
                        <a:t>IP500 Digital/Analog User License (Quantity 1)</a:t>
                      </a:r>
                    </a:p>
                    <a:p>
                      <a:pPr marL="342900" indent="-342900">
                        <a:buFont typeface="Arial" panose="020B0604020202020204" pitchFamily="34" charset="0"/>
                        <a:buChar char="•"/>
                      </a:pPr>
                      <a:r>
                        <a:rPr lang="en-US" sz="2100" b="0" i="0" u="none" strike="noStrike" kern="1200" baseline="0" dirty="0">
                          <a:solidFill>
                            <a:schemeClr val="dk1"/>
                          </a:solidFill>
                          <a:latin typeface="+mn-lt"/>
                          <a:ea typeface="+mn-ea"/>
                          <a:cs typeface="+mn-cs"/>
                        </a:rPr>
                        <a:t>Power User license (Quantity 1)</a:t>
                      </a:r>
                    </a:p>
                    <a:p>
                      <a:pPr marL="342900" indent="-342900">
                        <a:buFont typeface="Arial" panose="020B0604020202020204" pitchFamily="34" charset="0"/>
                        <a:buChar char="•"/>
                      </a:pPr>
                      <a:r>
                        <a:rPr lang="en-US" sz="2100" b="0" i="0" u="none" strike="noStrike" kern="1200" baseline="0" dirty="0">
                          <a:solidFill>
                            <a:schemeClr val="dk1"/>
                          </a:solidFill>
                          <a:latin typeface="+mn-lt"/>
                          <a:ea typeface="+mn-ea"/>
                          <a:cs typeface="+mn-cs"/>
                        </a:rPr>
                        <a:t>Web Collaboration User (Quantity 1)</a:t>
                      </a:r>
                      <a:endParaRPr lang="en-US" sz="2100" dirty="0"/>
                    </a:p>
                  </a:txBody>
                  <a:tcPr anchor="ctr"/>
                </a:tc>
                <a:extLst>
                  <a:ext uri="{0D108BD9-81ED-4DB2-BD59-A6C34878D82A}">
                    <a16:rowId xmlns:a16="http://schemas.microsoft.com/office/drawing/2014/main" xmlns="" val="10006"/>
                  </a:ext>
                </a:extLst>
              </a:tr>
            </a:tbl>
          </a:graphicData>
        </a:graphic>
      </p:graphicFrame>
      <p:sp>
        <p:nvSpPr>
          <p:cNvPr id="11" name="Title 1"/>
          <p:cNvSpPr>
            <a:spLocks noGrp="1"/>
          </p:cNvSpPr>
          <p:nvPr>
            <p:ph type="title"/>
          </p:nvPr>
        </p:nvSpPr>
        <p:spPr>
          <a:xfrm>
            <a:off x="731520" y="521658"/>
            <a:ext cx="13167360" cy="1005840"/>
          </a:xfrm>
          <a:noFill/>
          <a:ln>
            <a:noFill/>
          </a:ln>
        </p:spPr>
        <p:txBody>
          <a:bodyPr vert="horz" lIns="130609" tIns="65305" rIns="130609" bIns="65305" rtlCol="0" anchor="b">
            <a:noAutofit/>
          </a:bodyPr>
          <a:lstStyle/>
          <a:p>
            <a:r>
              <a:rPr lang="en-US" sz="3600" dirty="0"/>
              <a:t>Which Licenses to </a:t>
            </a:r>
            <a:r>
              <a:rPr lang="en-US" sz="3600"/>
              <a:t>Order….</a:t>
            </a:r>
            <a:r>
              <a:rPr lang="en-US" sz="3600" i="1"/>
              <a:t>OPEX</a:t>
            </a:r>
            <a:endParaRPr lang="en-US" sz="3600" dirty="0"/>
          </a:p>
        </p:txBody>
      </p:sp>
      <p:sp>
        <p:nvSpPr>
          <p:cNvPr id="12" name="Text Placeholder 2"/>
          <p:cNvSpPr txBox="1">
            <a:spLocks/>
          </p:cNvSpPr>
          <p:nvPr/>
        </p:nvSpPr>
        <p:spPr>
          <a:xfrm>
            <a:off x="731520" y="1554480"/>
            <a:ext cx="13167360" cy="548640"/>
          </a:xfrm>
          <a:prstGeom prst="rect">
            <a:avLst/>
          </a:prstGeom>
        </p:spPr>
        <p:txBody>
          <a:bodyPr vert="horz" lIns="130609" tIns="65305" rIns="130609" bIns="65305" rtlCol="0">
            <a:normAutofit/>
          </a:bodyPr>
          <a:lstStyle>
            <a:lvl1pPr indent="0">
              <a:lnSpc>
                <a:spcPct val="90000"/>
              </a:lnSpc>
              <a:spcBef>
                <a:spcPts val="0"/>
              </a:spcBef>
              <a:buClr>
                <a:schemeClr val="accent1"/>
              </a:buClr>
              <a:buFont typeface="Webdings" pitchFamily="18" charset="2"/>
              <a:buNone/>
              <a:defRPr sz="2900">
                <a:solidFill>
                  <a:schemeClr val="accent1"/>
                </a:solidFill>
              </a:defRPr>
            </a:lvl1pPr>
            <a:lvl2pPr marL="0" indent="0">
              <a:lnSpc>
                <a:spcPct val="90000"/>
              </a:lnSpc>
              <a:spcBef>
                <a:spcPts val="0"/>
              </a:spcBef>
              <a:buClr>
                <a:schemeClr val="accent2"/>
              </a:buClr>
              <a:buFont typeface="Arial" pitchFamily="34" charset="0"/>
              <a:buNone/>
              <a:defRPr sz="2400"/>
            </a:lvl2pPr>
            <a:lvl3pPr marL="0" indent="0">
              <a:lnSpc>
                <a:spcPct val="90000"/>
              </a:lnSpc>
              <a:spcBef>
                <a:spcPts val="0"/>
              </a:spcBef>
              <a:buClr>
                <a:schemeClr val="accent2"/>
              </a:buClr>
              <a:buFont typeface="Arial" pitchFamily="34" charset="0"/>
              <a:buNone/>
              <a:defRPr sz="2000"/>
            </a:lvl3pPr>
            <a:lvl4pPr marL="0" indent="0">
              <a:lnSpc>
                <a:spcPct val="90000"/>
              </a:lnSpc>
              <a:spcBef>
                <a:spcPts val="0"/>
              </a:spcBef>
              <a:buClr>
                <a:schemeClr val="accent2"/>
              </a:buClr>
              <a:buFont typeface="Arial" pitchFamily="34" charset="0"/>
              <a:buNone/>
              <a:defRPr sz="1900"/>
            </a:lvl4pPr>
            <a:lvl5pPr marL="0" indent="0">
              <a:lnSpc>
                <a:spcPct val="90000"/>
              </a:lnSpc>
              <a:spcBef>
                <a:spcPts val="0"/>
              </a:spcBef>
              <a:buClr>
                <a:schemeClr val="accent2"/>
              </a:buClr>
              <a:buFont typeface="Arial" pitchFamily="34" charset="0"/>
              <a:buNone/>
              <a:defRPr sz="1900"/>
            </a:lvl5pPr>
            <a:lvl6pPr marL="3134615" indent="-326522">
              <a:lnSpc>
                <a:spcPct val="90000"/>
              </a:lnSpc>
              <a:spcBef>
                <a:spcPts val="857"/>
              </a:spcBef>
              <a:buClr>
                <a:schemeClr val="accent2"/>
              </a:buClr>
              <a:buFont typeface="Arial" pitchFamily="34" charset="0"/>
              <a:buChar char="–"/>
              <a:defRPr sz="2300"/>
            </a:lvl6pPr>
            <a:lvl7pPr marL="3657051" indent="-326522">
              <a:lnSpc>
                <a:spcPct val="90000"/>
              </a:lnSpc>
              <a:spcBef>
                <a:spcPts val="857"/>
              </a:spcBef>
              <a:buClr>
                <a:schemeClr val="accent2"/>
              </a:buClr>
              <a:buFont typeface="Arial" pitchFamily="34" charset="0"/>
              <a:buChar char="–"/>
              <a:defRPr sz="2300"/>
            </a:lvl7pPr>
            <a:lvl8pPr marL="4179488" indent="-326522">
              <a:lnSpc>
                <a:spcPct val="90000"/>
              </a:lnSpc>
              <a:spcBef>
                <a:spcPts val="857"/>
              </a:spcBef>
              <a:buClr>
                <a:schemeClr val="accent2"/>
              </a:buClr>
              <a:buFont typeface="Arial" pitchFamily="34" charset="0"/>
              <a:buChar char="–"/>
              <a:defRPr sz="2300"/>
            </a:lvl8pPr>
            <a:lvl9pPr marL="4701923" indent="-326522">
              <a:lnSpc>
                <a:spcPct val="90000"/>
              </a:lnSpc>
              <a:spcBef>
                <a:spcPts val="857"/>
              </a:spcBef>
              <a:buClr>
                <a:schemeClr val="accent2"/>
              </a:buClr>
              <a:buFont typeface="Arial" pitchFamily="34" charset="0"/>
              <a:buChar char="–"/>
              <a:defRPr sz="2300"/>
            </a:lvl9pPr>
          </a:lstStyle>
          <a:p>
            <a:r>
              <a:rPr lang="en-US" dirty="0"/>
              <a:t>IP Telephone / SIP / Analog / Digital / UC</a:t>
            </a:r>
          </a:p>
        </p:txBody>
      </p:sp>
      <p:sp>
        <p:nvSpPr>
          <p:cNvPr id="3" name="Rounded Rectangle 2"/>
          <p:cNvSpPr/>
          <p:nvPr/>
        </p:nvSpPr>
        <p:spPr>
          <a:xfrm>
            <a:off x="57150" y="2590800"/>
            <a:ext cx="590550" cy="1936955"/>
          </a:xfrm>
          <a:prstGeom prst="round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90000"/>
              </a:lnSpc>
            </a:pPr>
            <a:r>
              <a:rPr lang="en-US" sz="2300" b="1" dirty="0"/>
              <a:t>TELEPHONY</a:t>
            </a:r>
          </a:p>
        </p:txBody>
      </p:sp>
      <p:sp>
        <p:nvSpPr>
          <p:cNvPr id="8" name="Rounded Rectangle 7"/>
          <p:cNvSpPr/>
          <p:nvPr/>
        </p:nvSpPr>
        <p:spPr>
          <a:xfrm>
            <a:off x="76200" y="4630994"/>
            <a:ext cx="590550" cy="3216540"/>
          </a:xfrm>
          <a:prstGeom prst="round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90000"/>
              </a:lnSpc>
            </a:pPr>
            <a:r>
              <a:rPr lang="en-US" sz="2300" b="1" dirty="0"/>
              <a:t>UC</a:t>
            </a:r>
          </a:p>
        </p:txBody>
      </p:sp>
      <p:sp>
        <p:nvSpPr>
          <p:cNvPr id="4" name="Rounded Rectangular Callout 3"/>
          <p:cNvSpPr/>
          <p:nvPr/>
        </p:nvSpPr>
        <p:spPr>
          <a:xfrm>
            <a:off x="8853352" y="4048125"/>
            <a:ext cx="5045528" cy="1059996"/>
          </a:xfrm>
          <a:prstGeom prst="wedgeRoundRectCallout">
            <a:avLst>
              <a:gd name="adj1" fmla="val -113713"/>
              <a:gd name="adj2" fmla="val -146999"/>
              <a:gd name="adj3" fmla="val 16667"/>
            </a:avLst>
          </a:prstGeom>
          <a:solidFill>
            <a:schemeClr val="accent1">
              <a:alpha val="31000"/>
            </a:schemeClr>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b="1" dirty="0"/>
              <a:t>Single Line Item to Order for IPT</a:t>
            </a:r>
          </a:p>
        </p:txBody>
      </p:sp>
    </p:spTree>
    <p:extLst>
      <p:ext uri="{BB962C8B-B14F-4D97-AF65-F5344CB8AC3E}">
        <p14:creationId xmlns:p14="http://schemas.microsoft.com/office/powerpoint/2010/main" val="1126496848"/>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nvPr>
        </p:nvGraphicFramePr>
        <p:xfrm>
          <a:off x="731520" y="2178051"/>
          <a:ext cx="13403580" cy="2811248"/>
        </p:xfrm>
        <a:graphic>
          <a:graphicData uri="http://schemas.openxmlformats.org/drawingml/2006/table">
            <a:tbl>
              <a:tblPr firstRow="1" bandRow="1">
                <a:tableStyleId>{5C22544A-7EE6-4342-B048-85BDC9FD1C3A}</a:tableStyleId>
              </a:tblPr>
              <a:tblGrid>
                <a:gridCol w="5660476">
                  <a:extLst>
                    <a:ext uri="{9D8B030D-6E8A-4147-A177-3AD203B41FA5}">
                      <a16:colId xmlns:a16="http://schemas.microsoft.com/office/drawing/2014/main" xmlns="" val="20000"/>
                    </a:ext>
                  </a:extLst>
                </a:gridCol>
                <a:gridCol w="7743104">
                  <a:extLst>
                    <a:ext uri="{9D8B030D-6E8A-4147-A177-3AD203B41FA5}">
                      <a16:colId xmlns:a16="http://schemas.microsoft.com/office/drawing/2014/main" xmlns="" val="20001"/>
                    </a:ext>
                  </a:extLst>
                </a:gridCol>
              </a:tblGrid>
              <a:tr h="423648">
                <a:tc>
                  <a:txBody>
                    <a:bodyPr/>
                    <a:lstStyle/>
                    <a:p>
                      <a:pPr algn="ctr"/>
                      <a:r>
                        <a:rPr lang="en-US" sz="2100" dirty="0"/>
                        <a:t>ORDER CODE</a:t>
                      </a:r>
                    </a:p>
                  </a:txBody>
                  <a:tcPr anchor="ctr"/>
                </a:tc>
                <a:tc>
                  <a:txBody>
                    <a:bodyPr/>
                    <a:lstStyle/>
                    <a:p>
                      <a:pPr algn="ctr"/>
                      <a:r>
                        <a:rPr lang="en-US" sz="2100" dirty="0"/>
                        <a:t>MAPPED LICENSES</a:t>
                      </a:r>
                    </a:p>
                  </a:txBody>
                  <a:tcPr anchor="ctr"/>
                </a:tc>
                <a:extLst>
                  <a:ext uri="{0D108BD9-81ED-4DB2-BD59-A6C34878D82A}">
                    <a16:rowId xmlns:a16="http://schemas.microsoft.com/office/drawing/2014/main" xmlns="" val="10000"/>
                  </a:ext>
                </a:extLst>
              </a:tr>
              <a:tr h="656265">
                <a:tc>
                  <a:txBody>
                    <a:bodyPr/>
                    <a:lstStyle/>
                    <a:p>
                      <a:r>
                        <a:rPr lang="en-US" sz="2100" b="0" i="0" u="none" strike="noStrike" kern="1200" baseline="0" dirty="0">
                          <a:solidFill>
                            <a:schemeClr val="dk1"/>
                          </a:solidFill>
                          <a:latin typeface="+mn-lt"/>
                          <a:ea typeface="+mn-ea"/>
                          <a:cs typeface="+mn-cs"/>
                        </a:rPr>
                        <a:t>385850 – Voice Agent</a:t>
                      </a:r>
                    </a:p>
                  </a:txBody>
                  <a:tcPr anchor="ctr"/>
                </a:tc>
                <a:tc>
                  <a:txBody>
                    <a:bodyPr/>
                    <a:lstStyle/>
                    <a:p>
                      <a:pPr marL="342900" indent="-342900">
                        <a:buFont typeface="Arial" panose="020B0604020202020204" pitchFamily="34" charset="0"/>
                        <a:buChar char="•"/>
                      </a:pPr>
                      <a:r>
                        <a:rPr lang="en-US" sz="2100" b="0" i="0" u="none" strike="noStrike" kern="1200" baseline="0" dirty="0">
                          <a:solidFill>
                            <a:schemeClr val="dk1"/>
                          </a:solidFill>
                          <a:latin typeface="+mn-lt"/>
                          <a:ea typeface="+mn-ea"/>
                          <a:cs typeface="+mn-cs"/>
                        </a:rPr>
                        <a:t>Voice Agent (Quantity 1)</a:t>
                      </a:r>
                    </a:p>
                  </a:txBody>
                  <a:tcPr anchor="ctr"/>
                </a:tc>
                <a:extLst>
                  <a:ext uri="{0D108BD9-81ED-4DB2-BD59-A6C34878D82A}">
                    <a16:rowId xmlns:a16="http://schemas.microsoft.com/office/drawing/2014/main" xmlns="" val="10001"/>
                  </a:ext>
                </a:extLst>
              </a:tr>
              <a:tr h="629849">
                <a:tc>
                  <a:txBody>
                    <a:bodyPr/>
                    <a:lstStyle/>
                    <a:p>
                      <a:pPr marL="0" marR="0" indent="0" algn="l" defTabSz="1306090" rtl="0" eaLnBrk="1" fontAlgn="auto" latinLnBrk="0" hangingPunct="1">
                        <a:lnSpc>
                          <a:spcPct val="100000"/>
                        </a:lnSpc>
                        <a:spcBef>
                          <a:spcPts val="0"/>
                        </a:spcBef>
                        <a:spcAft>
                          <a:spcPts val="0"/>
                        </a:spcAft>
                        <a:buClrTx/>
                        <a:buSzTx/>
                        <a:buFontTx/>
                        <a:buNone/>
                        <a:tabLst/>
                        <a:defRPr/>
                      </a:pPr>
                      <a:r>
                        <a:rPr lang="en-US" sz="2100" b="0" i="0" u="none" strike="noStrike" kern="1200" baseline="0" dirty="0">
                          <a:solidFill>
                            <a:schemeClr val="dk1"/>
                          </a:solidFill>
                          <a:latin typeface="+mn-lt"/>
                          <a:ea typeface="+mn-ea"/>
                          <a:cs typeface="+mn-cs"/>
                        </a:rPr>
                        <a:t>385851 – Multi-Channel Agent</a:t>
                      </a:r>
                      <a:endParaRPr lang="en-US" sz="2100" dirty="0"/>
                    </a:p>
                  </a:txBody>
                  <a:tcPr anchor="ctr"/>
                </a:tc>
                <a:tc>
                  <a:txBody>
                    <a:bodyPr/>
                    <a:lstStyle/>
                    <a:p>
                      <a:pPr marL="342900" indent="-342900">
                        <a:buFont typeface="Arial" panose="020B0604020202020204" pitchFamily="34" charset="0"/>
                        <a:buChar char="•"/>
                      </a:pPr>
                      <a:r>
                        <a:rPr lang="en-US" sz="2100" b="0" i="0" u="none" strike="noStrike" kern="1200" baseline="0" dirty="0">
                          <a:solidFill>
                            <a:schemeClr val="dk1"/>
                          </a:solidFill>
                          <a:latin typeface="+mn-lt"/>
                          <a:ea typeface="+mn-ea"/>
                          <a:cs typeface="+mn-cs"/>
                        </a:rPr>
                        <a:t>Multi-Channel Agent (Quantity 1)</a:t>
                      </a:r>
                      <a:endParaRPr lang="en-US" sz="2100" dirty="0"/>
                    </a:p>
                  </a:txBody>
                  <a:tcPr anchor="ctr"/>
                </a:tc>
                <a:extLst>
                  <a:ext uri="{0D108BD9-81ED-4DB2-BD59-A6C34878D82A}">
                    <a16:rowId xmlns:a16="http://schemas.microsoft.com/office/drawing/2014/main" xmlns="" val="10002"/>
                  </a:ext>
                </a:extLst>
              </a:tr>
              <a:tr h="1101486">
                <a:tc>
                  <a:txBody>
                    <a:bodyPr/>
                    <a:lstStyle/>
                    <a:p>
                      <a:pPr marL="0" marR="0" indent="0" algn="l" defTabSz="1306090" rtl="0" eaLnBrk="1" fontAlgn="auto" latinLnBrk="0" hangingPunct="1">
                        <a:lnSpc>
                          <a:spcPct val="100000"/>
                        </a:lnSpc>
                        <a:spcBef>
                          <a:spcPts val="0"/>
                        </a:spcBef>
                        <a:spcAft>
                          <a:spcPts val="0"/>
                        </a:spcAft>
                        <a:buClrTx/>
                        <a:buSzTx/>
                        <a:buFontTx/>
                        <a:buNone/>
                        <a:tabLst/>
                        <a:defRPr/>
                      </a:pPr>
                      <a:r>
                        <a:rPr lang="en-US" sz="2100" b="0" i="0" u="none" strike="noStrike" kern="1200" baseline="0" dirty="0">
                          <a:solidFill>
                            <a:schemeClr val="dk1"/>
                          </a:solidFill>
                          <a:latin typeface="+mn-lt"/>
                          <a:ea typeface="+mn-ea"/>
                          <a:cs typeface="+mn-cs"/>
                        </a:rPr>
                        <a:t>383852 – Supervisor Agent</a:t>
                      </a:r>
                      <a:endParaRPr lang="en-US" sz="2100" dirty="0"/>
                    </a:p>
                  </a:txBody>
                  <a:tcPr anchor="ctr"/>
                </a:tc>
                <a:tc>
                  <a:txBody>
                    <a:bodyPr/>
                    <a:lstStyle/>
                    <a:p>
                      <a:pPr marL="457200" indent="-457200">
                        <a:buFont typeface="Arial" panose="020B0604020202020204" pitchFamily="34" charset="0"/>
                        <a:buChar char="•"/>
                      </a:pPr>
                      <a:r>
                        <a:rPr lang="fr-FR" sz="2100" b="0" i="0" u="none" strike="noStrike" kern="1200" baseline="0" dirty="0" err="1">
                          <a:solidFill>
                            <a:schemeClr val="dk1"/>
                          </a:solidFill>
                          <a:latin typeface="+mn-lt"/>
                          <a:ea typeface="+mn-ea"/>
                          <a:cs typeface="+mn-cs"/>
                        </a:rPr>
                        <a:t>Supervisor</a:t>
                      </a:r>
                      <a:r>
                        <a:rPr lang="fr-FR" sz="2100" b="0" i="0" u="none" strike="noStrike" kern="1200" baseline="0" dirty="0">
                          <a:solidFill>
                            <a:schemeClr val="dk1"/>
                          </a:solidFill>
                          <a:latin typeface="+mn-lt"/>
                          <a:ea typeface="+mn-ea"/>
                          <a:cs typeface="+mn-cs"/>
                        </a:rPr>
                        <a:t> Agent (</a:t>
                      </a:r>
                      <a:r>
                        <a:rPr lang="fr-FR" sz="2100" b="0" i="0" u="none" strike="noStrike" kern="1200" baseline="0" dirty="0" err="1">
                          <a:solidFill>
                            <a:schemeClr val="dk1"/>
                          </a:solidFill>
                          <a:latin typeface="+mn-lt"/>
                          <a:ea typeface="+mn-ea"/>
                          <a:cs typeface="+mn-cs"/>
                        </a:rPr>
                        <a:t>Quantity</a:t>
                      </a:r>
                      <a:r>
                        <a:rPr lang="fr-FR" sz="2100" b="0" i="0" u="none" strike="noStrike" kern="1200" baseline="0" dirty="0">
                          <a:solidFill>
                            <a:schemeClr val="dk1"/>
                          </a:solidFill>
                          <a:latin typeface="+mn-lt"/>
                          <a:ea typeface="+mn-ea"/>
                          <a:cs typeface="+mn-cs"/>
                        </a:rPr>
                        <a:t> 1)</a:t>
                      </a:r>
                      <a:endParaRPr lang="en-US" sz="2100" dirty="0"/>
                    </a:p>
                  </a:txBody>
                  <a:tcPr anchor="ctr"/>
                </a:tc>
                <a:extLst>
                  <a:ext uri="{0D108BD9-81ED-4DB2-BD59-A6C34878D82A}">
                    <a16:rowId xmlns:a16="http://schemas.microsoft.com/office/drawing/2014/main" xmlns="" val="10003"/>
                  </a:ext>
                </a:extLst>
              </a:tr>
            </a:tbl>
          </a:graphicData>
        </a:graphic>
      </p:graphicFrame>
      <p:sp>
        <p:nvSpPr>
          <p:cNvPr id="11" name="Title 1"/>
          <p:cNvSpPr>
            <a:spLocks noGrp="1"/>
          </p:cNvSpPr>
          <p:nvPr>
            <p:ph type="title"/>
          </p:nvPr>
        </p:nvSpPr>
        <p:spPr>
          <a:xfrm>
            <a:off x="731520" y="521658"/>
            <a:ext cx="13167360" cy="1005840"/>
          </a:xfrm>
          <a:noFill/>
          <a:ln>
            <a:noFill/>
          </a:ln>
        </p:spPr>
        <p:txBody>
          <a:bodyPr vert="horz" lIns="130609" tIns="65305" rIns="130609" bIns="65305" rtlCol="0" anchor="b">
            <a:noAutofit/>
          </a:bodyPr>
          <a:lstStyle/>
          <a:p>
            <a:r>
              <a:rPr lang="en-US" sz="3600" dirty="0"/>
              <a:t>Which Licenses to Order….</a:t>
            </a:r>
            <a:r>
              <a:rPr lang="en-US" sz="3600" i="1" dirty="0"/>
              <a:t>OPEX</a:t>
            </a:r>
          </a:p>
        </p:txBody>
      </p:sp>
      <p:sp>
        <p:nvSpPr>
          <p:cNvPr id="12" name="Text Placeholder 2"/>
          <p:cNvSpPr txBox="1">
            <a:spLocks/>
          </p:cNvSpPr>
          <p:nvPr/>
        </p:nvSpPr>
        <p:spPr>
          <a:xfrm>
            <a:off x="731520" y="1554480"/>
            <a:ext cx="13167360" cy="548640"/>
          </a:xfrm>
          <a:prstGeom prst="rect">
            <a:avLst/>
          </a:prstGeom>
        </p:spPr>
        <p:txBody>
          <a:bodyPr vert="horz" lIns="130609" tIns="65305" rIns="130609" bIns="65305" rtlCol="0">
            <a:normAutofit/>
          </a:bodyPr>
          <a:lstStyle>
            <a:lvl1pPr indent="0">
              <a:lnSpc>
                <a:spcPct val="90000"/>
              </a:lnSpc>
              <a:spcBef>
                <a:spcPts val="0"/>
              </a:spcBef>
              <a:buClr>
                <a:schemeClr val="accent1"/>
              </a:buClr>
              <a:buFont typeface="Webdings" pitchFamily="18" charset="2"/>
              <a:buNone/>
              <a:defRPr sz="2900">
                <a:solidFill>
                  <a:schemeClr val="accent1"/>
                </a:solidFill>
              </a:defRPr>
            </a:lvl1pPr>
            <a:lvl2pPr marL="0" indent="0">
              <a:lnSpc>
                <a:spcPct val="90000"/>
              </a:lnSpc>
              <a:spcBef>
                <a:spcPts val="0"/>
              </a:spcBef>
              <a:buClr>
                <a:schemeClr val="accent2"/>
              </a:buClr>
              <a:buFont typeface="Arial" pitchFamily="34" charset="0"/>
              <a:buNone/>
              <a:defRPr sz="2400"/>
            </a:lvl2pPr>
            <a:lvl3pPr marL="0" indent="0">
              <a:lnSpc>
                <a:spcPct val="90000"/>
              </a:lnSpc>
              <a:spcBef>
                <a:spcPts val="0"/>
              </a:spcBef>
              <a:buClr>
                <a:schemeClr val="accent2"/>
              </a:buClr>
              <a:buFont typeface="Arial" pitchFamily="34" charset="0"/>
              <a:buNone/>
              <a:defRPr sz="2000"/>
            </a:lvl3pPr>
            <a:lvl4pPr marL="0" indent="0">
              <a:lnSpc>
                <a:spcPct val="90000"/>
              </a:lnSpc>
              <a:spcBef>
                <a:spcPts val="0"/>
              </a:spcBef>
              <a:buClr>
                <a:schemeClr val="accent2"/>
              </a:buClr>
              <a:buFont typeface="Arial" pitchFamily="34" charset="0"/>
              <a:buNone/>
              <a:defRPr sz="1900"/>
            </a:lvl4pPr>
            <a:lvl5pPr marL="0" indent="0">
              <a:lnSpc>
                <a:spcPct val="90000"/>
              </a:lnSpc>
              <a:spcBef>
                <a:spcPts val="0"/>
              </a:spcBef>
              <a:buClr>
                <a:schemeClr val="accent2"/>
              </a:buClr>
              <a:buFont typeface="Arial" pitchFamily="34" charset="0"/>
              <a:buNone/>
              <a:defRPr sz="1900"/>
            </a:lvl5pPr>
            <a:lvl6pPr marL="3134615" indent="-326522">
              <a:lnSpc>
                <a:spcPct val="90000"/>
              </a:lnSpc>
              <a:spcBef>
                <a:spcPts val="857"/>
              </a:spcBef>
              <a:buClr>
                <a:schemeClr val="accent2"/>
              </a:buClr>
              <a:buFont typeface="Arial" pitchFamily="34" charset="0"/>
              <a:buChar char="–"/>
              <a:defRPr sz="2300"/>
            </a:lvl6pPr>
            <a:lvl7pPr marL="3657051" indent="-326522">
              <a:lnSpc>
                <a:spcPct val="90000"/>
              </a:lnSpc>
              <a:spcBef>
                <a:spcPts val="857"/>
              </a:spcBef>
              <a:buClr>
                <a:schemeClr val="accent2"/>
              </a:buClr>
              <a:buFont typeface="Arial" pitchFamily="34" charset="0"/>
              <a:buChar char="–"/>
              <a:defRPr sz="2300"/>
            </a:lvl7pPr>
            <a:lvl8pPr marL="4179488" indent="-326522">
              <a:lnSpc>
                <a:spcPct val="90000"/>
              </a:lnSpc>
              <a:spcBef>
                <a:spcPts val="857"/>
              </a:spcBef>
              <a:buClr>
                <a:schemeClr val="accent2"/>
              </a:buClr>
              <a:buFont typeface="Arial" pitchFamily="34" charset="0"/>
              <a:buChar char="–"/>
              <a:defRPr sz="2300"/>
            </a:lvl8pPr>
            <a:lvl9pPr marL="4701923" indent="-326522">
              <a:lnSpc>
                <a:spcPct val="90000"/>
              </a:lnSpc>
              <a:spcBef>
                <a:spcPts val="857"/>
              </a:spcBef>
              <a:buClr>
                <a:schemeClr val="accent2"/>
              </a:buClr>
              <a:buFont typeface="Arial" pitchFamily="34" charset="0"/>
              <a:buChar char="–"/>
              <a:defRPr sz="2300"/>
            </a:lvl9pPr>
          </a:lstStyle>
          <a:p>
            <a:r>
              <a:rPr lang="en-US" dirty="0"/>
              <a:t>IP Office Contact Center</a:t>
            </a:r>
          </a:p>
        </p:txBody>
      </p:sp>
      <p:graphicFrame>
        <p:nvGraphicFramePr>
          <p:cNvPr id="2" name="Table 1"/>
          <p:cNvGraphicFramePr>
            <a:graphicFrameLocks noGrp="1"/>
          </p:cNvGraphicFramePr>
          <p:nvPr>
            <p:extLst/>
          </p:nvPr>
        </p:nvGraphicFramePr>
        <p:xfrm>
          <a:off x="731520" y="5661025"/>
          <a:ext cx="13403580" cy="1820047"/>
        </p:xfrm>
        <a:graphic>
          <a:graphicData uri="http://schemas.openxmlformats.org/drawingml/2006/table">
            <a:tbl>
              <a:tblPr firstRow="1" bandRow="1">
                <a:tableStyleId>{5C22544A-7EE6-4342-B048-85BDC9FD1C3A}</a:tableStyleId>
              </a:tblPr>
              <a:tblGrid>
                <a:gridCol w="5660476">
                  <a:extLst>
                    <a:ext uri="{9D8B030D-6E8A-4147-A177-3AD203B41FA5}">
                      <a16:colId xmlns:a16="http://schemas.microsoft.com/office/drawing/2014/main" xmlns="" val="20000"/>
                    </a:ext>
                  </a:extLst>
                </a:gridCol>
                <a:gridCol w="7743104">
                  <a:extLst>
                    <a:ext uri="{9D8B030D-6E8A-4147-A177-3AD203B41FA5}">
                      <a16:colId xmlns:a16="http://schemas.microsoft.com/office/drawing/2014/main" xmlns="" val="20001"/>
                    </a:ext>
                  </a:extLst>
                </a:gridCol>
              </a:tblGrid>
              <a:tr h="745216">
                <a:tc gridSpan="2">
                  <a:txBody>
                    <a:bodyPr/>
                    <a:lstStyle/>
                    <a:p>
                      <a:r>
                        <a:rPr lang="en-US" sz="2100" baseline="0" dirty="0"/>
                        <a:t>Contact Recorder </a:t>
                      </a:r>
                      <a:r>
                        <a:rPr lang="en-US" sz="2100" dirty="0"/>
                        <a:t>INCLUDED</a:t>
                      </a:r>
                      <a:r>
                        <a:rPr lang="en-US" sz="2100" baseline="0" dirty="0"/>
                        <a:t> with IPOCC; ADD-ON with UC.</a:t>
                      </a:r>
                      <a:endParaRPr lang="en-US" sz="2100" dirty="0"/>
                    </a:p>
                  </a:txBody>
                  <a:tcPr anchor="ctr"/>
                </a:tc>
                <a:tc hMerge="1">
                  <a:txBody>
                    <a:bodyPr/>
                    <a:lstStyle/>
                    <a:p>
                      <a:pPr marL="342900" indent="-342900">
                        <a:buFont typeface="Arial" panose="020B0604020202020204" pitchFamily="34" charset="0"/>
                        <a:buChar char="•"/>
                      </a:pPr>
                      <a:endParaRPr lang="en-US" sz="2100" dirty="0"/>
                    </a:p>
                  </a:txBody>
                  <a:tcPr anchor="ctr"/>
                </a:tc>
                <a:extLst>
                  <a:ext uri="{0D108BD9-81ED-4DB2-BD59-A6C34878D82A}">
                    <a16:rowId xmlns:a16="http://schemas.microsoft.com/office/drawing/2014/main" xmlns="" val="10000"/>
                  </a:ext>
                </a:extLst>
              </a:tr>
              <a:tr h="1074831">
                <a:tc>
                  <a:txBody>
                    <a:bodyPr/>
                    <a:lstStyle/>
                    <a:p>
                      <a:r>
                        <a:rPr lang="en-US" sz="2100" dirty="0"/>
                        <a:t>390378</a:t>
                      </a:r>
                      <a:r>
                        <a:rPr lang="en-US" sz="2100" b="0" i="0" u="none" strike="noStrike" kern="1200" baseline="0" dirty="0">
                          <a:solidFill>
                            <a:schemeClr val="dk1"/>
                          </a:solidFill>
                          <a:latin typeface="+mn-lt"/>
                          <a:ea typeface="+mn-ea"/>
                          <a:cs typeface="+mn-cs"/>
                        </a:rPr>
                        <a:t> – </a:t>
                      </a:r>
                      <a:r>
                        <a:rPr lang="en-US" sz="2100" dirty="0"/>
                        <a:t>Contact Recorder-System based license</a:t>
                      </a:r>
                    </a:p>
                  </a:txBody>
                  <a:tcPr anchor="ctr"/>
                </a:tc>
                <a:tc>
                  <a:txBody>
                    <a:bodyPr/>
                    <a:lstStyle/>
                    <a:p>
                      <a:pPr marL="342900" indent="-342900">
                        <a:buFont typeface="Arial" panose="020B0604020202020204" pitchFamily="34" charset="0"/>
                        <a:buChar char="•"/>
                      </a:pPr>
                      <a:r>
                        <a:rPr lang="en-US" sz="2100" dirty="0"/>
                        <a:t>Contact Recorder (Quantity 1)</a:t>
                      </a:r>
                    </a:p>
                  </a:txBody>
                  <a:tcPr anchor="ctr"/>
                </a:tc>
                <a:extLst>
                  <a:ext uri="{0D108BD9-81ED-4DB2-BD59-A6C34878D82A}">
                    <a16:rowId xmlns:a16="http://schemas.microsoft.com/office/drawing/2014/main" xmlns="" val="10001"/>
                  </a:ext>
                </a:extLst>
              </a:tr>
            </a:tbl>
          </a:graphicData>
        </a:graphic>
      </p:graphicFrame>
      <p:sp>
        <p:nvSpPr>
          <p:cNvPr id="6" name="Rounded Rectangle 5"/>
          <p:cNvSpPr/>
          <p:nvPr/>
        </p:nvSpPr>
        <p:spPr>
          <a:xfrm>
            <a:off x="57150" y="2590800"/>
            <a:ext cx="590550" cy="2398499"/>
          </a:xfrm>
          <a:prstGeom prst="round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90000"/>
              </a:lnSpc>
            </a:pPr>
            <a:r>
              <a:rPr lang="en-US" b="1" dirty="0"/>
              <a:t>CC</a:t>
            </a:r>
          </a:p>
        </p:txBody>
      </p:sp>
      <p:sp>
        <p:nvSpPr>
          <p:cNvPr id="8" name="Rounded Rectangle 7"/>
          <p:cNvSpPr/>
          <p:nvPr/>
        </p:nvSpPr>
        <p:spPr>
          <a:xfrm>
            <a:off x="57150" y="5612039"/>
            <a:ext cx="590550" cy="2398499"/>
          </a:xfrm>
          <a:prstGeom prst="roundRect">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90000"/>
              </a:lnSpc>
            </a:pPr>
            <a:r>
              <a:rPr lang="en-US" b="1" dirty="0"/>
              <a:t>RECORDING</a:t>
            </a:r>
          </a:p>
        </p:txBody>
      </p:sp>
      <p:sp>
        <p:nvSpPr>
          <p:cNvPr id="9" name="Rounded Rectangular Callout 8"/>
          <p:cNvSpPr/>
          <p:nvPr/>
        </p:nvSpPr>
        <p:spPr>
          <a:xfrm>
            <a:off x="9089572" y="4726682"/>
            <a:ext cx="5045528" cy="1059996"/>
          </a:xfrm>
          <a:prstGeom prst="wedgeRoundRectCallout">
            <a:avLst>
              <a:gd name="adj1" fmla="val -118891"/>
              <a:gd name="adj2" fmla="val -205536"/>
              <a:gd name="adj3" fmla="val 16667"/>
            </a:avLst>
          </a:prstGeom>
          <a:solidFill>
            <a:schemeClr val="accent1">
              <a:alpha val="31000"/>
            </a:schemeClr>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b="1" dirty="0"/>
              <a:t>Max 3 Items to Order for CC</a:t>
            </a:r>
          </a:p>
        </p:txBody>
      </p:sp>
    </p:spTree>
    <p:extLst>
      <p:ext uri="{BB962C8B-B14F-4D97-AF65-F5344CB8AC3E}">
        <p14:creationId xmlns:p14="http://schemas.microsoft.com/office/powerpoint/2010/main" val="3191799699"/>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vert="horz" lIns="130609" tIns="65305" rIns="130609" bIns="65305" rtlCol="0" anchor="b">
            <a:noAutofit/>
          </a:bodyPr>
          <a:lstStyle/>
          <a:p>
            <a:r>
              <a:rPr lang="en-US" sz="3600" dirty="0"/>
              <a:t>What about System Licenses….</a:t>
            </a:r>
            <a:endParaRPr lang="en-US" sz="3600" i="1" dirty="0"/>
          </a:p>
        </p:txBody>
      </p:sp>
      <p:sp>
        <p:nvSpPr>
          <p:cNvPr id="3" name="Text Placeholder 2"/>
          <p:cNvSpPr>
            <a:spLocks noGrp="1"/>
          </p:cNvSpPr>
          <p:nvPr>
            <p:ph type="body" sz="quarter" idx="13"/>
          </p:nvPr>
        </p:nvSpPr>
        <p:spPr/>
        <p:txBody>
          <a:bodyPr/>
          <a:lstStyle/>
          <a:p>
            <a:r>
              <a:rPr lang="en-US" dirty="0"/>
              <a:t>IPO &amp; IPOCC – Packaged in System Bundle</a:t>
            </a:r>
          </a:p>
        </p:txBody>
      </p:sp>
      <p:graphicFrame>
        <p:nvGraphicFramePr>
          <p:cNvPr id="4" name="Table 3"/>
          <p:cNvGraphicFramePr>
            <a:graphicFrameLocks noGrp="1"/>
          </p:cNvGraphicFramePr>
          <p:nvPr>
            <p:extLst/>
          </p:nvPr>
        </p:nvGraphicFramePr>
        <p:xfrm>
          <a:off x="1025442" y="2674768"/>
          <a:ext cx="5146766" cy="5368847"/>
        </p:xfrm>
        <a:graphic>
          <a:graphicData uri="http://schemas.openxmlformats.org/drawingml/2006/table">
            <a:tbl>
              <a:tblPr firstRow="1" bandRow="1">
                <a:tableStyleId>{5C22544A-7EE6-4342-B048-85BDC9FD1C3A}</a:tableStyleId>
              </a:tblPr>
              <a:tblGrid>
                <a:gridCol w="3628209">
                  <a:extLst>
                    <a:ext uri="{9D8B030D-6E8A-4147-A177-3AD203B41FA5}">
                      <a16:colId xmlns:a16="http://schemas.microsoft.com/office/drawing/2014/main" xmlns="" val="20000"/>
                    </a:ext>
                  </a:extLst>
                </a:gridCol>
                <a:gridCol w="1518557">
                  <a:extLst>
                    <a:ext uri="{9D8B030D-6E8A-4147-A177-3AD203B41FA5}">
                      <a16:colId xmlns:a16="http://schemas.microsoft.com/office/drawing/2014/main" xmlns="" val="20001"/>
                    </a:ext>
                  </a:extLst>
                </a:gridCol>
              </a:tblGrid>
              <a:tr h="488077">
                <a:tc>
                  <a:txBody>
                    <a:bodyPr/>
                    <a:lstStyle/>
                    <a:p>
                      <a:pPr algn="ctr"/>
                      <a:r>
                        <a:rPr lang="en-US" sz="2000" b="1" dirty="0"/>
                        <a:t>IPT &amp; UC</a:t>
                      </a:r>
                    </a:p>
                  </a:txBody>
                  <a:tcPr marL="146304" marR="146304" marT="54864" marB="54864" anchor="ctr"/>
                </a:tc>
                <a:tc>
                  <a:txBody>
                    <a:bodyPr/>
                    <a:lstStyle/>
                    <a:p>
                      <a:pPr algn="ctr"/>
                      <a:r>
                        <a:rPr lang="en-US" sz="2000" b="1" dirty="0" err="1"/>
                        <a:t>Qty</a:t>
                      </a:r>
                      <a:endParaRPr lang="en-US" sz="2000" b="1" dirty="0"/>
                    </a:p>
                  </a:txBody>
                  <a:tcPr marL="146304" marR="146304" marT="54864" marB="54864" anchor="ctr"/>
                </a:tc>
                <a:extLst>
                  <a:ext uri="{0D108BD9-81ED-4DB2-BD59-A6C34878D82A}">
                    <a16:rowId xmlns:a16="http://schemas.microsoft.com/office/drawing/2014/main" xmlns="" val="10000"/>
                  </a:ext>
                </a:extLst>
              </a:tr>
              <a:tr h="488077">
                <a:tc>
                  <a:txBody>
                    <a:bodyPr/>
                    <a:lstStyle/>
                    <a:p>
                      <a:pPr algn="l"/>
                      <a:r>
                        <a:rPr lang="en-US" sz="2000" dirty="0"/>
                        <a:t>IPOSS</a:t>
                      </a:r>
                    </a:p>
                  </a:txBody>
                  <a:tcPr marL="146304" marR="146304" marT="54864" marB="54864" anchor="ctr"/>
                </a:tc>
                <a:tc>
                  <a:txBody>
                    <a:bodyPr/>
                    <a:lstStyle/>
                    <a:p>
                      <a:pPr algn="ctr"/>
                      <a:r>
                        <a:rPr lang="en-US" sz="2000" dirty="0"/>
                        <a:t># Licenses</a:t>
                      </a:r>
                    </a:p>
                  </a:txBody>
                  <a:tcPr marL="146304" marR="146304" marT="54864" marB="54864" anchor="ctr"/>
                </a:tc>
                <a:extLst>
                  <a:ext uri="{0D108BD9-81ED-4DB2-BD59-A6C34878D82A}">
                    <a16:rowId xmlns:a16="http://schemas.microsoft.com/office/drawing/2014/main" xmlns="" val="10001"/>
                  </a:ext>
                </a:extLst>
              </a:tr>
              <a:tr h="488077">
                <a:tc>
                  <a:txBody>
                    <a:bodyPr/>
                    <a:lstStyle/>
                    <a:p>
                      <a:pPr algn="l"/>
                      <a:r>
                        <a:rPr lang="en-US" sz="2000" dirty="0"/>
                        <a:t>Select Edition</a:t>
                      </a:r>
                    </a:p>
                  </a:txBody>
                  <a:tcPr marL="146304" marR="146304" marT="54864" marB="54864" anchor="ctr"/>
                </a:tc>
                <a:tc>
                  <a:txBody>
                    <a:bodyPr/>
                    <a:lstStyle/>
                    <a:p>
                      <a:pPr algn="ctr"/>
                      <a:r>
                        <a:rPr lang="en-US" sz="2000" dirty="0"/>
                        <a:t>Max</a:t>
                      </a:r>
                    </a:p>
                  </a:txBody>
                  <a:tcPr marL="146304" marR="146304" marT="54864" marB="54864" anchor="ctr"/>
                </a:tc>
                <a:extLst>
                  <a:ext uri="{0D108BD9-81ED-4DB2-BD59-A6C34878D82A}">
                    <a16:rowId xmlns:a16="http://schemas.microsoft.com/office/drawing/2014/main" xmlns="" val="10002"/>
                  </a:ext>
                </a:extLst>
              </a:tr>
              <a:tr h="488077">
                <a:tc>
                  <a:txBody>
                    <a:bodyPr/>
                    <a:lstStyle/>
                    <a:p>
                      <a:pPr algn="l"/>
                      <a:r>
                        <a:rPr lang="en-US" sz="2000" dirty="0"/>
                        <a:t>SIP Trunks</a:t>
                      </a:r>
                    </a:p>
                  </a:txBody>
                  <a:tcPr marL="146304" marR="146304" marT="54864" marB="54864" anchor="ctr"/>
                </a:tc>
                <a:tc>
                  <a:txBody>
                    <a:bodyPr/>
                    <a:lstStyle/>
                    <a:p>
                      <a:pPr algn="ctr"/>
                      <a:r>
                        <a:rPr lang="en-US" sz="2000" dirty="0"/>
                        <a:t>Max</a:t>
                      </a:r>
                    </a:p>
                  </a:txBody>
                  <a:tcPr marL="146304" marR="146304" marT="54864" marB="54864" anchor="ctr"/>
                </a:tc>
                <a:extLst>
                  <a:ext uri="{0D108BD9-81ED-4DB2-BD59-A6C34878D82A}">
                    <a16:rowId xmlns:a16="http://schemas.microsoft.com/office/drawing/2014/main" xmlns="" val="10003"/>
                  </a:ext>
                </a:extLst>
              </a:tr>
              <a:tr h="488077">
                <a:tc>
                  <a:txBody>
                    <a:bodyPr/>
                    <a:lstStyle/>
                    <a:p>
                      <a:pPr lvl="0" algn="l"/>
                      <a:r>
                        <a:rPr lang="en-US" sz="2000" dirty="0"/>
                        <a:t>VM Pro Channels</a:t>
                      </a:r>
                    </a:p>
                  </a:txBody>
                  <a:tcPr marL="146304" marR="146304" marT="54864" marB="54864" anchor="ctr"/>
                </a:tc>
                <a:tc>
                  <a:txBody>
                    <a:bodyPr/>
                    <a:lstStyle/>
                    <a:p>
                      <a:pPr algn="ctr"/>
                      <a:r>
                        <a:rPr lang="en-US" sz="2000" dirty="0"/>
                        <a:t>Max</a:t>
                      </a:r>
                    </a:p>
                  </a:txBody>
                  <a:tcPr marL="146304" marR="146304" marT="54864" marB="54864" anchor="ctr"/>
                </a:tc>
                <a:extLst>
                  <a:ext uri="{0D108BD9-81ED-4DB2-BD59-A6C34878D82A}">
                    <a16:rowId xmlns:a16="http://schemas.microsoft.com/office/drawing/2014/main" xmlns="" val="10004"/>
                  </a:ext>
                </a:extLst>
              </a:tr>
              <a:tr h="488077">
                <a:tc>
                  <a:txBody>
                    <a:bodyPr/>
                    <a:lstStyle/>
                    <a:p>
                      <a:pPr lvl="0" algn="l"/>
                      <a:r>
                        <a:rPr lang="en-US" sz="2000" dirty="0"/>
                        <a:t>CTI Pro</a:t>
                      </a:r>
                    </a:p>
                  </a:txBody>
                  <a:tcPr marL="146304" marR="146304" marT="54864" marB="54864" anchor="ctr"/>
                </a:tc>
                <a:tc>
                  <a:txBody>
                    <a:bodyPr/>
                    <a:lstStyle/>
                    <a:p>
                      <a:pPr algn="ctr"/>
                      <a:r>
                        <a:rPr lang="en-US" sz="2000" dirty="0"/>
                        <a:t>Max</a:t>
                      </a:r>
                    </a:p>
                  </a:txBody>
                  <a:tcPr marL="146304" marR="146304" marT="54864" marB="54864" anchor="ctr"/>
                </a:tc>
                <a:extLst>
                  <a:ext uri="{0D108BD9-81ED-4DB2-BD59-A6C34878D82A}">
                    <a16:rowId xmlns:a16="http://schemas.microsoft.com/office/drawing/2014/main" xmlns="" val="10005"/>
                  </a:ext>
                </a:extLst>
              </a:tr>
              <a:tr h="488077">
                <a:tc>
                  <a:txBody>
                    <a:bodyPr/>
                    <a:lstStyle/>
                    <a:p>
                      <a:pPr lvl="0" algn="l"/>
                      <a:r>
                        <a:rPr lang="en-US" sz="2000" dirty="0"/>
                        <a:t>PRI Channels</a:t>
                      </a:r>
                    </a:p>
                  </a:txBody>
                  <a:tcPr marL="146304" marR="146304" marT="54864" marB="54864" anchor="ctr"/>
                </a:tc>
                <a:tc>
                  <a:txBody>
                    <a:bodyPr/>
                    <a:lstStyle/>
                    <a:p>
                      <a:pPr algn="ctr"/>
                      <a:r>
                        <a:rPr lang="en-US" sz="2000" dirty="0"/>
                        <a:t>Max</a:t>
                      </a:r>
                    </a:p>
                  </a:txBody>
                  <a:tcPr marL="146304" marR="146304" marT="54864" marB="54864" anchor="ctr"/>
                </a:tc>
                <a:extLst>
                  <a:ext uri="{0D108BD9-81ED-4DB2-BD59-A6C34878D82A}">
                    <a16:rowId xmlns:a16="http://schemas.microsoft.com/office/drawing/2014/main" xmlns="" val="10006"/>
                  </a:ext>
                </a:extLst>
              </a:tr>
              <a:tr h="488077">
                <a:tc>
                  <a:txBody>
                    <a:bodyPr/>
                    <a:lstStyle/>
                    <a:p>
                      <a:pPr lvl="0" algn="l"/>
                      <a:r>
                        <a:rPr lang="en-US" sz="2000" baseline="0" dirty="0"/>
                        <a:t>IP Endpoint</a:t>
                      </a:r>
                      <a:endParaRPr lang="en-US" sz="2000" dirty="0"/>
                    </a:p>
                  </a:txBody>
                  <a:tcPr marL="146304" marR="146304" marT="54864" marB="54864" anchor="ctr"/>
                </a:tc>
                <a:tc>
                  <a:txBody>
                    <a:bodyPr/>
                    <a:lstStyle/>
                    <a:p>
                      <a:pPr algn="ctr"/>
                      <a:r>
                        <a:rPr lang="en-US" sz="2000" dirty="0"/>
                        <a:t>1</a:t>
                      </a:r>
                    </a:p>
                  </a:txBody>
                  <a:tcPr marL="146304" marR="146304" marT="54864" marB="54864" anchor="ctr"/>
                </a:tc>
                <a:extLst>
                  <a:ext uri="{0D108BD9-81ED-4DB2-BD59-A6C34878D82A}">
                    <a16:rowId xmlns:a16="http://schemas.microsoft.com/office/drawing/2014/main" xmlns="" val="10007"/>
                  </a:ext>
                </a:extLst>
              </a:tr>
              <a:tr h="488077">
                <a:tc>
                  <a:txBody>
                    <a:bodyPr/>
                    <a:lstStyle/>
                    <a:p>
                      <a:pPr lvl="0" algn="l"/>
                      <a:r>
                        <a:rPr lang="en-US" sz="2000" dirty="0"/>
                        <a:t>Power User</a:t>
                      </a:r>
                    </a:p>
                  </a:txBody>
                  <a:tcPr marL="146304" marR="146304" marT="54864" marB="54864" anchor="ctr"/>
                </a:tc>
                <a:tc>
                  <a:txBody>
                    <a:bodyPr/>
                    <a:lstStyle/>
                    <a:p>
                      <a:pPr algn="ctr"/>
                      <a:r>
                        <a:rPr lang="en-US" sz="2000" dirty="0"/>
                        <a:t>1</a:t>
                      </a:r>
                    </a:p>
                  </a:txBody>
                  <a:tcPr marL="146304" marR="146304" marT="54864" marB="54864" anchor="ctr"/>
                </a:tc>
                <a:extLst>
                  <a:ext uri="{0D108BD9-81ED-4DB2-BD59-A6C34878D82A}">
                    <a16:rowId xmlns:a16="http://schemas.microsoft.com/office/drawing/2014/main" xmlns="" val="10008"/>
                  </a:ext>
                </a:extLst>
              </a:tr>
              <a:tr h="488077">
                <a:tc>
                  <a:txBody>
                    <a:bodyPr/>
                    <a:lstStyle/>
                    <a:p>
                      <a:pPr lvl="0" algn="l"/>
                      <a:r>
                        <a:rPr lang="en-US" sz="2000" dirty="0"/>
                        <a:t>ICR Agent</a:t>
                      </a:r>
                    </a:p>
                  </a:txBody>
                  <a:tcPr marL="146304" marR="146304" marT="54864" marB="54864" anchor="ctr"/>
                </a:tc>
                <a:tc>
                  <a:txBody>
                    <a:bodyPr/>
                    <a:lstStyle/>
                    <a:p>
                      <a:pPr algn="ctr"/>
                      <a:r>
                        <a:rPr lang="en-US" sz="2000" dirty="0"/>
                        <a:t>1</a:t>
                      </a:r>
                    </a:p>
                  </a:txBody>
                  <a:tcPr marL="146304" marR="146304" marT="54864" marB="54864" anchor="ctr"/>
                </a:tc>
                <a:extLst>
                  <a:ext uri="{0D108BD9-81ED-4DB2-BD59-A6C34878D82A}">
                    <a16:rowId xmlns:a16="http://schemas.microsoft.com/office/drawing/2014/main" xmlns="" val="10009"/>
                  </a:ext>
                </a:extLst>
              </a:tr>
              <a:tr h="488077">
                <a:tc>
                  <a:txBody>
                    <a:bodyPr/>
                    <a:lstStyle/>
                    <a:p>
                      <a:pPr algn="l"/>
                      <a:r>
                        <a:rPr lang="en-US" sz="2000" dirty="0"/>
                        <a:t>Web Collaboration</a:t>
                      </a:r>
                    </a:p>
                  </a:txBody>
                  <a:tcPr marL="146304" marR="146304" marT="54864" marB="54864" anchor="ctr"/>
                </a:tc>
                <a:tc>
                  <a:txBody>
                    <a:bodyPr/>
                    <a:lstStyle/>
                    <a:p>
                      <a:pPr algn="ctr"/>
                      <a:r>
                        <a:rPr lang="en-US" sz="2000" dirty="0"/>
                        <a:t>1</a:t>
                      </a:r>
                    </a:p>
                  </a:txBody>
                  <a:tcPr marL="146304" marR="146304" marT="54864" marB="54864" anchor="ctr"/>
                </a:tc>
                <a:extLst>
                  <a:ext uri="{0D108BD9-81ED-4DB2-BD59-A6C34878D82A}">
                    <a16:rowId xmlns:a16="http://schemas.microsoft.com/office/drawing/2014/main" xmlns="" val="10010"/>
                  </a:ext>
                </a:extLst>
              </a:tr>
            </a:tbl>
          </a:graphicData>
        </a:graphic>
      </p:graphicFrame>
      <p:graphicFrame>
        <p:nvGraphicFramePr>
          <p:cNvPr id="5" name="Table 4"/>
          <p:cNvGraphicFramePr>
            <a:graphicFrameLocks noGrp="1"/>
          </p:cNvGraphicFramePr>
          <p:nvPr>
            <p:extLst/>
          </p:nvPr>
        </p:nvGraphicFramePr>
        <p:xfrm>
          <a:off x="8411392" y="2674767"/>
          <a:ext cx="5146766" cy="5211945"/>
        </p:xfrm>
        <a:graphic>
          <a:graphicData uri="http://schemas.openxmlformats.org/drawingml/2006/table">
            <a:tbl>
              <a:tblPr firstRow="1" bandRow="1">
                <a:tableStyleId>{5C22544A-7EE6-4342-B048-85BDC9FD1C3A}</a:tableStyleId>
              </a:tblPr>
              <a:tblGrid>
                <a:gridCol w="3628209">
                  <a:extLst>
                    <a:ext uri="{9D8B030D-6E8A-4147-A177-3AD203B41FA5}">
                      <a16:colId xmlns:a16="http://schemas.microsoft.com/office/drawing/2014/main" xmlns="" val="20000"/>
                    </a:ext>
                  </a:extLst>
                </a:gridCol>
                <a:gridCol w="1518557">
                  <a:extLst>
                    <a:ext uri="{9D8B030D-6E8A-4147-A177-3AD203B41FA5}">
                      <a16:colId xmlns:a16="http://schemas.microsoft.com/office/drawing/2014/main" xmlns="" val="20001"/>
                    </a:ext>
                  </a:extLst>
                </a:gridCol>
              </a:tblGrid>
              <a:tr h="579105">
                <a:tc>
                  <a:txBody>
                    <a:bodyPr/>
                    <a:lstStyle/>
                    <a:p>
                      <a:pPr algn="ctr"/>
                      <a:r>
                        <a:rPr lang="en-US" sz="2000" b="1" dirty="0"/>
                        <a:t>IPOCC Agent &amp; Supervisor</a:t>
                      </a:r>
                    </a:p>
                  </a:txBody>
                  <a:tcPr marL="146304" marR="146304" marT="54864" marB="54864" anchor="ctr"/>
                </a:tc>
                <a:tc>
                  <a:txBody>
                    <a:bodyPr/>
                    <a:lstStyle/>
                    <a:p>
                      <a:pPr algn="ctr"/>
                      <a:r>
                        <a:rPr lang="en-US" sz="2000" b="1" dirty="0" err="1"/>
                        <a:t>Qty</a:t>
                      </a:r>
                      <a:endParaRPr lang="en-US" sz="2000" b="1" dirty="0"/>
                    </a:p>
                  </a:txBody>
                  <a:tcPr marL="146304" marR="146304" marT="54864" marB="54864" anchor="ctr"/>
                </a:tc>
                <a:extLst>
                  <a:ext uri="{0D108BD9-81ED-4DB2-BD59-A6C34878D82A}">
                    <a16:rowId xmlns:a16="http://schemas.microsoft.com/office/drawing/2014/main" xmlns="" val="10000"/>
                  </a:ext>
                </a:extLst>
              </a:tr>
              <a:tr h="579105">
                <a:tc>
                  <a:txBody>
                    <a:bodyPr/>
                    <a:lstStyle/>
                    <a:p>
                      <a:pPr lvl="0" algn="l"/>
                      <a:r>
                        <a:rPr lang="en-US" sz="2000" dirty="0"/>
                        <a:t>IPOSS</a:t>
                      </a:r>
                    </a:p>
                  </a:txBody>
                  <a:tcPr marL="146304" marR="146304" marT="54864" marB="54864" anchor="ctr"/>
                </a:tc>
                <a:tc>
                  <a:txBody>
                    <a:bodyPr/>
                    <a:lstStyle/>
                    <a:p>
                      <a:pPr algn="ctr"/>
                      <a:r>
                        <a:rPr lang="en-US" sz="2000" dirty="0"/>
                        <a:t># Licenses</a:t>
                      </a:r>
                    </a:p>
                  </a:txBody>
                  <a:tcPr marL="146304" marR="146304" marT="54864" marB="54864" anchor="ctr"/>
                </a:tc>
                <a:extLst>
                  <a:ext uri="{0D108BD9-81ED-4DB2-BD59-A6C34878D82A}">
                    <a16:rowId xmlns:a16="http://schemas.microsoft.com/office/drawing/2014/main" xmlns="" val="10001"/>
                  </a:ext>
                </a:extLst>
              </a:tr>
              <a:tr h="579105">
                <a:tc>
                  <a:txBody>
                    <a:bodyPr/>
                    <a:lstStyle/>
                    <a:p>
                      <a:pPr algn="l"/>
                      <a:r>
                        <a:rPr lang="en-US" sz="2000" dirty="0"/>
                        <a:t>IPOCC Base</a:t>
                      </a:r>
                      <a:r>
                        <a:rPr lang="en-US" sz="2000" baseline="0" dirty="0"/>
                        <a:t> License</a:t>
                      </a:r>
                      <a:endParaRPr lang="en-US" sz="2000" dirty="0"/>
                    </a:p>
                  </a:txBody>
                  <a:tcPr marL="146304" marR="146304" marT="54864" marB="54864" anchor="ctr"/>
                </a:tc>
                <a:tc>
                  <a:txBody>
                    <a:bodyPr/>
                    <a:lstStyle/>
                    <a:p>
                      <a:pPr algn="ctr"/>
                      <a:r>
                        <a:rPr lang="en-US" sz="2000" dirty="0"/>
                        <a:t>1</a:t>
                      </a:r>
                    </a:p>
                  </a:txBody>
                  <a:tcPr marL="146304" marR="146304" marT="54864" marB="54864" anchor="ctr"/>
                </a:tc>
                <a:extLst>
                  <a:ext uri="{0D108BD9-81ED-4DB2-BD59-A6C34878D82A}">
                    <a16:rowId xmlns:a16="http://schemas.microsoft.com/office/drawing/2014/main" xmlns="" val="10002"/>
                  </a:ext>
                </a:extLst>
              </a:tr>
              <a:tr h="579105">
                <a:tc>
                  <a:txBody>
                    <a:bodyPr/>
                    <a:lstStyle/>
                    <a:p>
                      <a:pPr algn="l"/>
                      <a:r>
                        <a:rPr lang="en-US" sz="2000" dirty="0"/>
                        <a:t>Wallboard</a:t>
                      </a:r>
                    </a:p>
                  </a:txBody>
                  <a:tcPr marL="146304" marR="146304" marT="54864" marB="54864" anchor="ctr"/>
                </a:tc>
                <a:tc>
                  <a:txBody>
                    <a:bodyPr/>
                    <a:lstStyle/>
                    <a:p>
                      <a:pPr algn="ctr"/>
                      <a:r>
                        <a:rPr lang="en-US" sz="2000" dirty="0"/>
                        <a:t>5</a:t>
                      </a:r>
                    </a:p>
                  </a:txBody>
                  <a:tcPr marL="146304" marR="146304" marT="54864" marB="54864" anchor="ctr"/>
                </a:tc>
                <a:extLst>
                  <a:ext uri="{0D108BD9-81ED-4DB2-BD59-A6C34878D82A}">
                    <a16:rowId xmlns:a16="http://schemas.microsoft.com/office/drawing/2014/main" xmlns="" val="10003"/>
                  </a:ext>
                </a:extLst>
              </a:tr>
              <a:tr h="579105">
                <a:tc>
                  <a:txBody>
                    <a:bodyPr/>
                    <a:lstStyle/>
                    <a:p>
                      <a:pPr lvl="0" algn="l"/>
                      <a:r>
                        <a:rPr lang="en-US" sz="2000" dirty="0"/>
                        <a:t>Contact Recorder</a:t>
                      </a:r>
                    </a:p>
                  </a:txBody>
                  <a:tcPr marL="146304" marR="146304" marT="54864" marB="54864" anchor="ctr"/>
                </a:tc>
                <a:tc>
                  <a:txBody>
                    <a:bodyPr/>
                    <a:lstStyle/>
                    <a:p>
                      <a:pPr algn="ctr"/>
                      <a:r>
                        <a:rPr lang="en-US" sz="2000" dirty="0"/>
                        <a:t>1</a:t>
                      </a:r>
                    </a:p>
                  </a:txBody>
                  <a:tcPr marL="146304" marR="146304" marT="54864" marB="54864" anchor="ctr"/>
                </a:tc>
                <a:extLst>
                  <a:ext uri="{0D108BD9-81ED-4DB2-BD59-A6C34878D82A}">
                    <a16:rowId xmlns:a16="http://schemas.microsoft.com/office/drawing/2014/main" xmlns="" val="10004"/>
                  </a:ext>
                </a:extLst>
              </a:tr>
              <a:tr h="579105">
                <a:tc>
                  <a:txBody>
                    <a:bodyPr/>
                    <a:lstStyle/>
                    <a:p>
                      <a:pPr lvl="0" algn="l"/>
                      <a:r>
                        <a:rPr lang="en-US" sz="2000" dirty="0"/>
                        <a:t>IP</a:t>
                      </a:r>
                      <a:r>
                        <a:rPr lang="en-US" sz="2000" baseline="0" dirty="0"/>
                        <a:t> Endpoint</a:t>
                      </a:r>
                      <a:endParaRPr lang="en-US" sz="2000" dirty="0"/>
                    </a:p>
                  </a:txBody>
                  <a:tcPr marL="146304" marR="146304" marT="54864" marB="54864" anchor="ctr"/>
                </a:tc>
                <a:tc>
                  <a:txBody>
                    <a:bodyPr/>
                    <a:lstStyle/>
                    <a:p>
                      <a:pPr algn="ctr"/>
                      <a:r>
                        <a:rPr lang="en-US" sz="2000" dirty="0"/>
                        <a:t>1</a:t>
                      </a:r>
                    </a:p>
                  </a:txBody>
                  <a:tcPr marL="146304" marR="146304" marT="54864" marB="54864" anchor="ctr"/>
                </a:tc>
                <a:extLst>
                  <a:ext uri="{0D108BD9-81ED-4DB2-BD59-A6C34878D82A}">
                    <a16:rowId xmlns:a16="http://schemas.microsoft.com/office/drawing/2014/main" xmlns="" val="10005"/>
                  </a:ext>
                </a:extLst>
              </a:tr>
              <a:tr h="579105">
                <a:tc>
                  <a:txBody>
                    <a:bodyPr/>
                    <a:lstStyle/>
                    <a:p>
                      <a:pPr lvl="0" algn="l"/>
                      <a:r>
                        <a:rPr lang="en-US" sz="2000" dirty="0"/>
                        <a:t>Voice Agent</a:t>
                      </a:r>
                    </a:p>
                  </a:txBody>
                  <a:tcPr marL="146304" marR="146304" marT="54864" marB="54864" anchor="ctr"/>
                </a:tc>
                <a:tc>
                  <a:txBody>
                    <a:bodyPr/>
                    <a:lstStyle/>
                    <a:p>
                      <a:pPr algn="ctr"/>
                      <a:r>
                        <a:rPr lang="en-US" sz="2000" dirty="0"/>
                        <a:t>1</a:t>
                      </a:r>
                    </a:p>
                  </a:txBody>
                  <a:tcPr marL="146304" marR="146304" marT="54864" marB="54864" anchor="ctr"/>
                </a:tc>
                <a:extLst>
                  <a:ext uri="{0D108BD9-81ED-4DB2-BD59-A6C34878D82A}">
                    <a16:rowId xmlns:a16="http://schemas.microsoft.com/office/drawing/2014/main" xmlns="" val="10006"/>
                  </a:ext>
                </a:extLst>
              </a:tr>
              <a:tr h="579105">
                <a:tc>
                  <a:txBody>
                    <a:bodyPr/>
                    <a:lstStyle/>
                    <a:p>
                      <a:pPr lvl="0" algn="l"/>
                      <a:r>
                        <a:rPr lang="en-US" sz="2000" dirty="0"/>
                        <a:t>Multi-Channel Agent</a:t>
                      </a:r>
                    </a:p>
                  </a:txBody>
                  <a:tcPr marL="146304" marR="146304" marT="54864" marB="54864" anchor="ctr"/>
                </a:tc>
                <a:tc>
                  <a:txBody>
                    <a:bodyPr/>
                    <a:lstStyle/>
                    <a:p>
                      <a:pPr algn="ctr"/>
                      <a:r>
                        <a:rPr lang="en-US" sz="2000" dirty="0"/>
                        <a:t>1</a:t>
                      </a:r>
                    </a:p>
                  </a:txBody>
                  <a:tcPr marL="146304" marR="146304" marT="54864" marB="54864" anchor="ctr"/>
                </a:tc>
                <a:extLst>
                  <a:ext uri="{0D108BD9-81ED-4DB2-BD59-A6C34878D82A}">
                    <a16:rowId xmlns:a16="http://schemas.microsoft.com/office/drawing/2014/main" xmlns="" val="10007"/>
                  </a:ext>
                </a:extLst>
              </a:tr>
              <a:tr h="579105">
                <a:tc>
                  <a:txBody>
                    <a:bodyPr/>
                    <a:lstStyle/>
                    <a:p>
                      <a:pPr lvl="0" algn="l"/>
                      <a:r>
                        <a:rPr lang="en-US" sz="2000" dirty="0"/>
                        <a:t>Supervisor Agent</a:t>
                      </a:r>
                    </a:p>
                  </a:txBody>
                  <a:tcPr marL="146304" marR="146304" marT="54864" marB="54864" anchor="ctr"/>
                </a:tc>
                <a:tc>
                  <a:txBody>
                    <a:bodyPr/>
                    <a:lstStyle/>
                    <a:p>
                      <a:pPr algn="ctr"/>
                      <a:r>
                        <a:rPr lang="en-US" sz="2000" dirty="0"/>
                        <a:t>1</a:t>
                      </a:r>
                    </a:p>
                  </a:txBody>
                  <a:tcPr marL="146304" marR="146304" marT="54864" marB="54864" anchor="ctr"/>
                </a:tc>
                <a:extLst>
                  <a:ext uri="{0D108BD9-81ED-4DB2-BD59-A6C34878D82A}">
                    <a16:rowId xmlns:a16="http://schemas.microsoft.com/office/drawing/2014/main" xmlns="" val="10008"/>
                  </a:ext>
                </a:extLst>
              </a:tr>
            </a:tbl>
          </a:graphicData>
        </a:graphic>
      </p:graphicFrame>
      <p:sp>
        <p:nvSpPr>
          <p:cNvPr id="6" name="Rounded Rectangle 5"/>
          <p:cNvSpPr/>
          <p:nvPr/>
        </p:nvSpPr>
        <p:spPr>
          <a:xfrm>
            <a:off x="992784" y="2090049"/>
            <a:ext cx="5179424" cy="562249"/>
          </a:xfrm>
          <a:prstGeom prst="roundRect">
            <a:avLst/>
          </a:prstGeom>
          <a:solidFill>
            <a:schemeClr val="accent3">
              <a:lumMod val="50000"/>
              <a:alpha val="35000"/>
            </a:schemeClr>
          </a:solidFill>
          <a:ln w="19050">
            <a:solidFill>
              <a:schemeClr val="accent3">
                <a:lumMod val="5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dirty="0">
                <a:solidFill>
                  <a:schemeClr val="bg1"/>
                </a:solidFill>
              </a:rPr>
              <a:t>IP Office Select Edition – R10.1</a:t>
            </a:r>
          </a:p>
        </p:txBody>
      </p:sp>
      <p:sp>
        <p:nvSpPr>
          <p:cNvPr id="7" name="Rounded Rectangle 6"/>
          <p:cNvSpPr/>
          <p:nvPr/>
        </p:nvSpPr>
        <p:spPr>
          <a:xfrm>
            <a:off x="8427721" y="2079861"/>
            <a:ext cx="5130437" cy="562249"/>
          </a:xfrm>
          <a:prstGeom prst="roundRect">
            <a:avLst/>
          </a:prstGeom>
          <a:solidFill>
            <a:schemeClr val="accent3">
              <a:lumMod val="50000"/>
              <a:alpha val="35000"/>
            </a:schemeClr>
          </a:solidFill>
          <a:ln w="19050">
            <a:solidFill>
              <a:schemeClr val="accent3">
                <a:lumMod val="50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dirty="0">
                <a:solidFill>
                  <a:schemeClr val="bg1"/>
                </a:solidFill>
              </a:rPr>
              <a:t>IP Office Contact Center –</a:t>
            </a:r>
            <a:r>
              <a:rPr lang="en-US" sz="2400" dirty="0">
                <a:solidFill>
                  <a:schemeClr val="bg1"/>
                </a:solidFill>
              </a:rPr>
              <a:t> R10.1</a:t>
            </a:r>
          </a:p>
        </p:txBody>
      </p:sp>
      <p:sp>
        <p:nvSpPr>
          <p:cNvPr id="10" name="Up-Down Arrow 9"/>
          <p:cNvSpPr/>
          <p:nvPr/>
        </p:nvSpPr>
        <p:spPr>
          <a:xfrm>
            <a:off x="457206" y="3102429"/>
            <a:ext cx="519249" cy="3363685"/>
          </a:xfrm>
          <a:prstGeom prst="upDownArrow">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90000"/>
              </a:lnSpc>
            </a:pPr>
            <a:r>
              <a:rPr lang="en-US" sz="2000" dirty="0"/>
              <a:t>Telephony</a:t>
            </a:r>
          </a:p>
        </p:txBody>
      </p:sp>
      <p:sp>
        <p:nvSpPr>
          <p:cNvPr id="11" name="Up-Down Arrow 10"/>
          <p:cNvSpPr/>
          <p:nvPr/>
        </p:nvSpPr>
        <p:spPr>
          <a:xfrm>
            <a:off x="0" y="3069772"/>
            <a:ext cx="519249" cy="4816936"/>
          </a:xfrm>
          <a:prstGeom prst="upDownArrow">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90000"/>
              </a:lnSpc>
            </a:pPr>
            <a:r>
              <a:rPr lang="en-US" sz="2000" dirty="0"/>
              <a:t>Unified Communication</a:t>
            </a:r>
          </a:p>
        </p:txBody>
      </p:sp>
      <p:sp>
        <p:nvSpPr>
          <p:cNvPr id="12" name="Up-Down Arrow 11"/>
          <p:cNvSpPr/>
          <p:nvPr/>
        </p:nvSpPr>
        <p:spPr>
          <a:xfrm>
            <a:off x="7826837" y="3271155"/>
            <a:ext cx="519249" cy="3194959"/>
          </a:xfrm>
          <a:prstGeom prst="upDownArrow">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90000"/>
              </a:lnSpc>
            </a:pPr>
            <a:r>
              <a:rPr lang="en-US" sz="2000" dirty="0"/>
              <a:t>Voice Agent</a:t>
            </a:r>
          </a:p>
        </p:txBody>
      </p:sp>
      <p:sp>
        <p:nvSpPr>
          <p:cNvPr id="13" name="Up-Down Arrow 12"/>
          <p:cNvSpPr/>
          <p:nvPr/>
        </p:nvSpPr>
        <p:spPr>
          <a:xfrm>
            <a:off x="7309748" y="3260265"/>
            <a:ext cx="519249" cy="4479477"/>
          </a:xfrm>
          <a:prstGeom prst="upDownArrow">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lnSpc>
                <a:spcPct val="90000"/>
              </a:lnSpc>
            </a:pPr>
            <a:r>
              <a:rPr lang="en-US" sz="2000" dirty="0"/>
              <a:t>Supervisor </a:t>
            </a:r>
          </a:p>
        </p:txBody>
      </p:sp>
    </p:spTree>
    <p:extLst>
      <p:ext uri="{BB962C8B-B14F-4D97-AF65-F5344CB8AC3E}">
        <p14:creationId xmlns:p14="http://schemas.microsoft.com/office/powerpoint/2010/main" val="2529906925"/>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p:cNvSpPr txBox="1">
            <a:spLocks/>
          </p:cNvSpPr>
          <p:nvPr/>
        </p:nvSpPr>
        <p:spPr>
          <a:xfrm>
            <a:off x="695594" y="763314"/>
            <a:ext cx="13167360" cy="1005840"/>
          </a:xfrm>
          <a:prstGeom prst="rect">
            <a:avLst/>
          </a:prstGeom>
        </p:spPr>
        <p:txBody>
          <a:bodyPr vert="horz" lIns="130609" tIns="65305" rIns="130609" bIns="65305" rtlCol="0" anchor="b">
            <a:noAutofit/>
          </a:bodyPr>
          <a:lstStyle>
            <a:lvl1pPr>
              <a:lnSpc>
                <a:spcPct val="90000"/>
              </a:lnSpc>
              <a:spcBef>
                <a:spcPct val="0"/>
              </a:spcBef>
              <a:buNone/>
              <a:defRPr sz="2800" i="1">
                <a:solidFill>
                  <a:schemeClr val="accent1"/>
                </a:solidFill>
                <a:latin typeface="+mj-lt"/>
                <a:ea typeface="+mj-ea"/>
                <a:cs typeface="+mj-cs"/>
              </a:defRPr>
            </a:lvl1pPr>
          </a:lstStyle>
          <a:p>
            <a:r>
              <a:rPr lang="en-US"/>
              <a:t>Subscription </a:t>
            </a:r>
            <a:r>
              <a:rPr lang="en-US" dirty="0"/>
              <a:t>– Monthly / User </a:t>
            </a:r>
          </a:p>
        </p:txBody>
      </p:sp>
      <p:sp>
        <p:nvSpPr>
          <p:cNvPr id="6" name="Title 1"/>
          <p:cNvSpPr>
            <a:spLocks noGrp="1"/>
          </p:cNvSpPr>
          <p:nvPr>
            <p:ph type="title"/>
          </p:nvPr>
        </p:nvSpPr>
        <p:spPr>
          <a:xfrm>
            <a:off x="731520" y="292158"/>
            <a:ext cx="11826240" cy="1005840"/>
          </a:xfrm>
          <a:noFill/>
          <a:ln>
            <a:noFill/>
          </a:ln>
        </p:spPr>
        <p:txBody>
          <a:bodyPr vert="horz" lIns="130609" tIns="65305" rIns="130609" bIns="65305" rtlCol="0" anchor="b">
            <a:noAutofit/>
          </a:bodyPr>
          <a:lstStyle/>
          <a:p>
            <a:r>
              <a:rPr lang="en-US" sz="3600" dirty="0"/>
              <a:t>Can You Show Avaya License Pricing….</a:t>
            </a:r>
          </a:p>
        </p:txBody>
      </p:sp>
      <p:graphicFrame>
        <p:nvGraphicFramePr>
          <p:cNvPr id="2" name="Table 1"/>
          <p:cNvGraphicFramePr>
            <a:graphicFrameLocks noGrp="1"/>
          </p:cNvGraphicFramePr>
          <p:nvPr>
            <p:extLst/>
          </p:nvPr>
        </p:nvGraphicFramePr>
        <p:xfrm>
          <a:off x="216976" y="1841556"/>
          <a:ext cx="13917477" cy="5752614"/>
        </p:xfrm>
        <a:graphic>
          <a:graphicData uri="http://schemas.openxmlformats.org/drawingml/2006/table">
            <a:tbl>
              <a:tblPr firstRow="1" bandRow="1">
                <a:tableStyleId>{5C22544A-7EE6-4342-B048-85BDC9FD1C3A}</a:tableStyleId>
              </a:tblPr>
              <a:tblGrid>
                <a:gridCol w="2006927">
                  <a:extLst>
                    <a:ext uri="{9D8B030D-6E8A-4147-A177-3AD203B41FA5}">
                      <a16:colId xmlns:a16="http://schemas.microsoft.com/office/drawing/2014/main" xmlns="" val="20000"/>
                    </a:ext>
                  </a:extLst>
                </a:gridCol>
                <a:gridCol w="10185403">
                  <a:extLst>
                    <a:ext uri="{9D8B030D-6E8A-4147-A177-3AD203B41FA5}">
                      <a16:colId xmlns:a16="http://schemas.microsoft.com/office/drawing/2014/main" xmlns="" val="20001"/>
                    </a:ext>
                  </a:extLst>
                </a:gridCol>
                <a:gridCol w="1725147">
                  <a:extLst>
                    <a:ext uri="{9D8B030D-6E8A-4147-A177-3AD203B41FA5}">
                      <a16:colId xmlns:a16="http://schemas.microsoft.com/office/drawing/2014/main" xmlns="" val="20002"/>
                    </a:ext>
                  </a:extLst>
                </a:gridCol>
              </a:tblGrid>
              <a:tr h="661482">
                <a:tc>
                  <a:txBody>
                    <a:bodyPr/>
                    <a:lstStyle/>
                    <a:p>
                      <a:pPr algn="ctr" fontAlgn="b"/>
                      <a:r>
                        <a:rPr lang="en-US" sz="2200" b="1" i="0" u="none" strike="noStrike" dirty="0">
                          <a:solidFill>
                            <a:schemeClr val="bg1"/>
                          </a:solidFill>
                          <a:effectLst/>
                          <a:latin typeface="Calibri"/>
                        </a:rPr>
                        <a:t>Order Code</a:t>
                      </a:r>
                    </a:p>
                  </a:txBody>
                  <a:tcPr marL="9525" marR="9525" marT="9525" marB="0" anchor="ctr"/>
                </a:tc>
                <a:tc>
                  <a:txBody>
                    <a:bodyPr/>
                    <a:lstStyle/>
                    <a:p>
                      <a:pPr algn="ctr" fontAlgn="b"/>
                      <a:r>
                        <a:rPr lang="en-US" sz="2200" b="1" i="0" u="none" strike="noStrike">
                          <a:solidFill>
                            <a:schemeClr val="bg1"/>
                          </a:solidFill>
                          <a:effectLst/>
                          <a:latin typeface="Calibri"/>
                        </a:rPr>
                        <a:t>Description</a:t>
                      </a:r>
                    </a:p>
                  </a:txBody>
                  <a:tcPr marL="9525" marR="9525" marT="9525" marB="0" anchor="ctr"/>
                </a:tc>
                <a:tc>
                  <a:txBody>
                    <a:bodyPr/>
                    <a:lstStyle/>
                    <a:p>
                      <a:pPr algn="ctr" fontAlgn="b"/>
                      <a:r>
                        <a:rPr lang="en-US" sz="2200" b="1" i="0" u="none" strike="noStrike" dirty="0">
                          <a:solidFill>
                            <a:schemeClr val="bg1"/>
                          </a:solidFill>
                          <a:effectLst/>
                          <a:latin typeface="Calibri"/>
                        </a:rPr>
                        <a:t>APL</a:t>
                      </a:r>
                    </a:p>
                  </a:txBody>
                  <a:tcPr marL="9525" marR="9525" marT="9525" marB="0" anchor="ctr"/>
                </a:tc>
                <a:extLst>
                  <a:ext uri="{0D108BD9-81ED-4DB2-BD59-A6C34878D82A}">
                    <a16:rowId xmlns:a16="http://schemas.microsoft.com/office/drawing/2014/main" xmlns="" val="10000"/>
                  </a:ext>
                </a:extLst>
              </a:tr>
              <a:tr h="585199">
                <a:tc>
                  <a:txBody>
                    <a:bodyPr/>
                    <a:lstStyle/>
                    <a:p>
                      <a:pPr algn="l" fontAlgn="ctr"/>
                      <a:r>
                        <a:rPr lang="en-US" sz="1800" b="0" i="0" u="none" strike="noStrike" dirty="0">
                          <a:solidFill>
                            <a:srgbClr val="000000"/>
                          </a:solidFill>
                          <a:effectLst/>
                          <a:latin typeface="Arial"/>
                        </a:rPr>
                        <a:t>385853</a:t>
                      </a:r>
                    </a:p>
                  </a:txBody>
                  <a:tcPr marL="9525" marR="9525" marT="9525" marB="0" anchor="ctr"/>
                </a:tc>
                <a:tc>
                  <a:txBody>
                    <a:bodyPr/>
                    <a:lstStyle/>
                    <a:p>
                      <a:pPr algn="l" fontAlgn="ctr"/>
                      <a:r>
                        <a:rPr lang="en-US" sz="1800" b="0" i="0" u="none" strike="noStrike" dirty="0">
                          <a:solidFill>
                            <a:srgbClr val="000000"/>
                          </a:solidFill>
                          <a:effectLst/>
                          <a:latin typeface="Arial"/>
                        </a:rPr>
                        <a:t>POWERED IP OFFICE TELEPHONY USER SUBSCRIPTION</a:t>
                      </a:r>
                    </a:p>
                  </a:txBody>
                  <a:tcPr marL="9525" marR="9525" marT="9525" marB="0" anchor="ctr"/>
                </a:tc>
                <a:tc>
                  <a:txBody>
                    <a:bodyPr/>
                    <a:lstStyle/>
                    <a:p>
                      <a:pPr algn="ctr" fontAlgn="ctr"/>
                      <a:r>
                        <a:rPr lang="en-US" sz="1800" b="0" i="0" u="none" strike="noStrike" dirty="0">
                          <a:solidFill>
                            <a:srgbClr val="000000"/>
                          </a:solidFill>
                          <a:effectLst/>
                          <a:latin typeface="Arial"/>
                        </a:rPr>
                        <a:t>$11.06 </a:t>
                      </a:r>
                    </a:p>
                  </a:txBody>
                  <a:tcPr marL="9525" marR="9525" marT="9525" marB="0" anchor="ctr"/>
                </a:tc>
                <a:extLst>
                  <a:ext uri="{0D108BD9-81ED-4DB2-BD59-A6C34878D82A}">
                    <a16:rowId xmlns:a16="http://schemas.microsoft.com/office/drawing/2014/main" xmlns="" val="10001"/>
                  </a:ext>
                </a:extLst>
              </a:tr>
              <a:tr h="672172">
                <a:tc>
                  <a:txBody>
                    <a:bodyPr/>
                    <a:lstStyle/>
                    <a:p>
                      <a:pPr algn="l" fontAlgn="ctr"/>
                      <a:r>
                        <a:rPr lang="en-US" sz="1800" b="0" i="0" u="none" strike="noStrike" dirty="0">
                          <a:solidFill>
                            <a:srgbClr val="000000"/>
                          </a:solidFill>
                          <a:effectLst/>
                          <a:latin typeface="Arial"/>
                        </a:rPr>
                        <a:t>385854</a:t>
                      </a:r>
                    </a:p>
                  </a:txBody>
                  <a:tcPr marL="9525" marR="9525" marT="9525" marB="0" anchor="ctr"/>
                </a:tc>
                <a:tc>
                  <a:txBody>
                    <a:bodyPr/>
                    <a:lstStyle/>
                    <a:p>
                      <a:pPr algn="l" fontAlgn="ctr"/>
                      <a:r>
                        <a:rPr lang="en-US" sz="1800" b="0" i="0" u="none" strike="noStrike" dirty="0">
                          <a:solidFill>
                            <a:srgbClr val="000000"/>
                          </a:solidFill>
                          <a:effectLst/>
                          <a:latin typeface="Arial"/>
                        </a:rPr>
                        <a:t>POWERED IP OFFICE UNIFIED COMMUNICATION USER SUBSCRIPTION</a:t>
                      </a:r>
                    </a:p>
                  </a:txBody>
                  <a:tcPr marL="9525" marR="9525" marT="9525" marB="0" anchor="ctr"/>
                </a:tc>
                <a:tc>
                  <a:txBody>
                    <a:bodyPr/>
                    <a:lstStyle/>
                    <a:p>
                      <a:pPr algn="ctr" fontAlgn="ctr"/>
                      <a:r>
                        <a:rPr lang="en-US" sz="1800" b="0" i="0" u="none" strike="noStrike" dirty="0">
                          <a:solidFill>
                            <a:srgbClr val="000000"/>
                          </a:solidFill>
                          <a:effectLst/>
                          <a:latin typeface="Arial"/>
                        </a:rPr>
                        <a:t>$17.88 </a:t>
                      </a:r>
                    </a:p>
                  </a:txBody>
                  <a:tcPr marL="9525" marR="9525" marT="9525" marB="0" anchor="ctr"/>
                </a:tc>
                <a:extLst>
                  <a:ext uri="{0D108BD9-81ED-4DB2-BD59-A6C34878D82A}">
                    <a16:rowId xmlns:a16="http://schemas.microsoft.com/office/drawing/2014/main" xmlns="" val="10002"/>
                  </a:ext>
                </a:extLst>
              </a:tr>
              <a:tr h="712560">
                <a:tc>
                  <a:txBody>
                    <a:bodyPr/>
                    <a:lstStyle/>
                    <a:p>
                      <a:pPr marL="0" algn="l" defTabSz="1306090" rtl="0" eaLnBrk="1" fontAlgn="ctr" latinLnBrk="0" hangingPunct="1"/>
                      <a:r>
                        <a:rPr lang="en-US" sz="1800" b="0" i="0" u="none" strike="noStrike" kern="1200" dirty="0">
                          <a:solidFill>
                            <a:srgbClr val="000000"/>
                          </a:solidFill>
                          <a:effectLst/>
                          <a:latin typeface="Arial"/>
                          <a:ea typeface="+mn-ea"/>
                          <a:cs typeface="+mn-cs"/>
                        </a:rPr>
                        <a:t>390350</a:t>
                      </a:r>
                    </a:p>
                  </a:txBody>
                  <a:tcPr marL="9525" marR="9525" marT="9525" marB="0" anchor="ctr"/>
                </a:tc>
                <a:tc>
                  <a:txBody>
                    <a:bodyPr/>
                    <a:lstStyle/>
                    <a:p>
                      <a:pPr marL="0" algn="l" defTabSz="1306090" rtl="0" eaLnBrk="1" fontAlgn="ctr" latinLnBrk="0" hangingPunct="1"/>
                      <a:r>
                        <a:rPr lang="en-US" sz="1800" b="0" i="0" u="none" strike="noStrike" kern="1200" dirty="0">
                          <a:solidFill>
                            <a:srgbClr val="000000"/>
                          </a:solidFill>
                          <a:effectLst/>
                          <a:latin typeface="Arial"/>
                          <a:ea typeface="+mn-ea"/>
                          <a:cs typeface="+mn-cs"/>
                        </a:rPr>
                        <a:t>POWERED IP500 DIGITAL/ANALOG USER SUBSCRIPTION</a:t>
                      </a:r>
                    </a:p>
                  </a:txBody>
                  <a:tcPr marL="9525" marR="9525" marT="9525" marB="0" anchor="ctr"/>
                </a:tc>
                <a:tc>
                  <a:txBody>
                    <a:bodyPr/>
                    <a:lstStyle/>
                    <a:p>
                      <a:pPr marL="0" algn="ctr" defTabSz="1306090" rtl="0" eaLnBrk="1" fontAlgn="ctr" latinLnBrk="0" hangingPunct="1"/>
                      <a:r>
                        <a:rPr lang="en-US" sz="1800" b="0" i="0" u="none" strike="noStrike" kern="1200" dirty="0">
                          <a:solidFill>
                            <a:srgbClr val="000000"/>
                          </a:solidFill>
                          <a:effectLst/>
                          <a:latin typeface="Arial"/>
                          <a:ea typeface="+mn-ea"/>
                          <a:cs typeface="+mn-cs"/>
                        </a:rPr>
                        <a:t>$11.06 </a:t>
                      </a:r>
                    </a:p>
                  </a:txBody>
                  <a:tcPr marL="9525" marR="9525" marT="9525" marB="0" anchor="ctr"/>
                </a:tc>
                <a:extLst>
                  <a:ext uri="{0D108BD9-81ED-4DB2-BD59-A6C34878D82A}">
                    <a16:rowId xmlns:a16="http://schemas.microsoft.com/office/drawing/2014/main" xmlns="" val="10003"/>
                  </a:ext>
                </a:extLst>
              </a:tr>
              <a:tr h="672172">
                <a:tc>
                  <a:txBody>
                    <a:bodyPr/>
                    <a:lstStyle/>
                    <a:p>
                      <a:pPr marL="0" algn="l" defTabSz="1306090" rtl="0" eaLnBrk="1" fontAlgn="ctr" latinLnBrk="0" hangingPunct="1"/>
                      <a:r>
                        <a:rPr lang="en-US" sz="1800" b="0" i="0" u="none" strike="noStrike" kern="1200" dirty="0">
                          <a:solidFill>
                            <a:srgbClr val="000000"/>
                          </a:solidFill>
                          <a:effectLst/>
                          <a:latin typeface="Arial"/>
                          <a:ea typeface="+mn-ea"/>
                          <a:cs typeface="+mn-cs"/>
                        </a:rPr>
                        <a:t>390351</a:t>
                      </a:r>
                    </a:p>
                  </a:txBody>
                  <a:tcPr marL="9525" marR="9525" marT="9525" marB="0" anchor="ctr"/>
                </a:tc>
                <a:tc>
                  <a:txBody>
                    <a:bodyPr/>
                    <a:lstStyle/>
                    <a:p>
                      <a:pPr marL="0" algn="l" defTabSz="1306090" rtl="0" eaLnBrk="1" fontAlgn="ctr" latinLnBrk="0" hangingPunct="1"/>
                      <a:r>
                        <a:rPr lang="en-US" sz="1800" b="0" i="0" u="none" strike="noStrike" kern="1200" dirty="0">
                          <a:solidFill>
                            <a:srgbClr val="000000"/>
                          </a:solidFill>
                          <a:effectLst/>
                          <a:latin typeface="Arial"/>
                          <a:ea typeface="+mn-ea"/>
                          <a:cs typeface="+mn-cs"/>
                        </a:rPr>
                        <a:t>POWERED IP500 UNIFIED COMM DIGITAL/ANALOG USER SUBSCRIPTION</a:t>
                      </a:r>
                    </a:p>
                  </a:txBody>
                  <a:tcPr marL="9525" marR="9525" marT="9525" marB="0" anchor="ctr"/>
                </a:tc>
                <a:tc>
                  <a:txBody>
                    <a:bodyPr/>
                    <a:lstStyle/>
                    <a:p>
                      <a:pPr marL="0" algn="ctr" defTabSz="1306090" rtl="0" eaLnBrk="1" fontAlgn="ctr" latinLnBrk="0" hangingPunct="1"/>
                      <a:r>
                        <a:rPr lang="en-US" sz="1800" b="0" i="0" u="none" strike="noStrike" kern="1200" dirty="0">
                          <a:solidFill>
                            <a:srgbClr val="000000"/>
                          </a:solidFill>
                          <a:effectLst/>
                          <a:latin typeface="Arial"/>
                          <a:ea typeface="+mn-ea"/>
                          <a:cs typeface="+mn-cs"/>
                        </a:rPr>
                        <a:t>$17.88 </a:t>
                      </a:r>
                    </a:p>
                  </a:txBody>
                  <a:tcPr marL="9525" marR="9525" marT="9525" marB="0" anchor="ctr"/>
                </a:tc>
                <a:extLst>
                  <a:ext uri="{0D108BD9-81ED-4DB2-BD59-A6C34878D82A}">
                    <a16:rowId xmlns:a16="http://schemas.microsoft.com/office/drawing/2014/main" xmlns="" val="10004"/>
                  </a:ext>
                </a:extLst>
              </a:tr>
              <a:tr h="432513">
                <a:tc>
                  <a:txBody>
                    <a:bodyPr/>
                    <a:lstStyle/>
                    <a:p>
                      <a:pPr marL="0" algn="l" defTabSz="1306090" rtl="0" eaLnBrk="1" fontAlgn="ctr" latinLnBrk="0" hangingPunct="1"/>
                      <a:endParaRPr lang="en-US" sz="1800" b="0" i="0" u="none" strike="noStrike" kern="1200" dirty="0">
                        <a:solidFill>
                          <a:srgbClr val="000000"/>
                        </a:solidFill>
                        <a:effectLst/>
                        <a:latin typeface="Arial"/>
                        <a:ea typeface="+mn-ea"/>
                        <a:cs typeface="+mn-cs"/>
                      </a:endParaRPr>
                    </a:p>
                  </a:txBody>
                  <a:tcPr marL="9525" marR="9525" marT="9525" marB="0" anchor="ctr">
                    <a:solidFill>
                      <a:schemeClr val="bg1"/>
                    </a:solidFill>
                  </a:tcPr>
                </a:tc>
                <a:tc>
                  <a:txBody>
                    <a:bodyPr/>
                    <a:lstStyle/>
                    <a:p>
                      <a:pPr marL="0" algn="l" defTabSz="1306090" rtl="0" eaLnBrk="1" fontAlgn="ctr" latinLnBrk="0" hangingPunct="1"/>
                      <a:endParaRPr lang="en-US" sz="1800" b="0" i="0" u="none" strike="noStrike" kern="1200" dirty="0">
                        <a:solidFill>
                          <a:srgbClr val="000000"/>
                        </a:solidFill>
                        <a:effectLst/>
                        <a:latin typeface="Arial"/>
                        <a:ea typeface="+mn-ea"/>
                        <a:cs typeface="+mn-cs"/>
                      </a:endParaRPr>
                    </a:p>
                  </a:txBody>
                  <a:tcPr marL="9525" marR="9525" marT="9525" marB="0" anchor="ctr">
                    <a:solidFill>
                      <a:schemeClr val="bg1"/>
                    </a:solidFill>
                  </a:tcPr>
                </a:tc>
                <a:tc>
                  <a:txBody>
                    <a:bodyPr/>
                    <a:lstStyle/>
                    <a:p>
                      <a:pPr marL="0" algn="ctr" defTabSz="1306090" rtl="0" eaLnBrk="1" fontAlgn="ctr" latinLnBrk="0" hangingPunct="1"/>
                      <a:endParaRPr lang="en-US" sz="1800" b="0" i="0" u="none" strike="noStrike" kern="1200" dirty="0">
                        <a:solidFill>
                          <a:srgbClr val="000000"/>
                        </a:solidFill>
                        <a:effectLst/>
                        <a:latin typeface="Arial"/>
                        <a:ea typeface="+mn-ea"/>
                        <a:cs typeface="+mn-cs"/>
                      </a:endParaRPr>
                    </a:p>
                  </a:txBody>
                  <a:tcPr marL="9525" marR="9525" marT="9525" marB="0" anchor="ctr">
                    <a:solidFill>
                      <a:schemeClr val="bg1"/>
                    </a:solidFill>
                  </a:tcPr>
                </a:tc>
                <a:extLst>
                  <a:ext uri="{0D108BD9-81ED-4DB2-BD59-A6C34878D82A}">
                    <a16:rowId xmlns:a16="http://schemas.microsoft.com/office/drawing/2014/main" xmlns="" val="10005"/>
                  </a:ext>
                </a:extLst>
              </a:tr>
              <a:tr h="672172">
                <a:tc>
                  <a:txBody>
                    <a:bodyPr/>
                    <a:lstStyle/>
                    <a:p>
                      <a:pPr algn="l" fontAlgn="ctr"/>
                      <a:r>
                        <a:rPr lang="en-US" sz="1800" b="0" i="0" u="none" strike="noStrike" dirty="0">
                          <a:solidFill>
                            <a:srgbClr val="000000"/>
                          </a:solidFill>
                          <a:effectLst/>
                          <a:latin typeface="Arial"/>
                        </a:rPr>
                        <a:t>385850</a:t>
                      </a:r>
                    </a:p>
                  </a:txBody>
                  <a:tcPr marL="9525" marR="9525" marT="9525" marB="0" anchor="ctr"/>
                </a:tc>
                <a:tc>
                  <a:txBody>
                    <a:bodyPr/>
                    <a:lstStyle/>
                    <a:p>
                      <a:pPr algn="l" fontAlgn="ctr"/>
                      <a:r>
                        <a:rPr lang="en-US" sz="1800" b="0" i="0" u="none" strike="noStrike" dirty="0">
                          <a:solidFill>
                            <a:srgbClr val="000000"/>
                          </a:solidFill>
                          <a:effectLst/>
                          <a:latin typeface="Arial"/>
                        </a:rPr>
                        <a:t>POWERED IPOCC VOICE AGENT SUBSCRIPTION</a:t>
                      </a:r>
                    </a:p>
                  </a:txBody>
                  <a:tcPr marL="9525" marR="9525" marT="9525" marB="0" anchor="ctr"/>
                </a:tc>
                <a:tc>
                  <a:txBody>
                    <a:bodyPr/>
                    <a:lstStyle/>
                    <a:p>
                      <a:pPr algn="ctr" fontAlgn="ctr"/>
                      <a:r>
                        <a:rPr lang="en-US" sz="1800" b="0" i="0" u="none" strike="noStrike" dirty="0">
                          <a:solidFill>
                            <a:srgbClr val="000000"/>
                          </a:solidFill>
                          <a:effectLst/>
                          <a:latin typeface="Arial"/>
                        </a:rPr>
                        <a:t>$37.24 </a:t>
                      </a:r>
                    </a:p>
                  </a:txBody>
                  <a:tcPr marL="9525" marR="9525" marT="9525" marB="0" anchor="ctr"/>
                </a:tc>
                <a:extLst>
                  <a:ext uri="{0D108BD9-81ED-4DB2-BD59-A6C34878D82A}">
                    <a16:rowId xmlns:a16="http://schemas.microsoft.com/office/drawing/2014/main" xmlns="" val="10006"/>
                  </a:ext>
                </a:extLst>
              </a:tr>
              <a:tr h="672172">
                <a:tc>
                  <a:txBody>
                    <a:bodyPr/>
                    <a:lstStyle/>
                    <a:p>
                      <a:pPr algn="l" fontAlgn="ctr"/>
                      <a:r>
                        <a:rPr lang="en-US" sz="1800" b="0" i="0" u="none" strike="noStrike" dirty="0">
                          <a:solidFill>
                            <a:srgbClr val="000000"/>
                          </a:solidFill>
                          <a:effectLst/>
                          <a:latin typeface="Arial"/>
                        </a:rPr>
                        <a:t>385851</a:t>
                      </a:r>
                    </a:p>
                  </a:txBody>
                  <a:tcPr marL="9525" marR="9525" marT="9525" marB="0" anchor="ctr"/>
                </a:tc>
                <a:tc>
                  <a:txBody>
                    <a:bodyPr/>
                    <a:lstStyle/>
                    <a:p>
                      <a:pPr algn="l" fontAlgn="ctr"/>
                      <a:r>
                        <a:rPr lang="en-US" sz="1800" b="0" i="0" u="none" strike="noStrike" dirty="0">
                          <a:solidFill>
                            <a:srgbClr val="000000"/>
                          </a:solidFill>
                          <a:effectLst/>
                          <a:latin typeface="Arial"/>
                        </a:rPr>
                        <a:t>POWERED IPOCC MULTI-CHANNEL AGENT SUBSCRIPTION</a:t>
                      </a:r>
                    </a:p>
                  </a:txBody>
                  <a:tcPr marL="9525" marR="9525" marT="9525" marB="0" anchor="ctr"/>
                </a:tc>
                <a:tc>
                  <a:txBody>
                    <a:bodyPr/>
                    <a:lstStyle/>
                    <a:p>
                      <a:pPr algn="ctr" fontAlgn="ctr"/>
                      <a:r>
                        <a:rPr lang="en-US" sz="1800" b="0" i="0" u="none" strike="noStrike" dirty="0">
                          <a:solidFill>
                            <a:srgbClr val="000000"/>
                          </a:solidFill>
                          <a:effectLst/>
                          <a:latin typeface="Arial"/>
                        </a:rPr>
                        <a:t>$20.00 </a:t>
                      </a:r>
                    </a:p>
                  </a:txBody>
                  <a:tcPr marL="9525" marR="9525" marT="9525" marB="0" anchor="ctr"/>
                </a:tc>
                <a:extLst>
                  <a:ext uri="{0D108BD9-81ED-4DB2-BD59-A6C34878D82A}">
                    <a16:rowId xmlns:a16="http://schemas.microsoft.com/office/drawing/2014/main" xmlns="" val="10007"/>
                  </a:ext>
                </a:extLst>
              </a:tr>
              <a:tr h="672172">
                <a:tc>
                  <a:txBody>
                    <a:bodyPr/>
                    <a:lstStyle/>
                    <a:p>
                      <a:pPr algn="l" fontAlgn="ctr"/>
                      <a:r>
                        <a:rPr lang="en-US" sz="1800" b="0" i="0" u="none" strike="noStrike" dirty="0">
                          <a:solidFill>
                            <a:srgbClr val="000000"/>
                          </a:solidFill>
                          <a:effectLst/>
                          <a:latin typeface="Arial"/>
                        </a:rPr>
                        <a:t>385852</a:t>
                      </a:r>
                    </a:p>
                  </a:txBody>
                  <a:tcPr marL="9525" marR="9525" marT="9525" marB="0" anchor="ctr"/>
                </a:tc>
                <a:tc>
                  <a:txBody>
                    <a:bodyPr/>
                    <a:lstStyle/>
                    <a:p>
                      <a:pPr algn="l" fontAlgn="ctr"/>
                      <a:r>
                        <a:rPr lang="en-US" sz="1800" b="0" i="0" u="none" strike="noStrike" dirty="0">
                          <a:solidFill>
                            <a:srgbClr val="000000"/>
                          </a:solidFill>
                          <a:effectLst/>
                          <a:latin typeface="Arial"/>
                        </a:rPr>
                        <a:t>POWERED IPOCC SUPERVISOR AGENT SUBSCRIPTION</a:t>
                      </a:r>
                    </a:p>
                  </a:txBody>
                  <a:tcPr marL="9525" marR="9525" marT="9525" marB="0" anchor="ctr"/>
                </a:tc>
                <a:tc>
                  <a:txBody>
                    <a:bodyPr/>
                    <a:lstStyle/>
                    <a:p>
                      <a:pPr algn="ctr" fontAlgn="ctr"/>
                      <a:r>
                        <a:rPr lang="en-US" sz="1800" b="0" i="0" u="none" strike="noStrike" dirty="0">
                          <a:solidFill>
                            <a:srgbClr val="000000"/>
                          </a:solidFill>
                          <a:effectLst/>
                          <a:latin typeface="Arial"/>
                        </a:rPr>
                        <a:t>$58.50 </a:t>
                      </a:r>
                    </a:p>
                  </a:txBody>
                  <a:tcPr marL="9525" marR="9525" marT="9525" marB="0" anchor="ctr"/>
                </a:tc>
                <a:extLst>
                  <a:ext uri="{0D108BD9-81ED-4DB2-BD59-A6C34878D82A}">
                    <a16:rowId xmlns:a16="http://schemas.microsoft.com/office/drawing/2014/main" xmlns="" val="10008"/>
                  </a:ext>
                </a:extLst>
              </a:tr>
            </a:tbl>
          </a:graphicData>
        </a:graphic>
      </p:graphicFrame>
      <p:sp>
        <p:nvSpPr>
          <p:cNvPr id="3" name="Rounded Rectangle 2"/>
          <p:cNvSpPr/>
          <p:nvPr/>
        </p:nvSpPr>
        <p:spPr>
          <a:xfrm>
            <a:off x="139485" y="2547646"/>
            <a:ext cx="14211946" cy="2613290"/>
          </a:xfrm>
          <a:prstGeom prst="roundRect">
            <a:avLst/>
          </a:prstGeom>
          <a:solidFill>
            <a:srgbClr val="FFC000">
              <a:alpha val="30000"/>
            </a:srgbClr>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3600" b="1" dirty="0">
                <a:solidFill>
                  <a:srgbClr val="98050E"/>
                </a:solidFill>
              </a:rPr>
              <a:t>IPT / UC</a:t>
            </a:r>
          </a:p>
        </p:txBody>
      </p:sp>
      <p:sp>
        <p:nvSpPr>
          <p:cNvPr id="7" name="Rounded Rectangle 6"/>
          <p:cNvSpPr/>
          <p:nvPr/>
        </p:nvSpPr>
        <p:spPr>
          <a:xfrm>
            <a:off x="139485" y="5160936"/>
            <a:ext cx="14211946" cy="2433234"/>
          </a:xfrm>
          <a:prstGeom prst="roundRect">
            <a:avLst/>
          </a:prstGeom>
          <a:solidFill>
            <a:schemeClr val="accent3">
              <a:lumMod val="75000"/>
              <a:alpha val="30000"/>
            </a:schemeClr>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3600" b="1" dirty="0">
                <a:solidFill>
                  <a:srgbClr val="98050E"/>
                </a:solidFill>
              </a:rPr>
              <a:t>CC</a:t>
            </a:r>
          </a:p>
        </p:txBody>
      </p:sp>
    </p:spTree>
    <p:extLst>
      <p:ext uri="{BB962C8B-B14F-4D97-AF65-F5344CB8AC3E}">
        <p14:creationId xmlns:p14="http://schemas.microsoft.com/office/powerpoint/2010/main" val="2350703907"/>
      </p:ext>
    </p:extLst>
  </p:cSld>
  <p:clrMapOvr>
    <a:masterClrMapping/>
  </p:clrMapOvr>
  <p:transition xmlns:p14="http://schemas.microsoft.com/office/powerpoint/2010/main">
    <p:fad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850" y="810683"/>
            <a:ext cx="7592677" cy="1243550"/>
          </a:xfrm>
        </p:spPr>
        <p:txBody>
          <a:bodyPr>
            <a:normAutofit/>
          </a:bodyPr>
          <a:lstStyle/>
          <a:p>
            <a:r>
              <a:rPr lang="en-US" sz="2800" dirty="0"/>
              <a:t>There’s a Lot to Look Forward</a:t>
            </a:r>
            <a:br>
              <a:rPr lang="en-US" sz="2800" dirty="0"/>
            </a:br>
            <a:r>
              <a:rPr lang="en-US" sz="2800" dirty="0"/>
              <a:t>with IP Office solution</a:t>
            </a:r>
          </a:p>
        </p:txBody>
      </p:sp>
      <p:sp>
        <p:nvSpPr>
          <p:cNvPr id="4" name="Content Placeholder 3"/>
          <p:cNvSpPr>
            <a:spLocks noGrp="1"/>
          </p:cNvSpPr>
          <p:nvPr>
            <p:ph sz="quarter" idx="11"/>
          </p:nvPr>
        </p:nvSpPr>
        <p:spPr>
          <a:xfrm>
            <a:off x="323850" y="2438400"/>
            <a:ext cx="6808170" cy="4940808"/>
          </a:xfrm>
        </p:spPr>
        <p:txBody>
          <a:bodyPr/>
          <a:lstStyle/>
          <a:p>
            <a:pPr marL="457200" indent="-457200">
              <a:buFont typeface="Arial"/>
              <a:buChar char="•"/>
            </a:pPr>
            <a:r>
              <a:rPr lang="en-US" dirty="0"/>
              <a:t>IP Office Contact Center</a:t>
            </a:r>
          </a:p>
          <a:p>
            <a:pPr marL="457200" indent="-457200">
              <a:buFont typeface="Arial"/>
              <a:buChar char="•"/>
            </a:pPr>
            <a:r>
              <a:rPr lang="en-US" dirty="0"/>
              <a:t>IP Office Cloud</a:t>
            </a:r>
          </a:p>
          <a:p>
            <a:pPr marL="1005818" lvl="1" indent="-457200">
              <a:buFont typeface="Arial"/>
              <a:buChar char="•"/>
            </a:pPr>
            <a:r>
              <a:rPr lang="en-US" dirty="0"/>
              <a:t>New Cloud GTM Model</a:t>
            </a:r>
          </a:p>
          <a:p>
            <a:pPr marL="1005818" lvl="1" indent="-457200">
              <a:buFont typeface="Arial"/>
              <a:buChar char="•"/>
            </a:pPr>
            <a:r>
              <a:rPr lang="en-US" dirty="0"/>
              <a:t>New Cloud Architecture</a:t>
            </a:r>
          </a:p>
          <a:p>
            <a:endParaRPr lang="en-US" dirty="0"/>
          </a:p>
        </p:txBody>
      </p:sp>
      <p:pic>
        <p:nvPicPr>
          <p:cNvPr id="6" name="Picture 5" descr="DSC_0659.jpg"/>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023801" y="195558"/>
            <a:ext cx="6629134" cy="8049303"/>
          </a:xfrm>
          <a:prstGeom prst="rect">
            <a:avLst/>
          </a:prstGeom>
        </p:spPr>
      </p:pic>
    </p:spTree>
    <p:extLst>
      <p:ext uri="{BB962C8B-B14F-4D97-AF65-F5344CB8AC3E}">
        <p14:creationId xmlns:p14="http://schemas.microsoft.com/office/powerpoint/2010/main" val="31633887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What VMWare </a:t>
            </a:r>
            <a:r>
              <a:rPr lang="en-US" sz="3200" dirty="0">
                <a:latin typeface="Arial" charset="0"/>
              </a:rPr>
              <a:t>Spec Required for IP Office</a:t>
            </a:r>
            <a:r>
              <a:rPr lang="en-US" sz="3200" dirty="0"/>
              <a:t>….</a:t>
            </a:r>
            <a:endParaRPr lang="en-US" dirty="0"/>
          </a:p>
        </p:txBody>
      </p:sp>
      <p:sp>
        <p:nvSpPr>
          <p:cNvPr id="6" name="6-Point Star 5"/>
          <p:cNvSpPr/>
          <p:nvPr/>
        </p:nvSpPr>
        <p:spPr>
          <a:xfrm>
            <a:off x="11691622" y="701331"/>
            <a:ext cx="2339994" cy="1513356"/>
          </a:xfrm>
          <a:prstGeom prst="star6">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sz="2000" b="1" dirty="0"/>
              <a:t>Reduced Footprints</a:t>
            </a:r>
          </a:p>
        </p:txBody>
      </p:sp>
      <p:sp>
        <p:nvSpPr>
          <p:cNvPr id="8" name="TextBox 7"/>
          <p:cNvSpPr txBox="1"/>
          <p:nvPr/>
        </p:nvSpPr>
        <p:spPr>
          <a:xfrm>
            <a:off x="867151" y="1762003"/>
            <a:ext cx="6561214" cy="365760"/>
          </a:xfrm>
          <a:prstGeom prst="rect">
            <a:avLst/>
          </a:prstGeom>
          <a:solidFill>
            <a:schemeClr val="bg1"/>
          </a:solidFill>
        </p:spPr>
        <p:txBody>
          <a:bodyPr wrap="none" lIns="130622" tIns="65310" rIns="130622" bIns="65310" rtlCol="0">
            <a:noAutofit/>
          </a:bodyPr>
          <a:lstStyle>
            <a:defPPr>
              <a:defRPr lang="en-US"/>
            </a:defPPr>
            <a:lvl1pPr algn="r">
              <a:lnSpc>
                <a:spcPct val="90000"/>
              </a:lnSpc>
              <a:defRPr b="1">
                <a:solidFill>
                  <a:schemeClr val="accent1"/>
                </a:solidFill>
              </a:defRPr>
            </a:lvl1pPr>
          </a:lstStyle>
          <a:p>
            <a:pPr algn="l"/>
            <a:r>
              <a:rPr lang="en-US" dirty="0"/>
              <a:t>Resources per IP Office Instance:</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637137" y="2214686"/>
            <a:ext cx="11197936" cy="40656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7" name="Table 6"/>
          <p:cNvGraphicFramePr>
            <a:graphicFrameLocks noGrp="1"/>
          </p:cNvGraphicFramePr>
          <p:nvPr>
            <p:extLst/>
          </p:nvPr>
        </p:nvGraphicFramePr>
        <p:xfrm>
          <a:off x="6570815" y="6351448"/>
          <a:ext cx="7460800" cy="1500744"/>
        </p:xfrm>
        <a:graphic>
          <a:graphicData uri="http://schemas.openxmlformats.org/drawingml/2006/table">
            <a:tbl>
              <a:tblPr>
                <a:tableStyleId>{284E427A-3D55-4303-BF80-6455036E1DE7}</a:tableStyleId>
              </a:tblPr>
              <a:tblGrid>
                <a:gridCol w="1421924">
                  <a:extLst>
                    <a:ext uri="{9D8B030D-6E8A-4147-A177-3AD203B41FA5}">
                      <a16:colId xmlns:a16="http://schemas.microsoft.com/office/drawing/2014/main" xmlns="" val="20000"/>
                    </a:ext>
                  </a:extLst>
                </a:gridCol>
                <a:gridCol w="750556">
                  <a:extLst>
                    <a:ext uri="{9D8B030D-6E8A-4147-A177-3AD203B41FA5}">
                      <a16:colId xmlns:a16="http://schemas.microsoft.com/office/drawing/2014/main" xmlns="" val="20001"/>
                    </a:ext>
                  </a:extLst>
                </a:gridCol>
                <a:gridCol w="661040">
                  <a:extLst>
                    <a:ext uri="{9D8B030D-6E8A-4147-A177-3AD203B41FA5}">
                      <a16:colId xmlns:a16="http://schemas.microsoft.com/office/drawing/2014/main" xmlns="" val="20002"/>
                    </a:ext>
                  </a:extLst>
                </a:gridCol>
                <a:gridCol w="661040">
                  <a:extLst>
                    <a:ext uri="{9D8B030D-6E8A-4147-A177-3AD203B41FA5}">
                      <a16:colId xmlns:a16="http://schemas.microsoft.com/office/drawing/2014/main" xmlns="" val="20003"/>
                    </a:ext>
                  </a:extLst>
                </a:gridCol>
                <a:gridCol w="661040">
                  <a:extLst>
                    <a:ext uri="{9D8B030D-6E8A-4147-A177-3AD203B41FA5}">
                      <a16:colId xmlns:a16="http://schemas.microsoft.com/office/drawing/2014/main" xmlns="" val="20004"/>
                    </a:ext>
                  </a:extLst>
                </a:gridCol>
                <a:gridCol w="661040">
                  <a:extLst>
                    <a:ext uri="{9D8B030D-6E8A-4147-A177-3AD203B41FA5}">
                      <a16:colId xmlns:a16="http://schemas.microsoft.com/office/drawing/2014/main" xmlns="" val="20005"/>
                    </a:ext>
                  </a:extLst>
                </a:gridCol>
                <a:gridCol w="661040">
                  <a:extLst>
                    <a:ext uri="{9D8B030D-6E8A-4147-A177-3AD203B41FA5}">
                      <a16:colId xmlns:a16="http://schemas.microsoft.com/office/drawing/2014/main" xmlns="" val="20006"/>
                    </a:ext>
                  </a:extLst>
                </a:gridCol>
                <a:gridCol w="661040">
                  <a:extLst>
                    <a:ext uri="{9D8B030D-6E8A-4147-A177-3AD203B41FA5}">
                      <a16:colId xmlns:a16="http://schemas.microsoft.com/office/drawing/2014/main" xmlns="" val="20007"/>
                    </a:ext>
                  </a:extLst>
                </a:gridCol>
                <a:gridCol w="661040">
                  <a:extLst>
                    <a:ext uri="{9D8B030D-6E8A-4147-A177-3AD203B41FA5}">
                      <a16:colId xmlns:a16="http://schemas.microsoft.com/office/drawing/2014/main" xmlns="" val="20008"/>
                    </a:ext>
                  </a:extLst>
                </a:gridCol>
                <a:gridCol w="661040">
                  <a:extLst>
                    <a:ext uri="{9D8B030D-6E8A-4147-A177-3AD203B41FA5}">
                      <a16:colId xmlns:a16="http://schemas.microsoft.com/office/drawing/2014/main" xmlns="" val="20009"/>
                    </a:ext>
                  </a:extLst>
                </a:gridCol>
              </a:tblGrid>
              <a:tr h="357320">
                <a:tc gridSpan="2">
                  <a:txBody>
                    <a:bodyPr/>
                    <a:lstStyle/>
                    <a:p>
                      <a:pPr algn="r" fontAlgn="ctr"/>
                      <a:r>
                        <a:rPr lang="en-US" sz="1200" u="none" strike="noStrike" dirty="0">
                          <a:effectLst/>
                        </a:rPr>
                        <a:t>Users</a:t>
                      </a:r>
                      <a:endParaRPr lang="en-US" sz="1200" b="1" i="0" u="none" strike="noStrike" dirty="0">
                        <a:solidFill>
                          <a:srgbClr val="000000"/>
                        </a:solidFill>
                        <a:effectLst/>
                        <a:latin typeface="+mn-lt"/>
                      </a:endParaRPr>
                    </a:p>
                  </a:txBody>
                  <a:tcPr marL="0" marR="0" marT="0" marB="0" anchor="ctr"/>
                </a:tc>
                <a:tc hMerge="1">
                  <a:txBody>
                    <a:bodyPr/>
                    <a:lstStyle/>
                    <a:p>
                      <a:endParaRPr lang="en-US"/>
                    </a:p>
                  </a:txBody>
                  <a:tcPr/>
                </a:tc>
                <a:tc>
                  <a:txBody>
                    <a:bodyPr/>
                    <a:lstStyle/>
                    <a:p>
                      <a:pPr algn="ctr" fontAlgn="ctr"/>
                      <a:r>
                        <a:rPr lang="mr-IN" sz="1200" u="none" strike="noStrike" dirty="0">
                          <a:effectLst/>
                        </a:rPr>
                        <a:t>20</a:t>
                      </a:r>
                      <a:endParaRPr lang="mr-IN" sz="1200" b="0" i="0" u="none" strike="noStrike" dirty="0">
                        <a:solidFill>
                          <a:srgbClr val="000000"/>
                        </a:solidFill>
                        <a:effectLst/>
                        <a:latin typeface="+mn-lt"/>
                      </a:endParaRPr>
                    </a:p>
                  </a:txBody>
                  <a:tcPr marL="0" marR="0" marT="0" marB="0" anchor="ctr"/>
                </a:tc>
                <a:tc>
                  <a:txBody>
                    <a:bodyPr/>
                    <a:lstStyle/>
                    <a:p>
                      <a:pPr algn="ctr" fontAlgn="ctr"/>
                      <a:r>
                        <a:rPr lang="mr-IN" sz="1200" u="none" strike="noStrike" dirty="0">
                          <a:effectLst/>
                        </a:rPr>
                        <a:t>50</a:t>
                      </a:r>
                      <a:endParaRPr lang="mr-IN" sz="1200" b="0" i="0" u="none" strike="noStrike" dirty="0">
                        <a:solidFill>
                          <a:srgbClr val="000000"/>
                        </a:solidFill>
                        <a:effectLst/>
                        <a:latin typeface="+mn-lt"/>
                      </a:endParaRPr>
                    </a:p>
                  </a:txBody>
                  <a:tcPr marL="0" marR="0" marT="0" marB="0" anchor="ctr"/>
                </a:tc>
                <a:tc>
                  <a:txBody>
                    <a:bodyPr/>
                    <a:lstStyle/>
                    <a:p>
                      <a:pPr algn="ctr" fontAlgn="ctr"/>
                      <a:r>
                        <a:rPr lang="is-IS" sz="1200" u="none" strike="noStrike" dirty="0">
                          <a:effectLst/>
                        </a:rPr>
                        <a:t>100</a:t>
                      </a:r>
                      <a:endParaRPr lang="is-IS" sz="1200" b="0" i="0" u="none" strike="noStrike" dirty="0">
                        <a:solidFill>
                          <a:srgbClr val="000000"/>
                        </a:solidFill>
                        <a:effectLst/>
                        <a:latin typeface="+mn-lt"/>
                      </a:endParaRPr>
                    </a:p>
                  </a:txBody>
                  <a:tcPr marL="0" marR="0" marT="0" marB="0" anchor="ctr"/>
                </a:tc>
                <a:tc>
                  <a:txBody>
                    <a:bodyPr/>
                    <a:lstStyle/>
                    <a:p>
                      <a:pPr algn="ctr" fontAlgn="ctr"/>
                      <a:r>
                        <a:rPr lang="is-IS" sz="1200" u="none" strike="noStrike" dirty="0">
                          <a:effectLst/>
                        </a:rPr>
                        <a:t>200</a:t>
                      </a:r>
                      <a:endParaRPr lang="is-IS" sz="1200" b="0" i="0" u="none" strike="noStrike" dirty="0">
                        <a:solidFill>
                          <a:srgbClr val="000000"/>
                        </a:solidFill>
                        <a:effectLst/>
                        <a:latin typeface="+mn-lt"/>
                      </a:endParaRPr>
                    </a:p>
                  </a:txBody>
                  <a:tcPr marL="0" marR="0" marT="0" marB="0" anchor="ctr"/>
                </a:tc>
                <a:tc>
                  <a:txBody>
                    <a:bodyPr/>
                    <a:lstStyle/>
                    <a:p>
                      <a:pPr algn="ctr" fontAlgn="ctr"/>
                      <a:r>
                        <a:rPr lang="is-IS" sz="1200" u="none" strike="noStrike" dirty="0">
                          <a:effectLst/>
                        </a:rPr>
                        <a:t>500</a:t>
                      </a:r>
                      <a:endParaRPr lang="is-IS" sz="1200" b="0" i="0" u="none" strike="noStrike" dirty="0">
                        <a:solidFill>
                          <a:srgbClr val="000000"/>
                        </a:solidFill>
                        <a:effectLst/>
                        <a:latin typeface="+mn-lt"/>
                      </a:endParaRPr>
                    </a:p>
                  </a:txBody>
                  <a:tcPr marL="0" marR="0" marT="0" marB="0" anchor="ctr"/>
                </a:tc>
                <a:tc>
                  <a:txBody>
                    <a:bodyPr/>
                    <a:lstStyle/>
                    <a:p>
                      <a:pPr algn="ctr" fontAlgn="ctr"/>
                      <a:r>
                        <a:rPr lang="is-IS" sz="1200" u="none" strike="noStrike" dirty="0">
                          <a:effectLst/>
                        </a:rPr>
                        <a:t>1000</a:t>
                      </a:r>
                      <a:endParaRPr lang="is-IS" sz="1200" b="0" i="0" u="none" strike="noStrike" dirty="0">
                        <a:solidFill>
                          <a:srgbClr val="000000"/>
                        </a:solidFill>
                        <a:effectLst/>
                        <a:latin typeface="+mn-lt"/>
                      </a:endParaRPr>
                    </a:p>
                  </a:txBody>
                  <a:tcPr marL="0" marR="0" marT="0" marB="0" anchor="ctr"/>
                </a:tc>
                <a:tc>
                  <a:txBody>
                    <a:bodyPr/>
                    <a:lstStyle/>
                    <a:p>
                      <a:pPr algn="ctr" fontAlgn="ctr"/>
                      <a:r>
                        <a:rPr lang="is-IS" sz="1200" u="none" strike="noStrike" dirty="0">
                          <a:effectLst/>
                        </a:rPr>
                        <a:t>2000</a:t>
                      </a:r>
                      <a:endParaRPr lang="is-IS" sz="1200" b="0" i="0" u="none" strike="noStrike" dirty="0">
                        <a:solidFill>
                          <a:srgbClr val="000000"/>
                        </a:solidFill>
                        <a:effectLst/>
                        <a:latin typeface="+mn-lt"/>
                      </a:endParaRPr>
                    </a:p>
                  </a:txBody>
                  <a:tcPr marL="0" marR="0" marT="0" marB="0" anchor="ctr"/>
                </a:tc>
                <a:tc>
                  <a:txBody>
                    <a:bodyPr/>
                    <a:lstStyle/>
                    <a:p>
                      <a:pPr algn="ctr" fontAlgn="ctr"/>
                      <a:r>
                        <a:rPr lang="is-IS" sz="1200" u="none" strike="noStrike" dirty="0">
                          <a:effectLst/>
                        </a:rPr>
                        <a:t>3000</a:t>
                      </a:r>
                      <a:endParaRPr lang="is-IS" sz="1200" b="0" i="0" u="none" strike="noStrike" dirty="0">
                        <a:solidFill>
                          <a:srgbClr val="000000"/>
                        </a:solidFill>
                        <a:effectLst/>
                        <a:latin typeface="+mn-lt"/>
                      </a:endParaRPr>
                    </a:p>
                  </a:txBody>
                  <a:tcPr marL="0" marR="0" marT="0" marB="0" anchor="ctr"/>
                </a:tc>
                <a:extLst>
                  <a:ext uri="{0D108BD9-81ED-4DB2-BD59-A6C34878D82A}">
                    <a16:rowId xmlns:a16="http://schemas.microsoft.com/office/drawing/2014/main" xmlns="" val="10000"/>
                  </a:ext>
                </a:extLst>
              </a:tr>
              <a:tr h="285856">
                <a:tc rowSpan="2">
                  <a:txBody>
                    <a:bodyPr/>
                    <a:lstStyle/>
                    <a:p>
                      <a:pPr algn="l" fontAlgn="ctr"/>
                      <a:r>
                        <a:rPr lang="en-US" sz="1200" u="none" strike="noStrike" dirty="0">
                          <a:effectLst/>
                        </a:rPr>
                        <a:t>RAM</a:t>
                      </a:r>
                      <a:endParaRPr lang="en-US" sz="1200" b="1" i="0" u="none" strike="noStrike" dirty="0">
                        <a:solidFill>
                          <a:srgbClr val="000000"/>
                        </a:solidFill>
                        <a:effectLst/>
                        <a:latin typeface="+mn-lt"/>
                      </a:endParaRPr>
                    </a:p>
                  </a:txBody>
                  <a:tcPr marL="0" marR="0" marT="0" marB="0" anchor="ctr"/>
                </a:tc>
                <a:tc>
                  <a:txBody>
                    <a:bodyPr/>
                    <a:lstStyle/>
                    <a:p>
                      <a:pPr algn="l" fontAlgn="ctr"/>
                      <a:r>
                        <a:rPr lang="en-US" sz="1200" u="none" strike="noStrike" dirty="0">
                          <a:effectLst/>
                        </a:rPr>
                        <a:t>Allocated</a:t>
                      </a:r>
                      <a:endParaRPr lang="en-US"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dirty="0">
                          <a:effectLst/>
                        </a:rPr>
                        <a:t>43.61%</a:t>
                      </a:r>
                      <a:endParaRPr lang="mr-IN"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dirty="0">
                          <a:effectLst/>
                        </a:rPr>
                        <a:t>45.71%</a:t>
                      </a:r>
                      <a:endParaRPr lang="mr-IN"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dirty="0">
                          <a:effectLst/>
                        </a:rPr>
                        <a:t>37.61%</a:t>
                      </a:r>
                      <a:endParaRPr lang="mr-IN"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dirty="0">
                          <a:effectLst/>
                        </a:rPr>
                        <a:t>38.46%</a:t>
                      </a:r>
                      <a:endParaRPr lang="mr-IN"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a:effectLst/>
                        </a:rPr>
                        <a:t>47.54%</a:t>
                      </a:r>
                      <a:endParaRPr lang="mr-IN" sz="1200" b="1" i="0" u="none" strike="noStrike">
                        <a:solidFill>
                          <a:srgbClr val="000000"/>
                        </a:solidFill>
                        <a:effectLst/>
                        <a:latin typeface="+mn-lt"/>
                      </a:endParaRPr>
                    </a:p>
                  </a:txBody>
                  <a:tcPr marL="0" marR="0" marT="0" marB="0" anchor="ctr"/>
                </a:tc>
                <a:tc>
                  <a:txBody>
                    <a:bodyPr/>
                    <a:lstStyle/>
                    <a:p>
                      <a:pPr algn="ctr" fontAlgn="ctr"/>
                      <a:r>
                        <a:rPr lang="mr-IN" sz="1200" b="1" u="none" strike="noStrike">
                          <a:effectLst/>
                        </a:rPr>
                        <a:t>40.55%</a:t>
                      </a:r>
                      <a:endParaRPr lang="mr-IN" sz="1200" b="1" i="0" u="none" strike="noStrike">
                        <a:solidFill>
                          <a:srgbClr val="000000"/>
                        </a:solidFill>
                        <a:effectLst/>
                        <a:latin typeface="+mn-lt"/>
                      </a:endParaRPr>
                    </a:p>
                  </a:txBody>
                  <a:tcPr marL="0" marR="0" marT="0" marB="0" anchor="ctr"/>
                </a:tc>
                <a:tc>
                  <a:txBody>
                    <a:bodyPr/>
                    <a:lstStyle/>
                    <a:p>
                      <a:pPr algn="ctr" fontAlgn="ctr"/>
                      <a:r>
                        <a:rPr lang="mr-IN" sz="1200" b="1" u="none" strike="noStrike">
                          <a:effectLst/>
                        </a:rPr>
                        <a:t>56.77%</a:t>
                      </a:r>
                      <a:endParaRPr lang="mr-IN" sz="1200" b="1" i="0" u="none" strike="noStrike">
                        <a:solidFill>
                          <a:srgbClr val="000000"/>
                        </a:solidFill>
                        <a:effectLst/>
                        <a:latin typeface="+mn-lt"/>
                      </a:endParaRPr>
                    </a:p>
                  </a:txBody>
                  <a:tcPr marL="0" marR="0" marT="0" marB="0" anchor="ctr"/>
                </a:tc>
                <a:tc>
                  <a:txBody>
                    <a:bodyPr/>
                    <a:lstStyle/>
                    <a:p>
                      <a:pPr algn="ctr" fontAlgn="ctr"/>
                      <a:r>
                        <a:rPr lang="mr-IN" sz="1200" b="1" u="none" strike="noStrike">
                          <a:effectLst/>
                        </a:rPr>
                        <a:t>49.56%</a:t>
                      </a:r>
                      <a:endParaRPr lang="mr-IN" sz="1200" b="1" i="0" u="none" strike="noStrike">
                        <a:solidFill>
                          <a:srgbClr val="000000"/>
                        </a:solidFill>
                        <a:effectLst/>
                        <a:latin typeface="+mn-lt"/>
                      </a:endParaRPr>
                    </a:p>
                  </a:txBody>
                  <a:tcPr marL="0" marR="0" marT="0" marB="0" anchor="ctr"/>
                </a:tc>
                <a:extLst>
                  <a:ext uri="{0D108BD9-81ED-4DB2-BD59-A6C34878D82A}">
                    <a16:rowId xmlns:a16="http://schemas.microsoft.com/office/drawing/2014/main" xmlns="" val="10001"/>
                  </a:ext>
                </a:extLst>
              </a:tr>
              <a:tr h="285856">
                <a:tc vMerge="1">
                  <a:txBody>
                    <a:bodyPr/>
                    <a:lstStyle/>
                    <a:p>
                      <a:endParaRPr lang="en-US"/>
                    </a:p>
                  </a:txBody>
                  <a:tcPr/>
                </a:tc>
                <a:tc>
                  <a:txBody>
                    <a:bodyPr/>
                    <a:lstStyle/>
                    <a:p>
                      <a:pPr algn="l" fontAlgn="ctr"/>
                      <a:r>
                        <a:rPr lang="en-US" sz="1200" u="none" strike="noStrike">
                          <a:effectLst/>
                        </a:rPr>
                        <a:t>Reserved</a:t>
                      </a:r>
                      <a:endParaRPr lang="en-US" sz="1200" b="1" i="0" u="none" strike="noStrike">
                        <a:solidFill>
                          <a:srgbClr val="000000"/>
                        </a:solidFill>
                        <a:effectLst/>
                        <a:latin typeface="+mn-lt"/>
                      </a:endParaRPr>
                    </a:p>
                  </a:txBody>
                  <a:tcPr marL="0" marR="0" marT="0" marB="0" anchor="ctr"/>
                </a:tc>
                <a:tc>
                  <a:txBody>
                    <a:bodyPr/>
                    <a:lstStyle/>
                    <a:p>
                      <a:pPr algn="ctr" fontAlgn="ctr"/>
                      <a:r>
                        <a:rPr lang="mr-IN" sz="1200" b="1" u="none" strike="noStrike">
                          <a:effectLst/>
                        </a:rPr>
                        <a:t>34.02%</a:t>
                      </a:r>
                      <a:endParaRPr lang="mr-IN" sz="1200" b="1" i="0" u="none" strike="noStrike">
                        <a:solidFill>
                          <a:srgbClr val="000000"/>
                        </a:solidFill>
                        <a:effectLst/>
                        <a:latin typeface="+mn-lt"/>
                      </a:endParaRPr>
                    </a:p>
                  </a:txBody>
                  <a:tcPr marL="0" marR="0" marT="0" marB="0" anchor="ctr"/>
                </a:tc>
                <a:tc>
                  <a:txBody>
                    <a:bodyPr/>
                    <a:lstStyle/>
                    <a:p>
                      <a:pPr algn="ctr" fontAlgn="ctr"/>
                      <a:r>
                        <a:rPr lang="mr-IN" sz="1200" b="1" u="none" strike="noStrike" dirty="0">
                          <a:effectLst/>
                        </a:rPr>
                        <a:t>36.45%</a:t>
                      </a:r>
                      <a:endParaRPr lang="mr-IN"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dirty="0">
                          <a:effectLst/>
                        </a:rPr>
                        <a:t>30.75%</a:t>
                      </a:r>
                      <a:endParaRPr lang="mr-IN"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dirty="0">
                          <a:effectLst/>
                        </a:rPr>
                        <a:t>27.99%</a:t>
                      </a:r>
                      <a:endParaRPr lang="mr-IN"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dirty="0">
                          <a:effectLst/>
                        </a:rPr>
                        <a:t>18.28%</a:t>
                      </a:r>
                      <a:endParaRPr lang="mr-IN"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dirty="0">
                          <a:effectLst/>
                        </a:rPr>
                        <a:t>7.37%</a:t>
                      </a:r>
                      <a:endParaRPr lang="mr-IN"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a:effectLst/>
                        </a:rPr>
                        <a:t>12.23%</a:t>
                      </a:r>
                      <a:endParaRPr lang="mr-IN" sz="1200" b="1" i="0" u="none" strike="noStrike">
                        <a:solidFill>
                          <a:srgbClr val="000000"/>
                        </a:solidFill>
                        <a:effectLst/>
                        <a:latin typeface="+mn-lt"/>
                      </a:endParaRPr>
                    </a:p>
                  </a:txBody>
                  <a:tcPr marL="0" marR="0" marT="0" marB="0" anchor="ctr"/>
                </a:tc>
                <a:tc>
                  <a:txBody>
                    <a:bodyPr/>
                    <a:lstStyle/>
                    <a:p>
                      <a:pPr algn="ctr" fontAlgn="ctr"/>
                      <a:r>
                        <a:rPr lang="mr-IN" sz="1200" b="1" u="none" strike="noStrike">
                          <a:effectLst/>
                        </a:rPr>
                        <a:t>6.38%</a:t>
                      </a:r>
                      <a:endParaRPr lang="mr-IN" sz="1200" b="1" i="0" u="none" strike="noStrike">
                        <a:solidFill>
                          <a:srgbClr val="000000"/>
                        </a:solidFill>
                        <a:effectLst/>
                        <a:latin typeface="+mn-lt"/>
                      </a:endParaRPr>
                    </a:p>
                  </a:txBody>
                  <a:tcPr marL="0" marR="0" marT="0" marB="0" anchor="ctr"/>
                </a:tc>
                <a:extLst>
                  <a:ext uri="{0D108BD9-81ED-4DB2-BD59-A6C34878D82A}">
                    <a16:rowId xmlns:a16="http://schemas.microsoft.com/office/drawing/2014/main" xmlns="" val="10002"/>
                  </a:ext>
                </a:extLst>
              </a:tr>
              <a:tr h="285856">
                <a:tc rowSpan="2">
                  <a:txBody>
                    <a:bodyPr/>
                    <a:lstStyle/>
                    <a:p>
                      <a:pPr algn="l" fontAlgn="ctr"/>
                      <a:r>
                        <a:rPr lang="en-US" sz="1200" u="none" strike="noStrike">
                          <a:effectLst/>
                        </a:rPr>
                        <a:t>CPU Cycles (GHz)</a:t>
                      </a:r>
                      <a:endParaRPr lang="en-US" sz="1200" b="1" i="0" u="none" strike="noStrike">
                        <a:solidFill>
                          <a:srgbClr val="000000"/>
                        </a:solidFill>
                        <a:effectLst/>
                        <a:latin typeface="+mn-lt"/>
                      </a:endParaRPr>
                    </a:p>
                  </a:txBody>
                  <a:tcPr marL="0" marR="0" marT="0" marB="0" anchor="ctr"/>
                </a:tc>
                <a:tc>
                  <a:txBody>
                    <a:bodyPr/>
                    <a:lstStyle/>
                    <a:p>
                      <a:pPr algn="l" fontAlgn="ctr"/>
                      <a:r>
                        <a:rPr lang="en-US" sz="1200" u="none" strike="noStrike">
                          <a:effectLst/>
                        </a:rPr>
                        <a:t>Limit</a:t>
                      </a:r>
                      <a:endParaRPr lang="en-US" sz="1200" b="1" i="0" u="none" strike="noStrike">
                        <a:solidFill>
                          <a:srgbClr val="000000"/>
                        </a:solidFill>
                        <a:effectLst/>
                        <a:latin typeface="+mn-lt"/>
                      </a:endParaRPr>
                    </a:p>
                  </a:txBody>
                  <a:tcPr marL="0" marR="0" marT="0" marB="0" anchor="ctr"/>
                </a:tc>
                <a:tc>
                  <a:txBody>
                    <a:bodyPr/>
                    <a:lstStyle/>
                    <a:p>
                      <a:pPr algn="ctr" fontAlgn="ctr"/>
                      <a:r>
                        <a:rPr lang="mr-IN" sz="1200" b="1" u="none" strike="noStrike">
                          <a:effectLst/>
                        </a:rPr>
                        <a:t>33.33%</a:t>
                      </a:r>
                      <a:endParaRPr lang="mr-IN" sz="1200" b="1" i="0" u="none" strike="noStrike">
                        <a:solidFill>
                          <a:srgbClr val="000000"/>
                        </a:solidFill>
                        <a:effectLst/>
                        <a:latin typeface="+mn-lt"/>
                      </a:endParaRPr>
                    </a:p>
                  </a:txBody>
                  <a:tcPr marL="0" marR="0" marT="0" marB="0" anchor="ctr"/>
                </a:tc>
                <a:tc>
                  <a:txBody>
                    <a:bodyPr/>
                    <a:lstStyle/>
                    <a:p>
                      <a:pPr algn="ctr" fontAlgn="ctr"/>
                      <a:r>
                        <a:rPr lang="mr-IN" sz="1200" b="1" u="none" strike="noStrike">
                          <a:effectLst/>
                        </a:rPr>
                        <a:t>44.44%</a:t>
                      </a:r>
                      <a:endParaRPr lang="mr-IN" sz="1200" b="1" i="0" u="none" strike="noStrike">
                        <a:solidFill>
                          <a:srgbClr val="000000"/>
                        </a:solidFill>
                        <a:effectLst/>
                        <a:latin typeface="+mn-lt"/>
                      </a:endParaRPr>
                    </a:p>
                  </a:txBody>
                  <a:tcPr marL="0" marR="0" marT="0" marB="0" anchor="ctr"/>
                </a:tc>
                <a:tc>
                  <a:txBody>
                    <a:bodyPr/>
                    <a:lstStyle/>
                    <a:p>
                      <a:pPr algn="ctr" fontAlgn="ctr"/>
                      <a:r>
                        <a:rPr lang="mr-IN" sz="1200" b="1" u="none" strike="noStrike">
                          <a:effectLst/>
                        </a:rPr>
                        <a:t>50.00%</a:t>
                      </a:r>
                      <a:endParaRPr lang="mr-IN" sz="1200" b="1" i="0" u="none" strike="noStrike">
                        <a:solidFill>
                          <a:srgbClr val="000000"/>
                        </a:solidFill>
                        <a:effectLst/>
                        <a:latin typeface="+mn-lt"/>
                      </a:endParaRPr>
                    </a:p>
                  </a:txBody>
                  <a:tcPr marL="0" marR="0" marT="0" marB="0" anchor="ctr"/>
                </a:tc>
                <a:tc>
                  <a:txBody>
                    <a:bodyPr/>
                    <a:lstStyle/>
                    <a:p>
                      <a:pPr algn="ctr" fontAlgn="ctr"/>
                      <a:r>
                        <a:rPr lang="mr-IN" sz="1200" b="1" u="none" strike="noStrike" dirty="0">
                          <a:effectLst/>
                        </a:rPr>
                        <a:t>33.33%</a:t>
                      </a:r>
                      <a:endParaRPr lang="mr-IN"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dirty="0">
                          <a:effectLst/>
                        </a:rPr>
                        <a:t>33.33%</a:t>
                      </a:r>
                      <a:endParaRPr lang="mr-IN"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dirty="0">
                          <a:effectLst/>
                        </a:rPr>
                        <a:t>30.00%</a:t>
                      </a:r>
                      <a:endParaRPr lang="mr-IN"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dirty="0">
                          <a:effectLst/>
                        </a:rPr>
                        <a:t>41.94%</a:t>
                      </a:r>
                      <a:endParaRPr lang="mr-IN"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dirty="0">
                          <a:effectLst/>
                        </a:rPr>
                        <a:t>55.56%</a:t>
                      </a:r>
                      <a:endParaRPr lang="mr-IN" sz="1200" b="1" i="0" u="none" strike="noStrike" dirty="0">
                        <a:solidFill>
                          <a:srgbClr val="000000"/>
                        </a:solidFill>
                        <a:effectLst/>
                        <a:latin typeface="+mn-lt"/>
                      </a:endParaRPr>
                    </a:p>
                  </a:txBody>
                  <a:tcPr marL="0" marR="0" marT="0" marB="0" anchor="ctr"/>
                </a:tc>
                <a:extLst>
                  <a:ext uri="{0D108BD9-81ED-4DB2-BD59-A6C34878D82A}">
                    <a16:rowId xmlns:a16="http://schemas.microsoft.com/office/drawing/2014/main" xmlns="" val="10003"/>
                  </a:ext>
                </a:extLst>
              </a:tr>
              <a:tr h="285856">
                <a:tc vMerge="1">
                  <a:txBody>
                    <a:bodyPr/>
                    <a:lstStyle/>
                    <a:p>
                      <a:endParaRPr lang="en-US"/>
                    </a:p>
                  </a:txBody>
                  <a:tcPr/>
                </a:tc>
                <a:tc>
                  <a:txBody>
                    <a:bodyPr/>
                    <a:lstStyle/>
                    <a:p>
                      <a:pPr algn="l" fontAlgn="ctr"/>
                      <a:r>
                        <a:rPr lang="en-US" sz="1200" u="none" strike="noStrike">
                          <a:effectLst/>
                        </a:rPr>
                        <a:t>Reserved</a:t>
                      </a:r>
                      <a:endParaRPr lang="en-US" sz="1200" b="1" i="0" u="none" strike="noStrike">
                        <a:solidFill>
                          <a:srgbClr val="000000"/>
                        </a:solidFill>
                        <a:effectLst/>
                        <a:latin typeface="+mn-lt"/>
                      </a:endParaRPr>
                    </a:p>
                  </a:txBody>
                  <a:tcPr marL="0" marR="0" marT="0" marB="0" anchor="ctr"/>
                </a:tc>
                <a:tc>
                  <a:txBody>
                    <a:bodyPr/>
                    <a:lstStyle/>
                    <a:p>
                      <a:pPr algn="ctr" fontAlgn="ctr"/>
                      <a:r>
                        <a:rPr lang="mr-IN" sz="1200" b="1" u="none" strike="noStrike">
                          <a:effectLst/>
                        </a:rPr>
                        <a:t>40.00%</a:t>
                      </a:r>
                      <a:endParaRPr lang="mr-IN" sz="1200" b="1" i="0" u="none" strike="noStrike">
                        <a:solidFill>
                          <a:srgbClr val="000000"/>
                        </a:solidFill>
                        <a:effectLst/>
                        <a:latin typeface="+mn-lt"/>
                      </a:endParaRPr>
                    </a:p>
                  </a:txBody>
                  <a:tcPr marL="0" marR="0" marT="0" marB="0" anchor="ctr"/>
                </a:tc>
                <a:tc>
                  <a:txBody>
                    <a:bodyPr/>
                    <a:lstStyle/>
                    <a:p>
                      <a:pPr algn="ctr" fontAlgn="ctr"/>
                      <a:r>
                        <a:rPr lang="mr-IN" sz="1200" b="1" u="none" strike="noStrike">
                          <a:effectLst/>
                        </a:rPr>
                        <a:t>50.00%</a:t>
                      </a:r>
                      <a:endParaRPr lang="mr-IN" sz="1200" b="1" i="0" u="none" strike="noStrike">
                        <a:solidFill>
                          <a:srgbClr val="000000"/>
                        </a:solidFill>
                        <a:effectLst/>
                        <a:latin typeface="+mn-lt"/>
                      </a:endParaRPr>
                    </a:p>
                  </a:txBody>
                  <a:tcPr marL="0" marR="0" marT="0" marB="0" anchor="ctr"/>
                </a:tc>
                <a:tc>
                  <a:txBody>
                    <a:bodyPr/>
                    <a:lstStyle/>
                    <a:p>
                      <a:pPr algn="ctr" fontAlgn="ctr"/>
                      <a:r>
                        <a:rPr lang="mr-IN" sz="1200" b="1" u="none" strike="noStrike">
                          <a:effectLst/>
                        </a:rPr>
                        <a:t>50.00%</a:t>
                      </a:r>
                      <a:endParaRPr lang="mr-IN" sz="1200" b="1" i="0" u="none" strike="noStrike">
                        <a:solidFill>
                          <a:srgbClr val="000000"/>
                        </a:solidFill>
                        <a:effectLst/>
                        <a:latin typeface="+mn-lt"/>
                      </a:endParaRPr>
                    </a:p>
                  </a:txBody>
                  <a:tcPr marL="0" marR="0" marT="0" marB="0" anchor="ctr"/>
                </a:tc>
                <a:tc>
                  <a:txBody>
                    <a:bodyPr/>
                    <a:lstStyle/>
                    <a:p>
                      <a:pPr algn="ctr" fontAlgn="ctr"/>
                      <a:r>
                        <a:rPr lang="mr-IN" sz="1200" b="1" u="none" strike="noStrike">
                          <a:effectLst/>
                        </a:rPr>
                        <a:t>38.46%</a:t>
                      </a:r>
                      <a:endParaRPr lang="mr-IN" sz="1200" b="1" i="0" u="none" strike="noStrike">
                        <a:solidFill>
                          <a:srgbClr val="000000"/>
                        </a:solidFill>
                        <a:effectLst/>
                        <a:latin typeface="+mn-lt"/>
                      </a:endParaRPr>
                    </a:p>
                  </a:txBody>
                  <a:tcPr marL="0" marR="0" marT="0" marB="0" anchor="ctr"/>
                </a:tc>
                <a:tc>
                  <a:txBody>
                    <a:bodyPr/>
                    <a:lstStyle/>
                    <a:p>
                      <a:pPr algn="ctr" fontAlgn="ctr"/>
                      <a:r>
                        <a:rPr lang="mr-IN" sz="1200" b="1" u="none" strike="noStrike" dirty="0">
                          <a:effectLst/>
                        </a:rPr>
                        <a:t>38.46%</a:t>
                      </a:r>
                      <a:endParaRPr lang="mr-IN"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dirty="0">
                          <a:effectLst/>
                        </a:rPr>
                        <a:t>25.00%</a:t>
                      </a:r>
                      <a:endParaRPr lang="mr-IN"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dirty="0">
                          <a:effectLst/>
                        </a:rPr>
                        <a:t>31.82%</a:t>
                      </a:r>
                      <a:endParaRPr lang="mr-IN" sz="1200" b="1" i="0" u="none" strike="noStrike" dirty="0">
                        <a:solidFill>
                          <a:srgbClr val="000000"/>
                        </a:solidFill>
                        <a:effectLst/>
                        <a:latin typeface="+mn-lt"/>
                      </a:endParaRPr>
                    </a:p>
                  </a:txBody>
                  <a:tcPr marL="0" marR="0" marT="0" marB="0" anchor="ctr"/>
                </a:tc>
                <a:tc>
                  <a:txBody>
                    <a:bodyPr/>
                    <a:lstStyle/>
                    <a:p>
                      <a:pPr algn="ctr" fontAlgn="ctr"/>
                      <a:r>
                        <a:rPr lang="mr-IN" sz="1200" b="1" u="none" strike="noStrike" dirty="0">
                          <a:effectLst/>
                        </a:rPr>
                        <a:t>46.88%</a:t>
                      </a:r>
                      <a:endParaRPr lang="mr-IN" sz="1200" b="1" i="0" u="none" strike="noStrike" dirty="0">
                        <a:solidFill>
                          <a:srgbClr val="000000"/>
                        </a:solidFill>
                        <a:effectLst/>
                        <a:latin typeface="+mn-lt"/>
                      </a:endParaRPr>
                    </a:p>
                  </a:txBody>
                  <a:tcPr marL="0" marR="0" marT="0" marB="0" anchor="ctr"/>
                </a:tc>
                <a:extLst>
                  <a:ext uri="{0D108BD9-81ED-4DB2-BD59-A6C34878D82A}">
                    <a16:rowId xmlns:a16="http://schemas.microsoft.com/office/drawing/2014/main" xmlns="" val="10004"/>
                  </a:ext>
                </a:extLst>
              </a:tr>
            </a:tbl>
          </a:graphicData>
        </a:graphic>
      </p:graphicFrame>
      <p:sp>
        <p:nvSpPr>
          <p:cNvPr id="3" name="Rectangle 2"/>
          <p:cNvSpPr/>
          <p:nvPr/>
        </p:nvSpPr>
        <p:spPr>
          <a:xfrm>
            <a:off x="867151" y="6492851"/>
            <a:ext cx="4660490" cy="1477328"/>
          </a:xfrm>
          <a:prstGeom prst="rect">
            <a:avLst/>
          </a:prstGeom>
        </p:spPr>
        <p:txBody>
          <a:bodyPr wrap="square">
            <a:spAutoFit/>
          </a:bodyPr>
          <a:lstStyle/>
          <a:p>
            <a:pPr lvl="1"/>
            <a:r>
              <a:rPr lang="en-US" sz="1800" dirty="0">
                <a:solidFill>
                  <a:schemeClr val="accent1"/>
                </a:solidFill>
              </a:rPr>
              <a:t>New Sub-20 Profile: for IPT</a:t>
            </a:r>
          </a:p>
          <a:p>
            <a:pPr marL="995944" lvl="1" indent="-342900">
              <a:buFont typeface="Wingdings" charset="2"/>
              <a:buChar char="ü"/>
            </a:pPr>
            <a:r>
              <a:rPr lang="en-US" sz="1800" dirty="0"/>
              <a:t>1.5 GB RAM</a:t>
            </a:r>
          </a:p>
          <a:p>
            <a:pPr marL="995944" lvl="1" indent="-342900">
              <a:buFont typeface="Wingdings" charset="2"/>
              <a:buChar char="ü"/>
            </a:pPr>
            <a:r>
              <a:rPr lang="en-US" sz="1800" dirty="0"/>
              <a:t>CPU 1 core (vs 2-3 cores)</a:t>
            </a:r>
          </a:p>
          <a:p>
            <a:pPr marL="995944" lvl="1" indent="-342900">
              <a:buFont typeface="Wingdings" charset="2"/>
              <a:buChar char="ü"/>
            </a:pPr>
            <a:r>
              <a:rPr lang="en-US" sz="1800" dirty="0"/>
              <a:t>CPU cycles 2 </a:t>
            </a:r>
            <a:r>
              <a:rPr lang="en-US" sz="1800" dirty="0" err="1"/>
              <a:t>Ghz</a:t>
            </a:r>
            <a:r>
              <a:rPr lang="en-US" sz="1800" dirty="0"/>
              <a:t> (vs 4 </a:t>
            </a:r>
            <a:r>
              <a:rPr lang="en-US" sz="1800" dirty="0" err="1"/>
              <a:t>Ghz</a:t>
            </a:r>
            <a:r>
              <a:rPr lang="en-US" sz="1800" dirty="0"/>
              <a:t>)</a:t>
            </a:r>
          </a:p>
          <a:p>
            <a:pPr marL="995944" lvl="1" indent="-342900">
              <a:buFont typeface="Wingdings" charset="2"/>
              <a:buChar char="ü"/>
            </a:pPr>
            <a:r>
              <a:rPr lang="en-US" sz="1800" dirty="0"/>
              <a:t>IOPS 15 (versus 30)</a:t>
            </a:r>
          </a:p>
        </p:txBody>
      </p:sp>
    </p:spTree>
    <p:extLst>
      <p:ext uri="{BB962C8B-B14F-4D97-AF65-F5344CB8AC3E}">
        <p14:creationId xmlns:p14="http://schemas.microsoft.com/office/powerpoint/2010/main" val="493224648"/>
      </p:ext>
    </p:extLst>
  </p:cSld>
  <p:clrMapOvr>
    <a:masterClrMapping/>
  </p:clrMapOvr>
  <p:transition xmlns:p14="http://schemas.microsoft.com/office/powerpoint/2010/mai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731520" y="2156463"/>
            <a:ext cx="13167360" cy="5669279"/>
          </a:xfrm>
        </p:spPr>
        <p:txBody>
          <a:bodyPr>
            <a:noAutofit/>
          </a:bodyPr>
          <a:lstStyle/>
          <a:p>
            <a:pPr>
              <a:lnSpc>
                <a:spcPct val="100000"/>
              </a:lnSpc>
            </a:pPr>
            <a:r>
              <a:rPr lang="en-US" sz="3000" dirty="0"/>
              <a:t>12M, 24M, 36M Subscription Service</a:t>
            </a:r>
          </a:p>
          <a:p>
            <a:pPr>
              <a:lnSpc>
                <a:spcPct val="100000"/>
              </a:lnSpc>
            </a:pPr>
            <a:r>
              <a:rPr lang="en-US" sz="3000" dirty="0"/>
              <a:t>Instances Turn ON / OFF As Needed</a:t>
            </a:r>
          </a:p>
          <a:p>
            <a:pPr>
              <a:lnSpc>
                <a:spcPct val="100000"/>
              </a:lnSpc>
            </a:pPr>
            <a:r>
              <a:rPr lang="en-US" sz="3000" dirty="0"/>
              <a:t>Seats Added / Removed As Needed</a:t>
            </a:r>
          </a:p>
          <a:p>
            <a:pPr>
              <a:lnSpc>
                <a:spcPct val="100000"/>
              </a:lnSpc>
            </a:pPr>
            <a:r>
              <a:rPr lang="en-US" sz="3000" dirty="0"/>
              <a:t>Monthly Billing per End Customer; 1</a:t>
            </a:r>
            <a:r>
              <a:rPr lang="en-US" sz="3000" baseline="30000" dirty="0"/>
              <a:t>st</a:t>
            </a:r>
            <a:r>
              <a:rPr lang="en-US" sz="3000" dirty="0"/>
              <a:t> Week of Month</a:t>
            </a:r>
          </a:p>
          <a:p>
            <a:pPr>
              <a:lnSpc>
                <a:spcPct val="100000"/>
              </a:lnSpc>
            </a:pPr>
            <a:r>
              <a:rPr lang="en-US" sz="3000" dirty="0"/>
              <a:t>Pro-rated Billing</a:t>
            </a:r>
          </a:p>
          <a:p>
            <a:pPr>
              <a:lnSpc>
                <a:spcPct val="100000"/>
              </a:lnSpc>
            </a:pPr>
            <a:r>
              <a:rPr lang="en-US" sz="3000" dirty="0"/>
              <a:t>No Service Disconnection Fees for 12M Service</a:t>
            </a:r>
          </a:p>
          <a:p>
            <a:pPr>
              <a:lnSpc>
                <a:spcPct val="100000"/>
              </a:lnSpc>
            </a:pPr>
            <a:r>
              <a:rPr lang="en-US" sz="3000" dirty="0"/>
              <a:t>30-Days Free Trial Per Customer; 1000-Users</a:t>
            </a:r>
          </a:p>
          <a:p>
            <a:pPr>
              <a:lnSpc>
                <a:spcPct val="100000"/>
              </a:lnSpc>
            </a:pPr>
            <a:r>
              <a:rPr lang="en-US" sz="3000" dirty="0"/>
              <a:t>Notification on Activation / Disconnection</a:t>
            </a:r>
          </a:p>
        </p:txBody>
      </p:sp>
      <p:sp>
        <p:nvSpPr>
          <p:cNvPr id="5" name="Title 1"/>
          <p:cNvSpPr txBox="1">
            <a:spLocks/>
          </p:cNvSpPr>
          <p:nvPr/>
        </p:nvSpPr>
        <p:spPr>
          <a:xfrm>
            <a:off x="731520" y="521658"/>
            <a:ext cx="13167360" cy="1005840"/>
          </a:xfrm>
          <a:prstGeom prst="rect">
            <a:avLst/>
          </a:prstGeom>
          <a:noFill/>
          <a:ln>
            <a:noFill/>
          </a:ln>
        </p:spPr>
        <p:txBody>
          <a:bodyPr vert="horz" lIns="130609" tIns="65305" rIns="130609" bIns="65305" rtlCol="0" anchor="b">
            <a:noAutofit/>
          </a:bodyPr>
          <a:lstStyle>
            <a:lvl1pPr>
              <a:lnSpc>
                <a:spcPct val="90000"/>
              </a:lnSpc>
              <a:spcBef>
                <a:spcPct val="0"/>
              </a:spcBef>
              <a:buNone/>
              <a:defRPr sz="3600">
                <a:latin typeface="+mj-lt"/>
                <a:ea typeface="+mj-ea"/>
                <a:cs typeface="+mj-cs"/>
              </a:defRPr>
            </a:lvl1pPr>
          </a:lstStyle>
          <a:p>
            <a:r>
              <a:rPr lang="en-US" dirty="0"/>
              <a:t>What about Commitment &amp; Billing ….</a:t>
            </a:r>
          </a:p>
        </p:txBody>
      </p:sp>
      <p:sp>
        <p:nvSpPr>
          <p:cNvPr id="6" name="TextBox 5"/>
          <p:cNvSpPr txBox="1"/>
          <p:nvPr/>
        </p:nvSpPr>
        <p:spPr>
          <a:xfrm>
            <a:off x="754704" y="1439163"/>
            <a:ext cx="11448645" cy="531989"/>
          </a:xfrm>
          <a:prstGeom prst="rect">
            <a:avLst/>
          </a:prstGeom>
        </p:spPr>
        <p:txBody>
          <a:bodyPr vert="horz" lIns="130609" tIns="65305" rIns="130609" bIns="65305" rtlCol="0" anchor="b">
            <a:noAutofit/>
          </a:bodyPr>
          <a:lstStyle>
            <a:lvl1pPr>
              <a:lnSpc>
                <a:spcPct val="90000"/>
              </a:lnSpc>
              <a:spcBef>
                <a:spcPct val="0"/>
              </a:spcBef>
              <a:buNone/>
              <a:defRPr sz="2800" i="1">
                <a:solidFill>
                  <a:schemeClr val="accent1"/>
                </a:solidFill>
                <a:latin typeface="+mj-lt"/>
                <a:ea typeface="+mj-ea"/>
                <a:cs typeface="+mj-cs"/>
              </a:defRPr>
            </a:lvl1pPr>
          </a:lstStyle>
          <a:p>
            <a:r>
              <a:rPr lang="en-US" dirty="0"/>
              <a:t>Easy to Enter &amp; Exit</a:t>
            </a:r>
          </a:p>
        </p:txBody>
      </p:sp>
      <p:pic>
        <p:nvPicPr>
          <p:cNvPr id="307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702222" y="1705157"/>
            <a:ext cx="2318271" cy="242401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0254343" y="4726498"/>
            <a:ext cx="3048732" cy="193518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88799776"/>
      </p:ext>
    </p:extLst>
  </p:cSld>
  <p:clrMapOvr>
    <a:masterClrMapping/>
  </p:clrMapOvr>
  <p:transition xmlns:p14="http://schemas.microsoft.com/office/powerpoint/2010/mai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Partners will be rewarded with Revenue Multipliers on selling cloud </a:t>
            </a:r>
          </a:p>
          <a:p>
            <a:r>
              <a:rPr lang="en-US" dirty="0"/>
              <a:t>Revenue recognized for the medal level will be </a:t>
            </a:r>
            <a:r>
              <a:rPr lang="en-US" dirty="0">
                <a:solidFill>
                  <a:srgbClr val="C00000"/>
                </a:solidFill>
              </a:rPr>
              <a:t>3 times</a:t>
            </a:r>
            <a:r>
              <a:rPr lang="en-US" dirty="0"/>
              <a:t> their </a:t>
            </a:r>
            <a:r>
              <a:rPr lang="en-US" dirty="0">
                <a:solidFill>
                  <a:srgbClr val="C00000"/>
                </a:solidFill>
              </a:rPr>
              <a:t>Annual Contract Value (ACV)</a:t>
            </a:r>
            <a:r>
              <a:rPr lang="en-US" dirty="0"/>
              <a:t>…a manual adjustment based on request from partner.</a:t>
            </a:r>
          </a:p>
          <a:p>
            <a:r>
              <a:rPr lang="en-US" dirty="0"/>
              <a:t>All products bought as CAPEX for cloud will have the same revenue recognition as on premise</a:t>
            </a:r>
          </a:p>
          <a:p>
            <a:endParaRPr lang="en-US" dirty="0"/>
          </a:p>
          <a:p>
            <a:endParaRPr lang="en-US" dirty="0"/>
          </a:p>
        </p:txBody>
      </p:sp>
      <p:sp>
        <p:nvSpPr>
          <p:cNvPr id="4" name="Title 1"/>
          <p:cNvSpPr txBox="1">
            <a:spLocks/>
          </p:cNvSpPr>
          <p:nvPr/>
        </p:nvSpPr>
        <p:spPr>
          <a:xfrm>
            <a:off x="731520" y="521658"/>
            <a:ext cx="13167360" cy="1005840"/>
          </a:xfrm>
          <a:prstGeom prst="rect">
            <a:avLst/>
          </a:prstGeom>
          <a:noFill/>
          <a:ln>
            <a:noFill/>
          </a:ln>
        </p:spPr>
        <p:txBody>
          <a:bodyPr vert="horz" lIns="130609" tIns="65305" rIns="130609" bIns="65305" rtlCol="0" anchor="b">
            <a:noAutofit/>
          </a:bodyPr>
          <a:lstStyle>
            <a:lvl1pPr>
              <a:lnSpc>
                <a:spcPct val="90000"/>
              </a:lnSpc>
              <a:spcBef>
                <a:spcPct val="0"/>
              </a:spcBef>
              <a:buNone/>
              <a:defRPr sz="3600">
                <a:latin typeface="+mj-lt"/>
                <a:ea typeface="+mj-ea"/>
                <a:cs typeface="+mj-cs"/>
              </a:defRPr>
            </a:lvl1pPr>
          </a:lstStyle>
          <a:p>
            <a:r>
              <a:rPr lang="en-US" dirty="0"/>
              <a:t>How Partners are Compensated….</a:t>
            </a:r>
          </a:p>
        </p:txBody>
      </p:sp>
    </p:spTree>
    <p:extLst>
      <p:ext uri="{BB962C8B-B14F-4D97-AF65-F5344CB8AC3E}">
        <p14:creationId xmlns:p14="http://schemas.microsoft.com/office/powerpoint/2010/main" val="304580965"/>
      </p:ext>
    </p:extLst>
  </p:cSld>
  <p:clrMapOvr>
    <a:masterClrMapping/>
  </p:clrMapOvr>
  <p:transition xmlns:p14="http://schemas.microsoft.com/office/powerpoint/2010/mai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16EBFFB-E01A-4491-8646-6184CAEA6B3D}"/>
              </a:ext>
            </a:extLst>
          </p:cNvPr>
          <p:cNvSpPr>
            <a:spLocks noGrp="1"/>
          </p:cNvSpPr>
          <p:nvPr>
            <p:ph type="title"/>
          </p:nvPr>
        </p:nvSpPr>
        <p:spPr>
          <a:xfrm>
            <a:off x="866987" y="3806725"/>
            <a:ext cx="13167360" cy="1005840"/>
          </a:xfrm>
        </p:spPr>
        <p:txBody>
          <a:bodyPr/>
          <a:lstStyle/>
          <a:p>
            <a:r>
              <a:rPr lang="en-GB" dirty="0"/>
              <a:t/>
            </a:r>
            <a:br>
              <a:rPr lang="en-GB" dirty="0"/>
            </a:br>
            <a:r>
              <a:rPr lang="en-GB" dirty="0"/>
              <a:t>New IP Office cloud architecture –</a:t>
            </a:r>
            <a:br>
              <a:rPr lang="en-GB" dirty="0"/>
            </a:br>
            <a:r>
              <a:rPr lang="en-GB" dirty="0"/>
              <a:t>the Technology Behind</a:t>
            </a:r>
          </a:p>
        </p:txBody>
      </p:sp>
    </p:spTree>
    <p:extLst>
      <p:ext uri="{BB962C8B-B14F-4D97-AF65-F5344CB8AC3E}">
        <p14:creationId xmlns:p14="http://schemas.microsoft.com/office/powerpoint/2010/main" val="24006676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84" y="-13279"/>
            <a:ext cx="14796618" cy="654870"/>
          </a:xfrm>
        </p:spPr>
        <p:txBody>
          <a:bodyPr/>
          <a:lstStyle/>
          <a:p>
            <a:r>
              <a:rPr lang="en-GB" sz="2400" dirty="0"/>
              <a:t>IP Office Powered Transition to Container based Cloud Service</a:t>
            </a:r>
          </a:p>
        </p:txBody>
      </p:sp>
      <p:sp>
        <p:nvSpPr>
          <p:cNvPr id="120" name="Content Placeholder 2">
            <a:extLst>
              <a:ext uri="{FF2B5EF4-FFF2-40B4-BE49-F238E27FC236}">
                <a16:creationId xmlns:a16="http://schemas.microsoft.com/office/drawing/2014/main" xmlns="" id="{0B333A31-EC3C-4518-9628-2B90137527AD}"/>
              </a:ext>
            </a:extLst>
          </p:cNvPr>
          <p:cNvSpPr>
            <a:spLocks noGrp="1"/>
          </p:cNvSpPr>
          <p:nvPr>
            <p:ph idx="1"/>
          </p:nvPr>
        </p:nvSpPr>
        <p:spPr>
          <a:xfrm>
            <a:off x="452064" y="689711"/>
            <a:ext cx="12688582" cy="1040558"/>
          </a:xfrm>
        </p:spPr>
        <p:txBody>
          <a:bodyPr>
            <a:noAutofit/>
          </a:bodyPr>
          <a:lstStyle/>
          <a:p>
            <a:pPr>
              <a:spcBef>
                <a:spcPts val="800"/>
              </a:spcBef>
            </a:pPr>
            <a:r>
              <a:rPr lang="en-US" sz="1600" dirty="0"/>
              <a:t>The IP Office Virtual Server package used for Avaya Powered is very large: it contains the host OS as well as all the UC applications</a:t>
            </a:r>
          </a:p>
          <a:p>
            <a:pPr>
              <a:spcBef>
                <a:spcPts val="800"/>
              </a:spcBef>
            </a:pPr>
            <a:r>
              <a:rPr lang="en-US" sz="1600" dirty="0"/>
              <a:t>IP Office Call Control itself is a very thin lightweight service originally designed for very resource constrained embedded systems.  It can be cheaply and simply replicated per customer as a containerized micro service, driven by customer specific data</a:t>
            </a:r>
          </a:p>
          <a:p>
            <a:pPr>
              <a:spcBef>
                <a:spcPts val="800"/>
              </a:spcBef>
            </a:pPr>
            <a:r>
              <a:rPr lang="en-US" sz="1600" dirty="0"/>
              <a:t>Other supporting services can simply be extracted and deployed as shared services, or multi tenantable third party components can be used</a:t>
            </a:r>
          </a:p>
        </p:txBody>
      </p:sp>
      <p:pic>
        <p:nvPicPr>
          <p:cNvPr id="3" name="Picture 2"/>
          <p:cNvPicPr>
            <a:picLocks noChangeAspect="1"/>
          </p:cNvPicPr>
          <p:nvPr/>
        </p:nvPicPr>
        <p:blipFill>
          <a:blip r:embed="rId3"/>
          <a:stretch>
            <a:fillRect/>
          </a:stretch>
        </p:blipFill>
        <p:spPr>
          <a:xfrm>
            <a:off x="168223" y="2084496"/>
            <a:ext cx="14935887" cy="5749211"/>
          </a:xfrm>
          <a:prstGeom prst="rect">
            <a:avLst/>
          </a:prstGeom>
        </p:spPr>
      </p:pic>
    </p:spTree>
    <p:extLst>
      <p:ext uri="{BB962C8B-B14F-4D97-AF65-F5344CB8AC3E}">
        <p14:creationId xmlns:p14="http://schemas.microsoft.com/office/powerpoint/2010/main" val="3998412602"/>
      </p:ext>
    </p:extLst>
  </p:cSld>
  <p:clrMapOvr>
    <a:masterClrMapping/>
  </p:clrMapOvr>
  <p:transition xmlns:p14="http://schemas.microsoft.com/office/powerpoint/2010/mai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ABCF77F-E400-4929-8B2C-A466C2A750DA}"/>
              </a:ext>
            </a:extLst>
          </p:cNvPr>
          <p:cNvSpPr>
            <a:spLocks noGrp="1"/>
          </p:cNvSpPr>
          <p:nvPr>
            <p:ph type="title"/>
          </p:nvPr>
        </p:nvSpPr>
        <p:spPr>
          <a:xfrm>
            <a:off x="508230" y="315720"/>
            <a:ext cx="11832392" cy="574003"/>
          </a:xfrm>
        </p:spPr>
        <p:txBody>
          <a:bodyPr/>
          <a:lstStyle/>
          <a:p>
            <a:r>
              <a:rPr lang="en-GB" dirty="0"/>
              <a:t>IP Office Cloud Service Architecture</a:t>
            </a:r>
          </a:p>
        </p:txBody>
      </p:sp>
      <p:pic>
        <p:nvPicPr>
          <p:cNvPr id="11" name="Picture 10"/>
          <p:cNvPicPr>
            <a:picLocks noChangeAspect="1"/>
          </p:cNvPicPr>
          <p:nvPr/>
        </p:nvPicPr>
        <p:blipFill>
          <a:blip r:embed="rId2"/>
          <a:stretch>
            <a:fillRect/>
          </a:stretch>
        </p:blipFill>
        <p:spPr>
          <a:xfrm>
            <a:off x="839654" y="1208688"/>
            <a:ext cx="12997604" cy="6517916"/>
          </a:xfrm>
          <a:prstGeom prst="rect">
            <a:avLst/>
          </a:prstGeom>
        </p:spPr>
      </p:pic>
    </p:spTree>
    <p:extLst>
      <p:ext uri="{BB962C8B-B14F-4D97-AF65-F5344CB8AC3E}">
        <p14:creationId xmlns:p14="http://schemas.microsoft.com/office/powerpoint/2010/main" val="3466323650"/>
      </p:ext>
    </p:extLst>
  </p:cSld>
  <p:clrMapOvr>
    <a:masterClrMapping/>
  </p:clrMapOvr>
  <p:transition xmlns:p14="http://schemas.microsoft.com/office/powerpoint/2010/mai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Advantages of new Architecture</a:t>
            </a:r>
          </a:p>
        </p:txBody>
      </p:sp>
      <p:sp>
        <p:nvSpPr>
          <p:cNvPr id="3" name="Content Placeholder 2"/>
          <p:cNvSpPr>
            <a:spLocks noGrp="1"/>
          </p:cNvSpPr>
          <p:nvPr>
            <p:ph idx="1"/>
          </p:nvPr>
        </p:nvSpPr>
        <p:spPr>
          <a:xfrm>
            <a:off x="731520" y="1789672"/>
            <a:ext cx="13167360" cy="5616970"/>
          </a:xfrm>
        </p:spPr>
        <p:txBody>
          <a:bodyPr>
            <a:normAutofit/>
          </a:bodyPr>
          <a:lstStyle/>
          <a:p>
            <a:r>
              <a:rPr lang="en-US" dirty="0"/>
              <a:t>Significantly Reduced footprint</a:t>
            </a:r>
          </a:p>
          <a:p>
            <a:r>
              <a:rPr lang="en-US" dirty="0"/>
              <a:t>Cost effective and infinitely scalable</a:t>
            </a:r>
          </a:p>
          <a:p>
            <a:r>
              <a:rPr lang="en-US" dirty="0"/>
              <a:t>Predictable cost model (cost model independent of customer size)</a:t>
            </a:r>
          </a:p>
          <a:p>
            <a:r>
              <a:rPr lang="en-US" dirty="0" err="1"/>
              <a:t>VMWare</a:t>
            </a:r>
            <a:r>
              <a:rPr lang="en-US" dirty="0"/>
              <a:t> not required</a:t>
            </a:r>
          </a:p>
          <a:p>
            <a:r>
              <a:rPr lang="en-US" dirty="0"/>
              <a:t>Efficient use of IP Address Space, Single public facing IP Address</a:t>
            </a:r>
          </a:p>
          <a:p>
            <a:r>
              <a:rPr lang="en-US" dirty="0"/>
              <a:t>Supports HA / HA Hybrid</a:t>
            </a:r>
          </a:p>
          <a:p>
            <a:r>
              <a:rPr lang="en-US" dirty="0"/>
              <a:t>Leverages robust, off the shelf, state of the art, pure cloud technologies</a:t>
            </a:r>
          </a:p>
          <a:p>
            <a:r>
              <a:rPr lang="en-US" dirty="0"/>
              <a:t>Easy to set up and operate</a:t>
            </a:r>
          </a:p>
        </p:txBody>
      </p:sp>
    </p:spTree>
    <p:extLst>
      <p:ext uri="{BB962C8B-B14F-4D97-AF65-F5344CB8AC3E}">
        <p14:creationId xmlns:p14="http://schemas.microsoft.com/office/powerpoint/2010/main" val="1388494869"/>
      </p:ext>
    </p:extLst>
  </p:cSld>
  <p:clrMapOvr>
    <a:masterClrMapping/>
  </p:clrMapOvr>
  <p:transition xmlns:p14="http://schemas.microsoft.com/office/powerpoint/2010/mai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20" y="-108265"/>
            <a:ext cx="13167360" cy="1005840"/>
          </a:xfrm>
        </p:spPr>
        <p:txBody>
          <a:bodyPr lIns="146304" tIns="73152" rIns="146304" bIns="73152"/>
          <a:lstStyle/>
          <a:p>
            <a:r>
              <a:rPr lang="en-US" dirty="0"/>
              <a:t>Containerized IP Office</a:t>
            </a:r>
          </a:p>
        </p:txBody>
      </p:sp>
      <p:sp>
        <p:nvSpPr>
          <p:cNvPr id="3" name="Content Placeholder 2"/>
          <p:cNvSpPr>
            <a:spLocks noGrp="1"/>
          </p:cNvSpPr>
          <p:nvPr>
            <p:ph idx="4294967295"/>
          </p:nvPr>
        </p:nvSpPr>
        <p:spPr>
          <a:xfrm>
            <a:off x="731520" y="1005840"/>
            <a:ext cx="13167360" cy="7020054"/>
          </a:xfrm>
          <a:prstGeom prst="rect">
            <a:avLst/>
          </a:prstGeom>
        </p:spPr>
        <p:txBody>
          <a:bodyPr lIns="146304" tIns="73152" rIns="146304" bIns="73152">
            <a:normAutofit/>
          </a:bodyPr>
          <a:lstStyle/>
          <a:p>
            <a:r>
              <a:rPr lang="en-US" dirty="0"/>
              <a:t>Controlled Introduction planned Q2CY18</a:t>
            </a:r>
          </a:p>
          <a:p>
            <a:pPr lvl="1"/>
            <a:r>
              <a:rPr lang="en-US" dirty="0"/>
              <a:t>Limited to 10 partners globally</a:t>
            </a:r>
          </a:p>
          <a:p>
            <a:pPr lvl="1"/>
            <a:r>
              <a:rPr lang="en-US" dirty="0"/>
              <a:t>Partner required to be an existing and successful Powered Partner</a:t>
            </a:r>
          </a:p>
          <a:p>
            <a:pPr lvl="1"/>
            <a:r>
              <a:rPr lang="en-US" dirty="0"/>
              <a:t>IP Office Cloud will initially run only on Google</a:t>
            </a:r>
          </a:p>
          <a:p>
            <a:pPr lvl="2"/>
            <a:r>
              <a:rPr lang="en-US" dirty="0"/>
              <a:t>Future releases to support AWS and partner’s datacenter</a:t>
            </a:r>
          </a:p>
          <a:p>
            <a:r>
              <a:rPr lang="en-US" dirty="0"/>
              <a:t>Initial containerization for IP Office only</a:t>
            </a:r>
          </a:p>
          <a:p>
            <a:pPr lvl="1"/>
            <a:r>
              <a:rPr lang="en-US" dirty="0"/>
              <a:t>However a containerized IP Office can use a Powered CC </a:t>
            </a:r>
          </a:p>
          <a:p>
            <a:r>
              <a:rPr lang="en-US" dirty="0"/>
              <a:t>Storefront will be;</a:t>
            </a:r>
          </a:p>
          <a:p>
            <a:pPr lvl="1"/>
            <a:r>
              <a:rPr lang="en-US" dirty="0"/>
              <a:t>Hosted by Avaya</a:t>
            </a:r>
          </a:p>
          <a:p>
            <a:pPr lvl="1"/>
            <a:r>
              <a:rPr lang="en-US" dirty="0"/>
              <a:t>Be used by Agents and hosting Partners</a:t>
            </a:r>
          </a:p>
          <a:p>
            <a:pPr lvl="1"/>
            <a:r>
              <a:rPr lang="en-US" dirty="0"/>
              <a:t>Support “Promotions”</a:t>
            </a:r>
          </a:p>
          <a:p>
            <a:r>
              <a:rPr lang="en-US" dirty="0"/>
              <a:t>We will continue to offer IP Office in the Powered model</a:t>
            </a:r>
          </a:p>
          <a:p>
            <a:pPr lvl="1"/>
            <a:r>
              <a:rPr lang="en-US" dirty="0"/>
              <a:t>Multi-instanced as well as Containerized</a:t>
            </a:r>
          </a:p>
        </p:txBody>
      </p:sp>
    </p:spTree>
    <p:extLst>
      <p:ext uri="{BB962C8B-B14F-4D97-AF65-F5344CB8AC3E}">
        <p14:creationId xmlns:p14="http://schemas.microsoft.com/office/powerpoint/2010/main" val="867369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34865"/>
            <a:ext cx="14779317" cy="8889878"/>
          </a:xfrm>
          <a:prstGeom prst="rect">
            <a:avLst/>
          </a:prstGeom>
          <a:solidFill>
            <a:schemeClr val="tx2"/>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r>
              <a:rPr lang="en-US" dirty="0" err="1"/>
              <a:t>ww</a:t>
            </a:r>
            <a:endParaRPr lang="en-US" dirty="0"/>
          </a:p>
        </p:txBody>
      </p:sp>
      <p:pic>
        <p:nvPicPr>
          <p:cNvPr id="6" name="Picture 5" descr="Screen Shot 2018-02-16 at 9.12.33 A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479800" y="0"/>
            <a:ext cx="7654574" cy="8229600"/>
          </a:xfrm>
          <a:prstGeom prst="rect">
            <a:avLst/>
          </a:prstGeom>
        </p:spPr>
      </p:pic>
      <p:sp>
        <p:nvSpPr>
          <p:cNvPr id="2" name="TextBox 1"/>
          <p:cNvSpPr txBox="1"/>
          <p:nvPr/>
        </p:nvSpPr>
        <p:spPr>
          <a:xfrm>
            <a:off x="11388366" y="172159"/>
            <a:ext cx="2884868" cy="479394"/>
          </a:xfrm>
          <a:prstGeom prst="rect">
            <a:avLst/>
          </a:prstGeom>
          <a:noFill/>
        </p:spPr>
        <p:txBody>
          <a:bodyPr wrap="none" rtlCol="0">
            <a:noAutofit/>
          </a:bodyPr>
          <a:lstStyle/>
          <a:p>
            <a:pPr>
              <a:lnSpc>
                <a:spcPct val="90000"/>
              </a:lnSpc>
            </a:pPr>
            <a:r>
              <a:rPr lang="en-US" sz="2000" dirty="0" err="1">
                <a:solidFill>
                  <a:schemeClr val="bg1"/>
                </a:solidFill>
              </a:rPr>
              <a:t>www.avayamarket.com</a:t>
            </a:r>
            <a:endParaRPr lang="en-US" sz="2000" dirty="0">
              <a:solidFill>
                <a:schemeClr val="bg1"/>
              </a:solidFill>
            </a:endParaRPr>
          </a:p>
        </p:txBody>
      </p:sp>
    </p:spTree>
    <p:extLst>
      <p:ext uri="{BB962C8B-B14F-4D97-AF65-F5344CB8AC3E}">
        <p14:creationId xmlns:p14="http://schemas.microsoft.com/office/powerpoint/2010/main" val="3356592302"/>
      </p:ext>
    </p:extLst>
  </p:cSld>
  <p:clrMapOvr>
    <a:masterClrMapping/>
  </p:clrMapOvr>
  <p:transition xmlns:p14="http://schemas.microsoft.com/office/powerpoint/2010/mai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134865"/>
            <a:ext cx="14779317" cy="8889878"/>
          </a:xfrm>
          <a:prstGeom prst="rect">
            <a:avLst/>
          </a:prstGeom>
          <a:solidFill>
            <a:srgbClr val="00000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a:p>
        </p:txBody>
      </p:sp>
      <p:pic>
        <p:nvPicPr>
          <p:cNvPr id="2" name="Picture 1" descr="Screen Shot 2018-02-16 at 9.13.45 A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429000" y="0"/>
            <a:ext cx="7755683" cy="8229600"/>
          </a:xfrm>
          <a:prstGeom prst="rect">
            <a:avLst/>
          </a:prstGeom>
        </p:spPr>
      </p:pic>
    </p:spTree>
    <p:extLst>
      <p:ext uri="{BB962C8B-B14F-4D97-AF65-F5344CB8AC3E}">
        <p14:creationId xmlns:p14="http://schemas.microsoft.com/office/powerpoint/2010/main" val="601367787"/>
      </p:ext>
    </p:extLst>
  </p:cSld>
  <p:clrMapOvr>
    <a:masterClrMapping/>
  </p:clrMapOvr>
  <p:transition xmlns:p14="http://schemas.microsoft.com/office/powerpoint/2010/mai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52249" y="2847657"/>
            <a:ext cx="14015544" cy="2435962"/>
          </a:xfrm>
        </p:spPr>
        <p:txBody>
          <a:bodyPr/>
          <a:lstStyle/>
          <a:p>
            <a:pPr algn="ctr"/>
            <a:r>
              <a:rPr lang="en-US" sz="7200" dirty="0"/>
              <a:t>IP Office Contact Center</a:t>
            </a:r>
          </a:p>
        </p:txBody>
      </p:sp>
    </p:spTree>
    <p:extLst>
      <p:ext uri="{BB962C8B-B14F-4D97-AF65-F5344CB8AC3E}">
        <p14:creationId xmlns:p14="http://schemas.microsoft.com/office/powerpoint/2010/main" val="1099561885"/>
      </p:ext>
    </p:extLst>
  </p:cSld>
  <p:clrMapOvr>
    <a:masterClrMapping/>
  </p:clrMapOvr>
  <p:transition xmlns:p14="http://schemas.microsoft.com/office/powerpoint/2010/mai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34865"/>
            <a:ext cx="14779317" cy="8889878"/>
          </a:xfrm>
          <a:prstGeom prst="rect">
            <a:avLst/>
          </a:prstGeom>
          <a:solidFill>
            <a:srgbClr val="00000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a:p>
        </p:txBody>
      </p:sp>
      <p:pic>
        <p:nvPicPr>
          <p:cNvPr id="2" name="Picture 1" descr="Screen Shot 2018-02-16 at 9.14.41 A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429000" y="0"/>
            <a:ext cx="7747279" cy="8229600"/>
          </a:xfrm>
          <a:prstGeom prst="rect">
            <a:avLst/>
          </a:prstGeom>
        </p:spPr>
      </p:pic>
    </p:spTree>
    <p:extLst>
      <p:ext uri="{BB962C8B-B14F-4D97-AF65-F5344CB8AC3E}">
        <p14:creationId xmlns:p14="http://schemas.microsoft.com/office/powerpoint/2010/main" val="3795610469"/>
      </p:ext>
    </p:extLst>
  </p:cSld>
  <p:clrMapOvr>
    <a:masterClrMapping/>
  </p:clrMapOvr>
  <p:transition xmlns:p14="http://schemas.microsoft.com/office/powerpoint/2010/mai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34865"/>
            <a:ext cx="14779317" cy="8889878"/>
          </a:xfrm>
          <a:prstGeom prst="rect">
            <a:avLst/>
          </a:prstGeom>
          <a:solidFill>
            <a:srgbClr val="00000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a:p>
        </p:txBody>
      </p:sp>
      <p:pic>
        <p:nvPicPr>
          <p:cNvPr id="2" name="Picture 1" descr="Screen Shot 2018-02-16 at 9.15.26 A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441700" y="0"/>
            <a:ext cx="7745950" cy="8229600"/>
          </a:xfrm>
          <a:prstGeom prst="rect">
            <a:avLst/>
          </a:prstGeom>
        </p:spPr>
      </p:pic>
    </p:spTree>
    <p:extLst>
      <p:ext uri="{BB962C8B-B14F-4D97-AF65-F5344CB8AC3E}">
        <p14:creationId xmlns:p14="http://schemas.microsoft.com/office/powerpoint/2010/main" val="4137660968"/>
      </p:ext>
    </p:extLst>
  </p:cSld>
  <p:clrMapOvr>
    <a:masterClrMapping/>
  </p:clrMapOvr>
  <p:transition xmlns:p14="http://schemas.microsoft.com/office/powerpoint/2010/mai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34865"/>
            <a:ext cx="14779317" cy="8889878"/>
          </a:xfrm>
          <a:prstGeom prst="rect">
            <a:avLst/>
          </a:prstGeom>
          <a:solidFill>
            <a:srgbClr val="00000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a:p>
        </p:txBody>
      </p:sp>
      <p:pic>
        <p:nvPicPr>
          <p:cNvPr id="2" name="Picture 1" descr="Screen Shot 2018-02-16 at 9.16.02 A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87400" y="2082800"/>
            <a:ext cx="13055600" cy="4064000"/>
          </a:xfrm>
          <a:prstGeom prst="rect">
            <a:avLst/>
          </a:prstGeom>
        </p:spPr>
      </p:pic>
    </p:spTree>
    <p:extLst>
      <p:ext uri="{BB962C8B-B14F-4D97-AF65-F5344CB8AC3E}">
        <p14:creationId xmlns:p14="http://schemas.microsoft.com/office/powerpoint/2010/main" val="4205331818"/>
      </p:ext>
    </p:extLst>
  </p:cSld>
  <p:clrMapOvr>
    <a:masterClrMapping/>
  </p:clrMapOvr>
  <p:transition xmlns:p14="http://schemas.microsoft.com/office/powerpoint/2010/mai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34865"/>
            <a:ext cx="14779317" cy="8889878"/>
          </a:xfrm>
          <a:prstGeom prst="rect">
            <a:avLst/>
          </a:prstGeom>
          <a:solidFill>
            <a:srgbClr val="00000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a:p>
        </p:txBody>
      </p:sp>
      <p:pic>
        <p:nvPicPr>
          <p:cNvPr id="2" name="Picture 1" descr="Screen Shot 2018-02-16 at 9.20.58 A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454400" y="0"/>
            <a:ext cx="7721069" cy="8229600"/>
          </a:xfrm>
          <a:prstGeom prst="rect">
            <a:avLst/>
          </a:prstGeom>
        </p:spPr>
      </p:pic>
    </p:spTree>
    <p:extLst>
      <p:ext uri="{BB962C8B-B14F-4D97-AF65-F5344CB8AC3E}">
        <p14:creationId xmlns:p14="http://schemas.microsoft.com/office/powerpoint/2010/main" val="2677489940"/>
      </p:ext>
    </p:extLst>
  </p:cSld>
  <p:clrMapOvr>
    <a:masterClrMapping/>
  </p:clrMapOvr>
  <p:transition xmlns:p14="http://schemas.microsoft.com/office/powerpoint/2010/mai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134865"/>
            <a:ext cx="14779317" cy="8889878"/>
          </a:xfrm>
          <a:prstGeom prst="rect">
            <a:avLst/>
          </a:prstGeom>
          <a:solidFill>
            <a:srgbClr val="000000"/>
          </a:soli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0000"/>
              </a:lnSpc>
            </a:pPr>
            <a:endParaRPr lang="en-US"/>
          </a:p>
        </p:txBody>
      </p:sp>
      <p:pic>
        <p:nvPicPr>
          <p:cNvPr id="2" name="Picture 1" descr="Screen Shot 2018-02-16 at 9.22.03 AM.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025900" y="0"/>
            <a:ext cx="6564413" cy="8229600"/>
          </a:xfrm>
          <a:prstGeom prst="rect">
            <a:avLst/>
          </a:prstGeom>
        </p:spPr>
      </p:pic>
    </p:spTree>
    <p:extLst>
      <p:ext uri="{BB962C8B-B14F-4D97-AF65-F5344CB8AC3E}">
        <p14:creationId xmlns:p14="http://schemas.microsoft.com/office/powerpoint/2010/main" val="1092535795"/>
      </p:ext>
    </p:extLst>
  </p:cSld>
  <p:clrMapOvr>
    <a:masterClrMapping/>
  </p:clrMapOvr>
  <p:transition xmlns:p14="http://schemas.microsoft.com/office/powerpoint/2010/mai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Supported Phones</a:t>
            </a:r>
          </a:p>
        </p:txBody>
      </p:sp>
      <p:sp>
        <p:nvSpPr>
          <p:cNvPr id="3" name="Content Placeholder 2"/>
          <p:cNvSpPr>
            <a:spLocks noGrp="1"/>
          </p:cNvSpPr>
          <p:nvPr>
            <p:ph idx="1"/>
          </p:nvPr>
        </p:nvSpPr>
        <p:spPr>
          <a:xfrm>
            <a:off x="731520" y="1737361"/>
            <a:ext cx="13167360" cy="6056481"/>
          </a:xfrm>
        </p:spPr>
        <p:txBody>
          <a:bodyPr>
            <a:normAutofit fontScale="85000" lnSpcReduction="20000"/>
          </a:bodyPr>
          <a:lstStyle/>
          <a:p>
            <a:r>
              <a:rPr lang="en-US" dirty="0"/>
              <a:t>Today</a:t>
            </a:r>
          </a:p>
          <a:p>
            <a:pPr lvl="1"/>
            <a:r>
              <a:rPr lang="en-US" dirty="0"/>
              <a:t>J129</a:t>
            </a:r>
          </a:p>
          <a:p>
            <a:pPr lvl="1"/>
            <a:r>
              <a:rPr lang="en-US" dirty="0"/>
              <a:t>9608G</a:t>
            </a:r>
          </a:p>
          <a:p>
            <a:pPr lvl="1"/>
            <a:r>
              <a:rPr lang="en-US" dirty="0"/>
              <a:t>9611G</a:t>
            </a:r>
          </a:p>
          <a:p>
            <a:pPr lvl="1"/>
            <a:r>
              <a:rPr lang="en-US" dirty="0"/>
              <a:t>9641GS</a:t>
            </a:r>
          </a:p>
          <a:p>
            <a:pPr lvl="1"/>
            <a:r>
              <a:rPr lang="en-US" dirty="0"/>
              <a:t>B179</a:t>
            </a:r>
          </a:p>
          <a:p>
            <a:r>
              <a:rPr lang="en-US" dirty="0"/>
              <a:t>May 1</a:t>
            </a:r>
            <a:r>
              <a:rPr lang="en-US" baseline="30000" dirty="0"/>
              <a:t>st</a:t>
            </a:r>
            <a:endParaRPr lang="en-US" dirty="0"/>
          </a:p>
          <a:p>
            <a:pPr lvl="1"/>
            <a:r>
              <a:rPr lang="en-US" dirty="0"/>
              <a:t>J129</a:t>
            </a:r>
          </a:p>
          <a:p>
            <a:pPr lvl="1"/>
            <a:r>
              <a:rPr lang="en-US" dirty="0"/>
              <a:t>J139 (pending availability of the phone)</a:t>
            </a:r>
          </a:p>
          <a:p>
            <a:pPr lvl="1"/>
            <a:r>
              <a:rPr lang="en-US" dirty="0"/>
              <a:t>J169</a:t>
            </a:r>
          </a:p>
          <a:p>
            <a:pPr lvl="1"/>
            <a:r>
              <a:rPr lang="en-US" dirty="0"/>
              <a:t>J179</a:t>
            </a:r>
          </a:p>
          <a:p>
            <a:pPr lvl="1"/>
            <a:r>
              <a:rPr lang="en-US" dirty="0"/>
              <a:t>9608G</a:t>
            </a:r>
          </a:p>
          <a:p>
            <a:pPr lvl="1"/>
            <a:r>
              <a:rPr lang="en-US" dirty="0"/>
              <a:t>9611G</a:t>
            </a:r>
          </a:p>
          <a:p>
            <a:pPr lvl="1"/>
            <a:r>
              <a:rPr lang="en-US" dirty="0"/>
              <a:t>9641GS</a:t>
            </a:r>
          </a:p>
          <a:p>
            <a:pPr lvl="1"/>
            <a:r>
              <a:rPr lang="en-US" dirty="0"/>
              <a:t>B179</a:t>
            </a:r>
          </a:p>
          <a:p>
            <a:pPr lvl="1"/>
            <a:r>
              <a:rPr lang="en-US" dirty="0"/>
              <a:t>Vantage (Basic Client)</a:t>
            </a:r>
          </a:p>
        </p:txBody>
      </p:sp>
      <p:pic>
        <p:nvPicPr>
          <p:cNvPr id="4" name="Picture 2" descr="C:\Users\gwebster\Pictures\Avaya_phones\J100\J169\J169_illuminate_2.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245333" y="3057750"/>
            <a:ext cx="6972165" cy="392184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899575" y="1890937"/>
            <a:ext cx="4730825" cy="47176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98920177"/>
      </p:ext>
    </p:extLst>
  </p:cSld>
  <p:clrMapOvr>
    <a:masterClrMapping/>
  </p:clrMapOvr>
  <p:transition xmlns:p14="http://schemas.microsoft.com/office/powerpoint/2010/mai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www.bostoncondoblog.com/wp-content/uploads/2010/01/redfigure-raised-hand.jpg"/>
          <p:cNvPicPr>
            <a:picLocks noChangeAspect="1" noChangeArrowheads="1"/>
          </p:cNvPicPr>
          <p:nvPr/>
        </p:nvPicPr>
        <p:blipFill>
          <a:blip r:embed="rId3" cstate="print"/>
          <a:srcRect/>
          <a:stretch>
            <a:fillRect/>
          </a:stretch>
        </p:blipFill>
        <p:spPr bwMode="auto">
          <a:xfrm>
            <a:off x="1" y="-1"/>
            <a:ext cx="14741237" cy="8229601"/>
          </a:xfrm>
          <a:prstGeom prst="rect">
            <a:avLst/>
          </a:prstGeom>
          <a:noFill/>
        </p:spPr>
      </p:pic>
      <p:sp>
        <p:nvSpPr>
          <p:cNvPr id="6" name="TextBox 5"/>
          <p:cNvSpPr txBox="1"/>
          <p:nvPr/>
        </p:nvSpPr>
        <p:spPr>
          <a:xfrm>
            <a:off x="1222289" y="972272"/>
            <a:ext cx="4389975" cy="2029334"/>
          </a:xfrm>
          <a:prstGeom prst="rect">
            <a:avLst/>
          </a:prstGeom>
          <a:noFill/>
        </p:spPr>
        <p:txBody>
          <a:bodyPr wrap="none" lIns="130615" tIns="65308" rIns="130615" bIns="65308"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nSpc>
                <a:spcPct val="90000"/>
              </a:lnSpc>
            </a:pPr>
            <a:r>
              <a:rPr lang="en-US" sz="13700" b="1" spc="71" dirty="0">
                <a:ln w="11430"/>
                <a:solidFill>
                  <a:srgbClr val="CC0000"/>
                </a:solidFill>
                <a:effectLst>
                  <a:glow rad="101600">
                    <a:schemeClr val="bg1">
                      <a:alpha val="60000"/>
                    </a:schemeClr>
                  </a:glow>
                  <a:outerShdw blurRad="76200" dist="50800" dir="5400000" algn="tl" rotWithShape="0">
                    <a:srgbClr val="000000">
                      <a:alpha val="65000"/>
                    </a:srgbClr>
                  </a:outerShdw>
                </a:effectLst>
                <a:latin typeface="Times New Roman" pitchFamily="18" charset="0"/>
                <a:cs typeface="Times New Roman" pitchFamily="18" charset="0"/>
              </a:rPr>
              <a:t>Q&amp;A</a:t>
            </a:r>
          </a:p>
        </p:txBody>
      </p:sp>
    </p:spTree>
    <p:extLst>
      <p:ext uri="{BB962C8B-B14F-4D97-AF65-F5344CB8AC3E}">
        <p14:creationId xmlns:p14="http://schemas.microsoft.com/office/powerpoint/2010/main" val="40477391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328481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4808" y="248745"/>
            <a:ext cx="13167360" cy="1005840"/>
          </a:xfrm>
        </p:spPr>
        <p:txBody>
          <a:bodyPr/>
          <a:lstStyle/>
          <a:p>
            <a:r>
              <a:rPr lang="en-US" b="1" dirty="0"/>
              <a:t>Avaya IP Office Contact Center Overview</a:t>
            </a:r>
          </a:p>
        </p:txBody>
      </p:sp>
      <p:sp>
        <p:nvSpPr>
          <p:cNvPr id="6" name="Content Placeholder 5"/>
          <p:cNvSpPr>
            <a:spLocks noGrp="1"/>
          </p:cNvSpPr>
          <p:nvPr>
            <p:ph idx="1"/>
          </p:nvPr>
        </p:nvSpPr>
        <p:spPr>
          <a:xfrm>
            <a:off x="378373" y="1660636"/>
            <a:ext cx="9163444" cy="5359982"/>
          </a:xfrm>
        </p:spPr>
        <p:txBody>
          <a:bodyPr>
            <a:normAutofit/>
          </a:bodyPr>
          <a:lstStyle/>
          <a:p>
            <a:r>
              <a:rPr lang="en-US" dirty="0"/>
              <a:t>Customers with up to 3,000* employees and up to 250 agents</a:t>
            </a:r>
          </a:p>
          <a:p>
            <a:r>
              <a:rPr lang="en-US" dirty="0"/>
              <a:t>Deployed as a single site or across up to 150 nodes</a:t>
            </a:r>
          </a:p>
          <a:p>
            <a:r>
              <a:rPr lang="en-US" dirty="0"/>
              <a:t>Ideal for agents in the office or remotely</a:t>
            </a:r>
          </a:p>
          <a:p>
            <a:r>
              <a:rPr lang="en-US" dirty="0"/>
              <a:t>Centrally managed</a:t>
            </a:r>
          </a:p>
          <a:p>
            <a:r>
              <a:rPr lang="en-US" dirty="0"/>
              <a:t>Deploy on premise or in the cloud using the </a:t>
            </a:r>
            <a:br>
              <a:rPr lang="en-US" dirty="0"/>
            </a:br>
            <a:r>
              <a:rPr lang="en-US" dirty="0"/>
              <a:t>Powered By Avaya IP Office cloud offering</a:t>
            </a:r>
          </a:p>
          <a:p>
            <a:r>
              <a:rPr lang="en-US" dirty="0"/>
              <a:t>Localized in English, Spanish, French, German, Italian and Brazilian Portuguese</a:t>
            </a:r>
          </a:p>
          <a:p>
            <a:endParaRPr lang="en-US" dirty="0"/>
          </a:p>
        </p:txBody>
      </p:sp>
      <p:sp>
        <p:nvSpPr>
          <p:cNvPr id="10" name="Content Placeholder 2"/>
          <p:cNvSpPr txBox="1">
            <a:spLocks/>
          </p:cNvSpPr>
          <p:nvPr/>
        </p:nvSpPr>
        <p:spPr>
          <a:xfrm>
            <a:off x="2619996" y="2560323"/>
            <a:ext cx="8516984" cy="5669278"/>
          </a:xfrm>
          <a:prstGeom prst="rect">
            <a:avLst/>
          </a:prstGeom>
        </p:spPr>
        <p:txBody>
          <a:bodyPr vert="horz" lIns="146304" tIns="73152" rIns="146304" bIns="73152" rtlCol="0">
            <a:normAutofit/>
          </a:bodyPr>
          <a:lstStyle>
            <a:lvl1pPr marL="365760" indent="-365760" algn="l" defTabSz="914400" rtl="0" eaLnBrk="1" latinLnBrk="0" hangingPunct="1">
              <a:lnSpc>
                <a:spcPct val="90000"/>
              </a:lnSpc>
              <a:spcBef>
                <a:spcPts val="1200"/>
              </a:spcBef>
              <a:buClr>
                <a:schemeClr val="accent1"/>
              </a:buClr>
              <a:buFont typeface="Webdings" pitchFamily="18" charset="2"/>
              <a:buChar char="4"/>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800"/>
              </a:spcBef>
              <a:buClr>
                <a:schemeClr val="accent2"/>
              </a:buClr>
              <a:buFont typeface="Arial" pitchFamily="34" charset="0"/>
              <a:buChar char="–"/>
              <a:defRPr sz="2200" kern="1200">
                <a:solidFill>
                  <a:schemeClr val="tx1"/>
                </a:solidFill>
                <a:latin typeface="+mn-lt"/>
                <a:ea typeface="+mn-ea"/>
                <a:cs typeface="+mn-cs"/>
              </a:defRPr>
            </a:lvl2pPr>
            <a:lvl3pPr marL="1097280" indent="-228600" algn="l" defTabSz="914400" rtl="0" eaLnBrk="1" latinLnBrk="0" hangingPunct="1">
              <a:lnSpc>
                <a:spcPct val="90000"/>
              </a:lnSpc>
              <a:spcBef>
                <a:spcPts val="600"/>
              </a:spcBef>
              <a:buClr>
                <a:schemeClr val="accent2"/>
              </a:buClr>
              <a:buFont typeface="Arial" pitchFamily="34" charset="0"/>
              <a:buChar char="–"/>
              <a:defRPr sz="1800" kern="1200">
                <a:solidFill>
                  <a:schemeClr val="tx1"/>
                </a:solidFill>
                <a:latin typeface="+mn-lt"/>
                <a:ea typeface="+mn-ea"/>
                <a:cs typeface="+mn-cs"/>
              </a:defRPr>
            </a:lvl3pPr>
            <a:lvl4pPr marL="146304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4pPr>
            <a:lvl5pPr marL="182880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5pPr>
            <a:lvl6pPr marL="219456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6pPr>
            <a:lvl7pPr marL="256032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7pPr>
            <a:lvl8pPr marL="292608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8pPr>
            <a:lvl9pPr marL="329184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9pPr>
          </a:lstStyle>
          <a:p>
            <a:pPr lvl="1"/>
            <a:endParaRPr lang="en-US" dirty="0"/>
          </a:p>
          <a:p>
            <a:endParaRPr lang="en-US" dirty="0"/>
          </a:p>
          <a:p>
            <a:pPr lvl="1"/>
            <a:endParaRPr lang="en-US" dirty="0"/>
          </a:p>
          <a:p>
            <a:endParaRPr lang="en-US" dirty="0"/>
          </a:p>
        </p:txBody>
      </p:sp>
      <p:sp>
        <p:nvSpPr>
          <p:cNvPr id="8" name="TextBox 7"/>
          <p:cNvSpPr txBox="1"/>
          <p:nvPr/>
        </p:nvSpPr>
        <p:spPr>
          <a:xfrm>
            <a:off x="559709" y="7236291"/>
            <a:ext cx="4256131" cy="523579"/>
          </a:xfrm>
          <a:prstGeom prst="rect">
            <a:avLst/>
          </a:prstGeom>
          <a:noFill/>
        </p:spPr>
        <p:txBody>
          <a:bodyPr wrap="none" lIns="146304" tIns="73152" rIns="146304" bIns="73152" rtlCol="0">
            <a:noAutofit/>
          </a:bodyPr>
          <a:lstStyle/>
          <a:p>
            <a:pPr>
              <a:lnSpc>
                <a:spcPct val="90000"/>
              </a:lnSpc>
            </a:pPr>
            <a:r>
              <a:rPr lang="en-US" sz="1400" dirty="0"/>
              <a:t>*Select Edition supports up to 3,000 users</a:t>
            </a:r>
          </a:p>
        </p:txBody>
      </p:sp>
      <p:pic>
        <p:nvPicPr>
          <p:cNvPr id="9" name="Picture 4"/>
          <p:cNvPicPr>
            <a:picLocks noChangeAspect="1" noChangeArrowheads="1"/>
          </p:cNvPicPr>
          <p:nvPr/>
        </p:nvPicPr>
        <p:blipFill>
          <a:blip r:embed="rId3" cstate="print"/>
          <a:srcRect/>
          <a:stretch>
            <a:fillRect/>
          </a:stretch>
        </p:blipFill>
        <p:spPr bwMode="auto">
          <a:xfrm>
            <a:off x="9929244" y="2239505"/>
            <a:ext cx="4219104" cy="37513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889969605"/>
      </p:ext>
    </p:extLst>
  </p:cSld>
  <p:clrMapOvr>
    <a:masterClrMapping/>
  </p:clrMapOvr>
  <p:transition xmlns:p14="http://schemas.microsoft.com/office/powerpoint/2010/mai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itle 20"/>
          <p:cNvSpPr>
            <a:spLocks noGrp="1"/>
          </p:cNvSpPr>
          <p:nvPr>
            <p:ph type="title"/>
          </p:nvPr>
        </p:nvSpPr>
        <p:spPr>
          <a:xfrm>
            <a:off x="302386" y="381708"/>
            <a:ext cx="13167360" cy="1188012"/>
          </a:xfrm>
        </p:spPr>
        <p:txBody>
          <a:bodyPr/>
          <a:lstStyle/>
          <a:p>
            <a:r>
              <a:rPr lang="en-US" dirty="0"/>
              <a:t>Avaya IP Office Contact Center</a:t>
            </a:r>
            <a:r>
              <a:rPr lang="en-US" b="1" dirty="0"/>
              <a:t> </a:t>
            </a:r>
            <a:br>
              <a:rPr lang="en-US" b="1" dirty="0"/>
            </a:br>
            <a:r>
              <a:rPr lang="en-US" sz="2800" b="1" cap="none" dirty="0">
                <a:solidFill>
                  <a:srgbClr val="98050E"/>
                </a:solidFill>
                <a:latin typeface="+mn-lt"/>
              </a:rPr>
              <a:t>A simple and robust multichannel contact center application</a:t>
            </a:r>
          </a:p>
        </p:txBody>
      </p:sp>
      <p:pic>
        <p:nvPicPr>
          <p:cNvPr id="6" name="Picture 6" descr="C:\Users\mbutts\Documents\Avaya\PPT Template\Icons\Phone\PNG\Phone-red-circle.png"/>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1401699" y="2505265"/>
            <a:ext cx="1044382" cy="1044382"/>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mbutts\Documents\Avaya\PPT Template\Icons\Chat\PNG\Chat-red-circle.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44751" y="2546983"/>
            <a:ext cx="1002664" cy="100266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C:\Users\mbutts\Documents\Avaya\PPT Template\Icons\Email\PNG\Email-red-circle.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86490" y="1753365"/>
            <a:ext cx="1015555" cy="1015555"/>
          </a:xfrm>
          <a:prstGeom prst="rect">
            <a:avLst/>
          </a:prstGeom>
          <a:noFill/>
          <a:extLst>
            <a:ext uri="{909E8E84-426E-40dd-AFC4-6F175D3DCCD1}">
              <a14:hiddenFill xmlns:a14="http://schemas.microsoft.com/office/drawing/2010/main">
                <a:solidFill>
                  <a:srgbClr val="FFFFFF"/>
                </a:solidFill>
              </a14:hiddenFill>
            </a:ext>
          </a:extLst>
        </p:spPr>
      </p:pic>
      <p:sp>
        <p:nvSpPr>
          <p:cNvPr id="10" name="Circular Arrow 9"/>
          <p:cNvSpPr/>
          <p:nvPr/>
        </p:nvSpPr>
        <p:spPr>
          <a:xfrm rot="10800000">
            <a:off x="1203574" y="3322320"/>
            <a:ext cx="442346" cy="181606"/>
          </a:xfrm>
          <a:prstGeom prst="circularArrow">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lnSpc>
                <a:spcPct val="90000"/>
              </a:lnSpc>
            </a:pPr>
            <a:endParaRPr lang="en-US">
              <a:solidFill>
                <a:schemeClr val="tx1"/>
              </a:solidFill>
            </a:endParaRPr>
          </a:p>
        </p:txBody>
      </p:sp>
      <p:sp>
        <p:nvSpPr>
          <p:cNvPr id="11" name="Circular Arrow 10"/>
          <p:cNvSpPr/>
          <p:nvPr/>
        </p:nvSpPr>
        <p:spPr>
          <a:xfrm rot="17359652">
            <a:off x="578734" y="2301240"/>
            <a:ext cx="442346" cy="181606"/>
          </a:xfrm>
          <a:prstGeom prst="circularArrow">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lnSpc>
                <a:spcPct val="90000"/>
              </a:lnSpc>
            </a:pPr>
            <a:endParaRPr lang="en-US">
              <a:solidFill>
                <a:schemeClr val="tx1"/>
              </a:solidFill>
            </a:endParaRPr>
          </a:p>
        </p:txBody>
      </p:sp>
      <p:sp>
        <p:nvSpPr>
          <p:cNvPr id="12" name="Circular Arrow 11"/>
          <p:cNvSpPr/>
          <p:nvPr/>
        </p:nvSpPr>
        <p:spPr>
          <a:xfrm rot="3836208">
            <a:off x="1757045" y="2248800"/>
            <a:ext cx="442346" cy="181606"/>
          </a:xfrm>
          <a:prstGeom prst="circularArrow">
            <a:avLst/>
          </a:prstGeom>
          <a:solidFill>
            <a:schemeClr val="accent1"/>
          </a:solidFill>
          <a:ln w="1905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lnSpc>
                <a:spcPct val="90000"/>
              </a:lnSpc>
            </a:pPr>
            <a:endParaRPr lang="en-US">
              <a:solidFill>
                <a:schemeClr val="tx1"/>
              </a:solidFill>
            </a:endParaRPr>
          </a:p>
        </p:txBody>
      </p:sp>
      <p:sp>
        <p:nvSpPr>
          <p:cNvPr id="2" name="TextBox 1"/>
          <p:cNvSpPr txBox="1"/>
          <p:nvPr/>
        </p:nvSpPr>
        <p:spPr>
          <a:xfrm>
            <a:off x="2476560" y="1945849"/>
            <a:ext cx="3771840" cy="1187032"/>
          </a:xfrm>
          <a:prstGeom prst="rect">
            <a:avLst/>
          </a:prstGeom>
          <a:noFill/>
        </p:spPr>
        <p:txBody>
          <a:bodyPr wrap="square" lIns="146304" tIns="73152" rIns="146304" bIns="73152" rtlCol="0">
            <a:noAutofit/>
          </a:bodyPr>
          <a:lstStyle/>
          <a:p>
            <a:pPr>
              <a:lnSpc>
                <a:spcPct val="90000"/>
              </a:lnSpc>
            </a:pPr>
            <a:r>
              <a:rPr lang="en-US" sz="2200" b="1" dirty="0"/>
              <a:t>Integrated Multichannel</a:t>
            </a:r>
            <a:r>
              <a:rPr lang="en-US" sz="2200" dirty="0"/>
              <a:t> </a:t>
            </a:r>
            <a:r>
              <a:rPr lang="en-US" sz="2200" b="1" dirty="0"/>
              <a:t>Customer Contact</a:t>
            </a:r>
          </a:p>
          <a:p>
            <a:pPr>
              <a:lnSpc>
                <a:spcPct val="90000"/>
              </a:lnSpc>
            </a:pPr>
            <a:r>
              <a:rPr lang="en-US" sz="2200" dirty="0"/>
              <a:t>Voice, email and web chat</a:t>
            </a:r>
          </a:p>
        </p:txBody>
      </p:sp>
      <p:pic>
        <p:nvPicPr>
          <p:cNvPr id="3074" name="Picture 2" descr="C:\Users\mbutts\Documents\Avaya\PPT Template\Icons\Collaboration\PNG\Collaroration-red.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805415" y="1387548"/>
            <a:ext cx="2727070" cy="272707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7903536" y="1905206"/>
            <a:ext cx="6726864" cy="1097280"/>
          </a:xfrm>
          <a:prstGeom prst="rect">
            <a:avLst/>
          </a:prstGeom>
          <a:noFill/>
        </p:spPr>
        <p:txBody>
          <a:bodyPr wrap="square" lIns="146304" tIns="73152" rIns="146304" bIns="73152" rtlCol="0">
            <a:noAutofit/>
          </a:bodyPr>
          <a:lstStyle/>
          <a:p>
            <a:pPr>
              <a:lnSpc>
                <a:spcPct val="90000"/>
              </a:lnSpc>
            </a:pPr>
            <a:r>
              <a:rPr lang="en-US" sz="2200" b="1" dirty="0"/>
              <a:t>Skills-based Routing </a:t>
            </a:r>
          </a:p>
          <a:p>
            <a:pPr>
              <a:lnSpc>
                <a:spcPct val="90000"/>
              </a:lnSpc>
            </a:pPr>
            <a:r>
              <a:rPr lang="en-US" sz="2200" dirty="0"/>
              <a:t>Route customer inquiries to agents that are best qualified to handle them, based on channel, expertise, and past experience with a particular inquiry or customer </a:t>
            </a:r>
          </a:p>
          <a:p>
            <a:pPr>
              <a:lnSpc>
                <a:spcPct val="90000"/>
              </a:lnSpc>
            </a:pPr>
            <a:endParaRPr lang="en-US" dirty="0"/>
          </a:p>
        </p:txBody>
      </p:sp>
      <p:pic>
        <p:nvPicPr>
          <p:cNvPr id="3075" name="Picture 3" descr="C:\Users\mbutts\Documents\Avaya\PPT Template\Icons\Revenue Growth\PNG\Revenue-growth-red.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0565" y="3778246"/>
            <a:ext cx="2164080" cy="216408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645920" y="4037326"/>
            <a:ext cx="4753933" cy="1463040"/>
          </a:xfrm>
          <a:prstGeom prst="rect">
            <a:avLst/>
          </a:prstGeom>
          <a:noFill/>
        </p:spPr>
        <p:txBody>
          <a:bodyPr wrap="square" lIns="146304" tIns="73152" rIns="146304" bIns="73152" rtlCol="0">
            <a:noAutofit/>
          </a:bodyPr>
          <a:lstStyle/>
          <a:p>
            <a:pPr>
              <a:lnSpc>
                <a:spcPct val="90000"/>
              </a:lnSpc>
            </a:pPr>
            <a:r>
              <a:rPr lang="en-US" sz="2200" b="1" dirty="0"/>
              <a:t>Telemarketing and Outbound Campaigns</a:t>
            </a:r>
          </a:p>
          <a:p>
            <a:pPr>
              <a:lnSpc>
                <a:spcPct val="90000"/>
              </a:lnSpc>
            </a:pPr>
            <a:r>
              <a:rPr lang="en-US" sz="2200" dirty="0"/>
              <a:t>Productively use agent ‘down time’  to automatically make outbound calls to customers and prospects</a:t>
            </a:r>
          </a:p>
          <a:p>
            <a:pPr>
              <a:lnSpc>
                <a:spcPct val="90000"/>
              </a:lnSpc>
            </a:pPr>
            <a:endParaRPr lang="en-US" dirty="0"/>
          </a:p>
        </p:txBody>
      </p:sp>
      <p:cxnSp>
        <p:nvCxnSpPr>
          <p:cNvPr id="17" name="Straight Connector 16"/>
          <p:cNvCxnSpPr/>
          <p:nvPr/>
        </p:nvCxnSpPr>
        <p:spPr>
          <a:xfrm flipV="1">
            <a:off x="512064" y="1686069"/>
            <a:ext cx="13752576" cy="7674"/>
          </a:xfrm>
          <a:prstGeom prst="line">
            <a:avLst/>
          </a:prstGeom>
          <a:ln w="38100">
            <a:solidFill>
              <a:schemeClr val="accent1"/>
            </a:solidFill>
            <a:prstDash val="sysDot"/>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V="1">
            <a:off x="527304" y="3956829"/>
            <a:ext cx="13752576" cy="7674"/>
          </a:xfrm>
          <a:prstGeom prst="line">
            <a:avLst/>
          </a:prstGeom>
          <a:ln w="38100">
            <a:solidFill>
              <a:schemeClr val="accent1"/>
            </a:solidFill>
            <a:prstDash val="sysDot"/>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flipV="1">
            <a:off x="557784" y="5831349"/>
            <a:ext cx="13752576" cy="7674"/>
          </a:xfrm>
          <a:prstGeom prst="line">
            <a:avLst/>
          </a:prstGeom>
          <a:ln w="38100">
            <a:solidFill>
              <a:schemeClr val="accent1"/>
            </a:solidFill>
            <a:prstDash val="sysDot"/>
            <a:miter lim="800000"/>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903537" y="4037326"/>
            <a:ext cx="6401246" cy="1097280"/>
          </a:xfrm>
          <a:prstGeom prst="rect">
            <a:avLst/>
          </a:prstGeom>
          <a:noFill/>
        </p:spPr>
        <p:txBody>
          <a:bodyPr wrap="square" lIns="146304" tIns="73152" rIns="146304" bIns="73152" rtlCol="0">
            <a:noAutofit/>
          </a:bodyPr>
          <a:lstStyle/>
          <a:p>
            <a:pPr>
              <a:lnSpc>
                <a:spcPct val="90000"/>
              </a:lnSpc>
            </a:pPr>
            <a:r>
              <a:rPr lang="en-US" sz="2200" b="1" dirty="0"/>
              <a:t>Real-Time and Historical Reporting</a:t>
            </a:r>
          </a:p>
          <a:p>
            <a:pPr>
              <a:lnSpc>
                <a:spcPct val="90000"/>
              </a:lnSpc>
            </a:pPr>
            <a:r>
              <a:rPr lang="en-US" sz="2200" dirty="0"/>
              <a:t>Online monitoring delivers real-time information and more than 30 out-of-the-box reports help you identify, measure and pursue improvement opportunities</a:t>
            </a:r>
          </a:p>
          <a:p>
            <a:pPr>
              <a:lnSpc>
                <a:spcPct val="90000"/>
              </a:lnSpc>
            </a:pPr>
            <a:endParaRPr lang="en-US" dirty="0"/>
          </a:p>
        </p:txBody>
      </p:sp>
      <p:pic>
        <p:nvPicPr>
          <p:cNvPr id="3077" name="Picture 5" descr="C:\Users\mbutts\Documents\Avaya\PPT Template\Icons\Dashboard\PNG\Dashboard-red-circle.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6399853" y="4114617"/>
            <a:ext cx="1479546" cy="1479546"/>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C:\Users\mbutts\Documents\Avaya\PPT Template\Icons\Headset Call Center 2\PNG\Headset-2-red-circle.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302386" y="6094411"/>
            <a:ext cx="1435741" cy="1435741"/>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1645920" y="6050283"/>
            <a:ext cx="4753933" cy="1463040"/>
          </a:xfrm>
          <a:prstGeom prst="rect">
            <a:avLst/>
          </a:prstGeom>
          <a:noFill/>
        </p:spPr>
        <p:txBody>
          <a:bodyPr wrap="square" lIns="146304" tIns="73152" rIns="146304" bIns="73152" rtlCol="0">
            <a:noAutofit/>
          </a:bodyPr>
          <a:lstStyle/>
          <a:p>
            <a:pPr>
              <a:lnSpc>
                <a:spcPct val="90000"/>
              </a:lnSpc>
            </a:pPr>
            <a:r>
              <a:rPr lang="en-US" sz="2200" b="1" dirty="0"/>
              <a:t>Interactive Voice Response</a:t>
            </a:r>
          </a:p>
          <a:p>
            <a:pPr>
              <a:lnSpc>
                <a:spcPct val="90000"/>
              </a:lnSpc>
            </a:pPr>
            <a:r>
              <a:rPr lang="en-US" sz="2200" dirty="0"/>
              <a:t>Make announcements and offer self service to answer “simple” inquiries and free agents to address tougher inquiries </a:t>
            </a:r>
          </a:p>
          <a:p>
            <a:pPr>
              <a:lnSpc>
                <a:spcPct val="90000"/>
              </a:lnSpc>
            </a:pPr>
            <a:endParaRPr lang="en-US" sz="2200" dirty="0"/>
          </a:p>
        </p:txBody>
      </p:sp>
      <p:sp>
        <p:nvSpPr>
          <p:cNvPr id="5" name="TextBox 4"/>
          <p:cNvSpPr txBox="1"/>
          <p:nvPr/>
        </p:nvSpPr>
        <p:spPr>
          <a:xfrm>
            <a:off x="7924802" y="6079172"/>
            <a:ext cx="6126480" cy="1586549"/>
          </a:xfrm>
          <a:prstGeom prst="rect">
            <a:avLst/>
          </a:prstGeom>
          <a:noFill/>
        </p:spPr>
        <p:txBody>
          <a:bodyPr wrap="square" lIns="146304" tIns="73152" rIns="146304" bIns="73152" rtlCol="0">
            <a:noAutofit/>
          </a:bodyPr>
          <a:lstStyle/>
          <a:p>
            <a:pPr>
              <a:lnSpc>
                <a:spcPct val="90000"/>
              </a:lnSpc>
            </a:pPr>
            <a:r>
              <a:rPr lang="en-US" sz="2200" b="1" dirty="0"/>
              <a:t>Easy CRM Integration </a:t>
            </a:r>
            <a:endParaRPr lang="en-US" sz="2200" dirty="0"/>
          </a:p>
          <a:p>
            <a:pPr>
              <a:lnSpc>
                <a:spcPct val="90000"/>
              </a:lnSpc>
            </a:pPr>
            <a:r>
              <a:rPr lang="en-US" sz="2200" dirty="0"/>
              <a:t>Personalize customer engagements and streamline the customer journey with simplified integration to CRM packages like Salesforce and SAP</a:t>
            </a:r>
          </a:p>
        </p:txBody>
      </p:sp>
      <p:pic>
        <p:nvPicPr>
          <p:cNvPr id="3079" name="Picture 7" descr="C:\Users\mbutts\Documents\Avaya\PPT Template\Icons\Enhancement\PNG\Enhancement-red-circle.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6398696" y="6125217"/>
            <a:ext cx="1479546" cy="14795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8940979"/>
      </p:ext>
    </p:extLst>
  </p:cSld>
  <p:clrMapOvr>
    <a:masterClrMapping/>
  </p:clrMapOvr>
  <p:transition xmlns:p14="http://schemas.microsoft.com/office/powerpoint/2010/mai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 name="Text Box 72"/>
          <p:cNvSpPr txBox="1">
            <a:spLocks noChangeArrowheads="1"/>
          </p:cNvSpPr>
          <p:nvPr/>
        </p:nvSpPr>
        <p:spPr bwMode="auto">
          <a:xfrm>
            <a:off x="9967950" y="1255317"/>
            <a:ext cx="65" cy="215444"/>
          </a:xfrm>
          <a:prstGeom prst="rect">
            <a:avLst/>
          </a:prstGeom>
          <a:noFill/>
          <a:ln w="9525">
            <a:noFill/>
            <a:miter lim="800000"/>
            <a:headEnd/>
            <a:tailEnd/>
          </a:ln>
        </p:spPr>
        <p:txBody>
          <a:bodyPr wrap="none" lIns="0" tIns="0" rIns="0" bIns="0">
            <a:spAutoFit/>
          </a:bodyPr>
          <a:lstStyle/>
          <a:p>
            <a:pPr algn="ctr"/>
            <a:endParaRPr lang="en-US" sz="1400" dirty="0"/>
          </a:p>
        </p:txBody>
      </p:sp>
      <p:sp>
        <p:nvSpPr>
          <p:cNvPr id="30" name="AutoShape 3"/>
          <p:cNvSpPr>
            <a:spLocks noChangeArrowheads="1"/>
          </p:cNvSpPr>
          <p:nvPr/>
        </p:nvSpPr>
        <p:spPr bwMode="auto">
          <a:xfrm>
            <a:off x="1309800" y="1680803"/>
            <a:ext cx="3222755" cy="5857090"/>
          </a:xfrm>
          <a:prstGeom prst="rect">
            <a:avLst/>
          </a:prstGeom>
          <a:ln>
            <a:headEnd/>
            <a:tailEnd/>
          </a:ln>
        </p:spPr>
        <p:style>
          <a:lnRef idx="1">
            <a:schemeClr val="dk1"/>
          </a:lnRef>
          <a:fillRef idx="3">
            <a:schemeClr val="dk1"/>
          </a:fillRef>
          <a:effectRef idx="2">
            <a:schemeClr val="dk1"/>
          </a:effectRef>
          <a:fontRef idx="minor">
            <a:schemeClr val="lt1"/>
          </a:fontRef>
        </p:style>
        <p:txBody>
          <a:bodyPr wrap="none" lIns="146304" tIns="73152" rIns="146304" bIns="73152" anchor="ctr"/>
          <a:lstStyle/>
          <a:p>
            <a:pPr algn="ctr"/>
            <a:endParaRPr lang="en-US">
              <a:solidFill>
                <a:srgbClr val="323232"/>
              </a:solidFill>
            </a:endParaRPr>
          </a:p>
        </p:txBody>
      </p:sp>
      <p:pic>
        <p:nvPicPr>
          <p:cNvPr id="39" name="Picture 38" descr="call.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424339" y="1451126"/>
            <a:ext cx="3343741" cy="2815275"/>
          </a:xfrm>
          <a:prstGeom prst="rect">
            <a:avLst/>
          </a:prstGeom>
        </p:spPr>
      </p:pic>
      <p:sp>
        <p:nvSpPr>
          <p:cNvPr id="36" name="Rectangle 35"/>
          <p:cNvSpPr/>
          <p:nvPr/>
        </p:nvSpPr>
        <p:spPr>
          <a:xfrm>
            <a:off x="9361382" y="1708925"/>
            <a:ext cx="3850832" cy="5890955"/>
          </a:xfrm>
          <a:prstGeom prst="rect">
            <a:avLst/>
          </a:prstGeom>
          <a:ln/>
        </p:spPr>
        <p:style>
          <a:lnRef idx="1">
            <a:schemeClr val="dk1"/>
          </a:lnRef>
          <a:fillRef idx="3">
            <a:schemeClr val="dk1"/>
          </a:fillRef>
          <a:effectRef idx="2">
            <a:schemeClr val="dk1"/>
          </a:effectRef>
          <a:fontRef idx="minor">
            <a:schemeClr val="lt1"/>
          </a:fontRef>
        </p:style>
        <p:txBody>
          <a:bodyPr lIns="146304" tIns="73152" rIns="146304" bIns="73152" rtlCol="0" anchor="ctr"/>
          <a:lstStyle/>
          <a:p>
            <a:pPr algn="ctr">
              <a:lnSpc>
                <a:spcPct val="90000"/>
              </a:lnSpc>
            </a:pPr>
            <a:endParaRPr lang="en-US"/>
          </a:p>
        </p:txBody>
      </p:sp>
      <p:sp>
        <p:nvSpPr>
          <p:cNvPr id="101" name="AutoShape 8"/>
          <p:cNvSpPr>
            <a:spLocks noChangeArrowheads="1"/>
          </p:cNvSpPr>
          <p:nvPr/>
        </p:nvSpPr>
        <p:spPr bwMode="auto">
          <a:xfrm>
            <a:off x="4557236" y="3273864"/>
            <a:ext cx="4793989" cy="2867360"/>
          </a:xfrm>
          <a:prstGeom prst="leftRightArrow">
            <a:avLst>
              <a:gd name="adj1" fmla="val 59868"/>
              <a:gd name="adj2" fmla="val 28448"/>
            </a:avLst>
          </a:prstGeom>
          <a:solidFill>
            <a:srgbClr val="DA291C"/>
          </a:solidFill>
          <a:ln>
            <a:headEnd/>
            <a:tailEnd/>
          </a:ln>
        </p:spPr>
        <p:style>
          <a:lnRef idx="1">
            <a:schemeClr val="accent1"/>
          </a:lnRef>
          <a:fillRef idx="3">
            <a:schemeClr val="accent1"/>
          </a:fillRef>
          <a:effectRef idx="2">
            <a:schemeClr val="accent1"/>
          </a:effectRef>
          <a:fontRef idx="minor">
            <a:schemeClr val="lt1"/>
          </a:fontRef>
        </p:style>
        <p:txBody>
          <a:bodyPr wrap="none" lIns="146304" tIns="73152" rIns="146304" bIns="73152" anchor="ctr"/>
          <a:lstStyle>
            <a:defPPr>
              <a:defRPr lang="en-US"/>
            </a:defPPr>
            <a:lvl1pPr algn="l" rtl="0" fontAlgn="base">
              <a:lnSpc>
                <a:spcPct val="90000"/>
              </a:lnSpc>
              <a:spcBef>
                <a:spcPct val="0"/>
              </a:spcBef>
              <a:spcAft>
                <a:spcPct val="0"/>
              </a:spcAft>
              <a:defRPr kern="1200">
                <a:solidFill>
                  <a:schemeClr val="tx2"/>
                </a:solidFill>
                <a:latin typeface="Arial" pitchFamily="34" charset="0"/>
                <a:ea typeface="+mn-ea"/>
                <a:cs typeface="+mn-cs"/>
              </a:defRPr>
            </a:lvl1pPr>
            <a:lvl2pPr marL="457200" algn="l" rtl="0" fontAlgn="base">
              <a:lnSpc>
                <a:spcPct val="90000"/>
              </a:lnSpc>
              <a:spcBef>
                <a:spcPct val="0"/>
              </a:spcBef>
              <a:spcAft>
                <a:spcPct val="0"/>
              </a:spcAft>
              <a:defRPr kern="1200">
                <a:solidFill>
                  <a:schemeClr val="tx2"/>
                </a:solidFill>
                <a:latin typeface="Arial" pitchFamily="34" charset="0"/>
                <a:ea typeface="+mn-ea"/>
                <a:cs typeface="+mn-cs"/>
              </a:defRPr>
            </a:lvl2pPr>
            <a:lvl3pPr marL="914400" algn="l" rtl="0" fontAlgn="base">
              <a:lnSpc>
                <a:spcPct val="90000"/>
              </a:lnSpc>
              <a:spcBef>
                <a:spcPct val="0"/>
              </a:spcBef>
              <a:spcAft>
                <a:spcPct val="0"/>
              </a:spcAft>
              <a:defRPr kern="1200">
                <a:solidFill>
                  <a:schemeClr val="tx2"/>
                </a:solidFill>
                <a:latin typeface="Arial" pitchFamily="34" charset="0"/>
                <a:ea typeface="+mn-ea"/>
                <a:cs typeface="+mn-cs"/>
              </a:defRPr>
            </a:lvl3pPr>
            <a:lvl4pPr marL="1371600" algn="l" rtl="0" fontAlgn="base">
              <a:lnSpc>
                <a:spcPct val="90000"/>
              </a:lnSpc>
              <a:spcBef>
                <a:spcPct val="0"/>
              </a:spcBef>
              <a:spcAft>
                <a:spcPct val="0"/>
              </a:spcAft>
              <a:defRPr kern="1200">
                <a:solidFill>
                  <a:schemeClr val="tx2"/>
                </a:solidFill>
                <a:latin typeface="Arial" pitchFamily="34" charset="0"/>
                <a:ea typeface="+mn-ea"/>
                <a:cs typeface="+mn-cs"/>
              </a:defRPr>
            </a:lvl4pPr>
            <a:lvl5pPr marL="1828800" algn="l" rtl="0" fontAlgn="base">
              <a:lnSpc>
                <a:spcPct val="90000"/>
              </a:lnSpc>
              <a:spcBef>
                <a:spcPct val="0"/>
              </a:spcBef>
              <a:spcAft>
                <a:spcPct val="0"/>
              </a:spcAft>
              <a:defRPr kern="1200">
                <a:solidFill>
                  <a:schemeClr val="tx2"/>
                </a:solidFill>
                <a:latin typeface="Arial" pitchFamily="34" charset="0"/>
                <a:ea typeface="+mn-ea"/>
                <a:cs typeface="+mn-cs"/>
              </a:defRPr>
            </a:lvl5pPr>
            <a:lvl6pPr marL="2286000" algn="l" defTabSz="914400" rtl="0" eaLnBrk="1" latinLnBrk="0" hangingPunct="1">
              <a:defRPr kern="1200">
                <a:solidFill>
                  <a:schemeClr val="tx2"/>
                </a:solidFill>
                <a:latin typeface="Arial" pitchFamily="34" charset="0"/>
                <a:ea typeface="+mn-ea"/>
                <a:cs typeface="+mn-cs"/>
              </a:defRPr>
            </a:lvl6pPr>
            <a:lvl7pPr marL="2743200" algn="l" defTabSz="914400" rtl="0" eaLnBrk="1" latinLnBrk="0" hangingPunct="1">
              <a:defRPr kern="1200">
                <a:solidFill>
                  <a:schemeClr val="tx2"/>
                </a:solidFill>
                <a:latin typeface="Arial" pitchFamily="34" charset="0"/>
                <a:ea typeface="+mn-ea"/>
                <a:cs typeface="+mn-cs"/>
              </a:defRPr>
            </a:lvl7pPr>
            <a:lvl8pPr marL="3200400" algn="l" defTabSz="914400" rtl="0" eaLnBrk="1" latinLnBrk="0" hangingPunct="1">
              <a:defRPr kern="1200">
                <a:solidFill>
                  <a:schemeClr val="tx2"/>
                </a:solidFill>
                <a:latin typeface="Arial" pitchFamily="34" charset="0"/>
                <a:ea typeface="+mn-ea"/>
                <a:cs typeface="+mn-cs"/>
              </a:defRPr>
            </a:lvl8pPr>
            <a:lvl9pPr marL="3657600" algn="l" defTabSz="914400" rtl="0" eaLnBrk="1" latinLnBrk="0" hangingPunct="1">
              <a:defRPr kern="1200">
                <a:solidFill>
                  <a:schemeClr val="tx2"/>
                </a:solidFill>
                <a:latin typeface="Arial" pitchFamily="34" charset="0"/>
                <a:ea typeface="+mn-ea"/>
                <a:cs typeface="+mn-cs"/>
              </a:defRPr>
            </a:lvl9pPr>
          </a:lstStyle>
          <a:p>
            <a:pPr algn="ctr">
              <a:lnSpc>
                <a:spcPct val="100000"/>
              </a:lnSpc>
              <a:defRPr/>
            </a:pPr>
            <a:endParaRPr lang="en-US" sz="2700" b="1" dirty="0">
              <a:solidFill>
                <a:schemeClr val="bg1">
                  <a:lumMod val="95000"/>
                </a:schemeClr>
              </a:solidFill>
            </a:endParaRPr>
          </a:p>
          <a:p>
            <a:pPr algn="ctr">
              <a:lnSpc>
                <a:spcPct val="100000"/>
              </a:lnSpc>
              <a:defRPr/>
            </a:pPr>
            <a:r>
              <a:rPr lang="en-US" sz="2700" b="1" dirty="0">
                <a:solidFill>
                  <a:schemeClr val="bg1">
                    <a:lumMod val="95000"/>
                  </a:schemeClr>
                </a:solidFill>
              </a:rPr>
              <a:t>Universal Queue</a:t>
            </a:r>
          </a:p>
          <a:p>
            <a:pPr algn="ctr"/>
            <a:endParaRPr lang="en-US" sz="1800" b="1" dirty="0">
              <a:solidFill>
                <a:schemeClr val="bg1">
                  <a:lumMod val="95000"/>
                </a:schemeClr>
              </a:solidFill>
            </a:endParaRPr>
          </a:p>
          <a:p>
            <a:pPr algn="ctr"/>
            <a:r>
              <a:rPr lang="en-US" b="1" dirty="0">
                <a:solidFill>
                  <a:schemeClr val="bg1">
                    <a:lumMod val="95000"/>
                  </a:schemeClr>
                </a:solidFill>
              </a:rPr>
              <a:t>Media-specific</a:t>
            </a:r>
          </a:p>
          <a:p>
            <a:pPr algn="ctr"/>
            <a:r>
              <a:rPr lang="en-US" b="1" dirty="0">
                <a:solidFill>
                  <a:schemeClr val="bg1">
                    <a:lumMod val="95000"/>
                  </a:schemeClr>
                </a:solidFill>
              </a:rPr>
              <a:t>Skills-based routing</a:t>
            </a:r>
          </a:p>
          <a:p>
            <a:pPr algn="ctr">
              <a:lnSpc>
                <a:spcPct val="100000"/>
              </a:lnSpc>
              <a:defRPr/>
            </a:pPr>
            <a:endParaRPr lang="en-US" sz="2700" b="1" dirty="0">
              <a:solidFill>
                <a:schemeClr val="bg1"/>
              </a:solidFill>
            </a:endParaRPr>
          </a:p>
        </p:txBody>
      </p:sp>
      <p:sp>
        <p:nvSpPr>
          <p:cNvPr id="120" name="Rectangle 27"/>
          <p:cNvSpPr>
            <a:spLocks noChangeArrowheads="1"/>
          </p:cNvSpPr>
          <p:nvPr/>
        </p:nvSpPr>
        <p:spPr bwMode="auto">
          <a:xfrm>
            <a:off x="9354484" y="1798452"/>
            <a:ext cx="3864635" cy="518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6304" tIns="73152" rIns="146304" bIns="73152"/>
          <a:lstStyle/>
          <a:p>
            <a:pPr algn="ctr">
              <a:lnSpc>
                <a:spcPct val="90000"/>
              </a:lnSpc>
            </a:pPr>
            <a:r>
              <a:rPr lang="en-US" sz="2700" b="1" dirty="0">
                <a:solidFill>
                  <a:schemeClr val="bg1"/>
                </a:solidFill>
              </a:rPr>
              <a:t>Contact Center Resources</a:t>
            </a:r>
          </a:p>
        </p:txBody>
      </p:sp>
      <p:sp>
        <p:nvSpPr>
          <p:cNvPr id="134" name="AutoShape 41"/>
          <p:cNvSpPr>
            <a:spLocks noChangeArrowheads="1"/>
          </p:cNvSpPr>
          <p:nvPr/>
        </p:nvSpPr>
        <p:spPr bwMode="auto">
          <a:xfrm>
            <a:off x="9623650" y="3475454"/>
            <a:ext cx="3374512" cy="710562"/>
          </a:xfrm>
          <a:prstGeom prst="rect">
            <a:avLst/>
          </a:prstGeom>
          <a:ln/>
        </p:spPr>
        <p:style>
          <a:lnRef idx="1">
            <a:schemeClr val="accent2"/>
          </a:lnRef>
          <a:fillRef idx="2">
            <a:schemeClr val="accent2"/>
          </a:fillRef>
          <a:effectRef idx="1">
            <a:schemeClr val="accent2"/>
          </a:effectRef>
          <a:fontRef idx="minor">
            <a:schemeClr val="dk1"/>
          </a:fontRef>
        </p:style>
        <p:txBody>
          <a:bodyPr wrap="none" lIns="146304" tIns="73152" rIns="146304" bIns="73152" anchor="ctr"/>
          <a:lstStyle/>
          <a:p>
            <a:pPr>
              <a:lnSpc>
                <a:spcPct val="90000"/>
              </a:lnSpc>
            </a:pPr>
            <a:r>
              <a:rPr lang="en-US" sz="2200" b="1" dirty="0">
                <a:solidFill>
                  <a:srgbClr val="000000"/>
                </a:solidFill>
              </a:rPr>
              <a:t>Agent</a:t>
            </a:r>
            <a:br>
              <a:rPr lang="en-US" sz="2200" b="1" dirty="0">
                <a:solidFill>
                  <a:srgbClr val="000000"/>
                </a:solidFill>
              </a:rPr>
            </a:br>
            <a:r>
              <a:rPr lang="en-US" sz="2200" b="1" dirty="0">
                <a:solidFill>
                  <a:srgbClr val="000000"/>
                </a:solidFill>
              </a:rPr>
              <a:t>Groups</a:t>
            </a:r>
          </a:p>
        </p:txBody>
      </p:sp>
      <p:sp>
        <p:nvSpPr>
          <p:cNvPr id="127" name="AutoShape 34"/>
          <p:cNvSpPr>
            <a:spLocks noChangeArrowheads="1"/>
          </p:cNvSpPr>
          <p:nvPr/>
        </p:nvSpPr>
        <p:spPr bwMode="auto">
          <a:xfrm>
            <a:off x="9599543" y="2659963"/>
            <a:ext cx="3398619" cy="710562"/>
          </a:xfrm>
          <a:prstGeom prst="rect">
            <a:avLst/>
          </a:prstGeom>
          <a:ln/>
        </p:spPr>
        <p:style>
          <a:lnRef idx="1">
            <a:schemeClr val="accent2"/>
          </a:lnRef>
          <a:fillRef idx="2">
            <a:schemeClr val="accent2"/>
          </a:fillRef>
          <a:effectRef idx="1">
            <a:schemeClr val="accent2"/>
          </a:effectRef>
          <a:fontRef idx="minor">
            <a:schemeClr val="dk1"/>
          </a:fontRef>
        </p:style>
        <p:txBody>
          <a:bodyPr wrap="none" lIns="146304" tIns="73152" rIns="146304" bIns="73152" anchor="ctr"/>
          <a:lstStyle/>
          <a:p>
            <a:pPr>
              <a:lnSpc>
                <a:spcPct val="90000"/>
              </a:lnSpc>
            </a:pPr>
            <a:r>
              <a:rPr lang="en-US" sz="2200" b="1" dirty="0">
                <a:solidFill>
                  <a:srgbClr val="000000"/>
                </a:solidFill>
              </a:rPr>
              <a:t>Agent </a:t>
            </a:r>
          </a:p>
        </p:txBody>
      </p:sp>
      <p:sp>
        <p:nvSpPr>
          <p:cNvPr id="145" name="AutoShape 52"/>
          <p:cNvSpPr>
            <a:spLocks noChangeArrowheads="1"/>
          </p:cNvSpPr>
          <p:nvPr/>
        </p:nvSpPr>
        <p:spPr bwMode="auto">
          <a:xfrm>
            <a:off x="9599542" y="5106436"/>
            <a:ext cx="3374512" cy="710562"/>
          </a:xfrm>
          <a:prstGeom prst="rect">
            <a:avLst/>
          </a:prstGeom>
          <a:ln/>
        </p:spPr>
        <p:style>
          <a:lnRef idx="1">
            <a:schemeClr val="accent2"/>
          </a:lnRef>
          <a:fillRef idx="2">
            <a:schemeClr val="accent2"/>
          </a:fillRef>
          <a:effectRef idx="1">
            <a:schemeClr val="accent2"/>
          </a:effectRef>
          <a:fontRef idx="minor">
            <a:schemeClr val="dk1"/>
          </a:fontRef>
        </p:style>
        <p:txBody>
          <a:bodyPr wrap="none" lIns="146304" tIns="73152" rIns="146304" bIns="73152" anchor="ctr"/>
          <a:lstStyle/>
          <a:p>
            <a:pPr>
              <a:lnSpc>
                <a:spcPct val="90000"/>
              </a:lnSpc>
            </a:pPr>
            <a:r>
              <a:rPr lang="en-US" sz="2200" b="1" dirty="0">
                <a:solidFill>
                  <a:srgbClr val="000000"/>
                </a:solidFill>
              </a:rPr>
              <a:t>Waiting</a:t>
            </a:r>
            <a:br>
              <a:rPr lang="en-US" sz="2200" b="1" dirty="0">
                <a:solidFill>
                  <a:srgbClr val="000000"/>
                </a:solidFill>
              </a:rPr>
            </a:br>
            <a:r>
              <a:rPr lang="en-US" sz="2200" b="1" dirty="0">
                <a:solidFill>
                  <a:srgbClr val="000000"/>
                </a:solidFill>
              </a:rPr>
              <a:t>Announcements</a:t>
            </a:r>
          </a:p>
        </p:txBody>
      </p:sp>
      <p:sp>
        <p:nvSpPr>
          <p:cNvPr id="141" name="AutoShape 48"/>
          <p:cNvSpPr>
            <a:spLocks noChangeArrowheads="1"/>
          </p:cNvSpPr>
          <p:nvPr/>
        </p:nvSpPr>
        <p:spPr bwMode="auto">
          <a:xfrm>
            <a:off x="9599542" y="4290945"/>
            <a:ext cx="3374512" cy="710562"/>
          </a:xfrm>
          <a:prstGeom prst="rect">
            <a:avLst/>
          </a:prstGeom>
          <a:ln/>
        </p:spPr>
        <p:style>
          <a:lnRef idx="1">
            <a:schemeClr val="accent2"/>
          </a:lnRef>
          <a:fillRef idx="2">
            <a:schemeClr val="accent2"/>
          </a:fillRef>
          <a:effectRef idx="1">
            <a:schemeClr val="accent2"/>
          </a:effectRef>
          <a:fontRef idx="minor">
            <a:schemeClr val="dk1"/>
          </a:fontRef>
        </p:style>
        <p:txBody>
          <a:bodyPr wrap="none" lIns="146304" tIns="73152" rIns="146304" bIns="73152" anchor="ctr"/>
          <a:lstStyle/>
          <a:p>
            <a:pPr>
              <a:lnSpc>
                <a:spcPct val="90000"/>
              </a:lnSpc>
            </a:pPr>
            <a:r>
              <a:rPr lang="en-US" sz="2200" b="1" dirty="0">
                <a:solidFill>
                  <a:srgbClr val="000000"/>
                </a:solidFill>
              </a:rPr>
              <a:t>External</a:t>
            </a:r>
            <a:br>
              <a:rPr lang="en-US" sz="2200" b="1" dirty="0">
                <a:solidFill>
                  <a:srgbClr val="000000"/>
                </a:solidFill>
              </a:rPr>
            </a:br>
            <a:r>
              <a:rPr lang="en-US" sz="2200" b="1" dirty="0">
                <a:solidFill>
                  <a:srgbClr val="000000"/>
                </a:solidFill>
              </a:rPr>
              <a:t>Destination</a:t>
            </a:r>
          </a:p>
        </p:txBody>
      </p:sp>
      <p:sp>
        <p:nvSpPr>
          <p:cNvPr id="32" name="AutoShape 52"/>
          <p:cNvSpPr>
            <a:spLocks noChangeArrowheads="1"/>
          </p:cNvSpPr>
          <p:nvPr/>
        </p:nvSpPr>
        <p:spPr bwMode="auto">
          <a:xfrm>
            <a:off x="9593198" y="5921927"/>
            <a:ext cx="3374512" cy="710562"/>
          </a:xfrm>
          <a:prstGeom prst="rect">
            <a:avLst/>
          </a:prstGeom>
          <a:ln/>
        </p:spPr>
        <p:style>
          <a:lnRef idx="1">
            <a:schemeClr val="accent2"/>
          </a:lnRef>
          <a:fillRef idx="2">
            <a:schemeClr val="accent2"/>
          </a:fillRef>
          <a:effectRef idx="1">
            <a:schemeClr val="accent2"/>
          </a:effectRef>
          <a:fontRef idx="minor">
            <a:schemeClr val="dk1"/>
          </a:fontRef>
        </p:style>
        <p:txBody>
          <a:bodyPr wrap="none" lIns="146304" tIns="73152" rIns="146304" bIns="73152" anchor="ctr"/>
          <a:lstStyle/>
          <a:p>
            <a:pPr>
              <a:lnSpc>
                <a:spcPct val="90000"/>
              </a:lnSpc>
            </a:pPr>
            <a:r>
              <a:rPr lang="en-US" sz="2200" b="1" dirty="0">
                <a:solidFill>
                  <a:srgbClr val="000000"/>
                </a:solidFill>
              </a:rPr>
              <a:t>IVR</a:t>
            </a:r>
          </a:p>
        </p:txBody>
      </p:sp>
      <p:sp>
        <p:nvSpPr>
          <p:cNvPr id="87" name="AutoShape 52"/>
          <p:cNvSpPr>
            <a:spLocks noChangeArrowheads="1"/>
          </p:cNvSpPr>
          <p:nvPr/>
        </p:nvSpPr>
        <p:spPr bwMode="auto">
          <a:xfrm>
            <a:off x="9593198" y="6747692"/>
            <a:ext cx="3374512" cy="710562"/>
          </a:xfrm>
          <a:prstGeom prst="rect">
            <a:avLst/>
          </a:prstGeom>
          <a:ln/>
        </p:spPr>
        <p:style>
          <a:lnRef idx="1">
            <a:schemeClr val="accent2"/>
          </a:lnRef>
          <a:fillRef idx="2">
            <a:schemeClr val="accent2"/>
          </a:fillRef>
          <a:effectRef idx="1">
            <a:schemeClr val="accent2"/>
          </a:effectRef>
          <a:fontRef idx="minor">
            <a:schemeClr val="dk1"/>
          </a:fontRef>
        </p:style>
        <p:txBody>
          <a:bodyPr wrap="none" lIns="146304" tIns="73152" rIns="146304" bIns="73152" anchor="ctr"/>
          <a:lstStyle/>
          <a:p>
            <a:pPr>
              <a:lnSpc>
                <a:spcPct val="90000"/>
              </a:lnSpc>
            </a:pPr>
            <a:r>
              <a:rPr lang="en-US" sz="2200" b="1" dirty="0">
                <a:solidFill>
                  <a:srgbClr val="000000"/>
                </a:solidFill>
              </a:rPr>
              <a:t>Outbound</a:t>
            </a:r>
          </a:p>
          <a:p>
            <a:pPr>
              <a:lnSpc>
                <a:spcPct val="90000"/>
              </a:lnSpc>
            </a:pPr>
            <a:r>
              <a:rPr lang="en-US" sz="2200" b="1" dirty="0">
                <a:solidFill>
                  <a:srgbClr val="000000"/>
                </a:solidFill>
              </a:rPr>
              <a:t>Dialer</a:t>
            </a:r>
          </a:p>
        </p:txBody>
      </p:sp>
      <p:sp>
        <p:nvSpPr>
          <p:cNvPr id="181" name="AutoShape 34"/>
          <p:cNvSpPr>
            <a:spLocks noChangeArrowheads="1"/>
          </p:cNvSpPr>
          <p:nvPr/>
        </p:nvSpPr>
        <p:spPr bwMode="auto">
          <a:xfrm>
            <a:off x="1486029" y="4242027"/>
            <a:ext cx="2835264" cy="710562"/>
          </a:xfrm>
          <a:prstGeom prst="rect">
            <a:avLst/>
          </a:prstGeom>
          <a:ln/>
        </p:spPr>
        <p:style>
          <a:lnRef idx="1">
            <a:schemeClr val="accent2"/>
          </a:lnRef>
          <a:fillRef idx="2">
            <a:schemeClr val="accent2"/>
          </a:fillRef>
          <a:effectRef idx="1">
            <a:schemeClr val="accent2"/>
          </a:effectRef>
          <a:fontRef idx="minor">
            <a:schemeClr val="dk1"/>
          </a:fontRef>
        </p:style>
        <p:txBody>
          <a:bodyPr wrap="none" lIns="146304" tIns="73152" rIns="146304" bIns="73152" anchor="ctr"/>
          <a:lstStyle/>
          <a:p>
            <a:pPr>
              <a:lnSpc>
                <a:spcPct val="90000"/>
              </a:lnSpc>
            </a:pPr>
            <a:r>
              <a:rPr lang="en-US" sz="2200" b="1" dirty="0">
                <a:solidFill>
                  <a:srgbClr val="000000"/>
                </a:solidFill>
              </a:rPr>
              <a:t>Email</a:t>
            </a:r>
          </a:p>
        </p:txBody>
      </p:sp>
      <p:sp>
        <p:nvSpPr>
          <p:cNvPr id="204" name="AutoShape 34"/>
          <p:cNvSpPr>
            <a:spLocks noChangeArrowheads="1"/>
          </p:cNvSpPr>
          <p:nvPr/>
        </p:nvSpPr>
        <p:spPr bwMode="auto">
          <a:xfrm>
            <a:off x="1486029" y="5205695"/>
            <a:ext cx="2835264" cy="710562"/>
          </a:xfrm>
          <a:prstGeom prst="rect">
            <a:avLst/>
          </a:prstGeom>
          <a:ln/>
        </p:spPr>
        <p:style>
          <a:lnRef idx="1">
            <a:schemeClr val="accent2"/>
          </a:lnRef>
          <a:fillRef idx="2">
            <a:schemeClr val="accent2"/>
          </a:fillRef>
          <a:effectRef idx="1">
            <a:schemeClr val="accent2"/>
          </a:effectRef>
          <a:fontRef idx="minor">
            <a:schemeClr val="dk1"/>
          </a:fontRef>
        </p:style>
        <p:txBody>
          <a:bodyPr wrap="none" lIns="146304" tIns="73152" rIns="146304" bIns="73152" anchor="ctr"/>
          <a:lstStyle/>
          <a:p>
            <a:pPr>
              <a:lnSpc>
                <a:spcPct val="90000"/>
              </a:lnSpc>
            </a:pPr>
            <a:r>
              <a:rPr lang="en-US" sz="2200" b="1" dirty="0">
                <a:solidFill>
                  <a:srgbClr val="000000"/>
                </a:solidFill>
              </a:rPr>
              <a:t>Web Chat</a:t>
            </a:r>
          </a:p>
        </p:txBody>
      </p:sp>
      <p:sp>
        <p:nvSpPr>
          <p:cNvPr id="197" name="AutoShape 34"/>
          <p:cNvSpPr>
            <a:spLocks noChangeArrowheads="1"/>
          </p:cNvSpPr>
          <p:nvPr/>
        </p:nvSpPr>
        <p:spPr bwMode="auto">
          <a:xfrm>
            <a:off x="1502051" y="3289910"/>
            <a:ext cx="2835264" cy="710562"/>
          </a:xfrm>
          <a:prstGeom prst="rect">
            <a:avLst/>
          </a:prstGeom>
          <a:ln/>
        </p:spPr>
        <p:style>
          <a:lnRef idx="1">
            <a:schemeClr val="accent2"/>
          </a:lnRef>
          <a:fillRef idx="2">
            <a:schemeClr val="accent2"/>
          </a:fillRef>
          <a:effectRef idx="1">
            <a:schemeClr val="accent2"/>
          </a:effectRef>
          <a:fontRef idx="minor">
            <a:schemeClr val="dk1"/>
          </a:fontRef>
        </p:style>
        <p:txBody>
          <a:bodyPr wrap="none" lIns="146304" tIns="73152" rIns="146304" bIns="73152" anchor="ctr"/>
          <a:lstStyle/>
          <a:p>
            <a:pPr>
              <a:lnSpc>
                <a:spcPct val="90000"/>
              </a:lnSpc>
            </a:pPr>
            <a:r>
              <a:rPr lang="en-US" sz="2200" b="1" dirty="0">
                <a:solidFill>
                  <a:srgbClr val="000000"/>
                </a:solidFill>
              </a:rPr>
              <a:t>Voice</a:t>
            </a:r>
          </a:p>
        </p:txBody>
      </p:sp>
      <p:sp>
        <p:nvSpPr>
          <p:cNvPr id="57" name="Rectangle 27"/>
          <p:cNvSpPr>
            <a:spLocks noChangeArrowheads="1"/>
          </p:cNvSpPr>
          <p:nvPr/>
        </p:nvSpPr>
        <p:spPr bwMode="auto">
          <a:xfrm>
            <a:off x="1035122" y="1798452"/>
            <a:ext cx="3864635" cy="518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6304" tIns="73152" rIns="146304" bIns="73152"/>
          <a:lstStyle/>
          <a:p>
            <a:pPr algn="ctr">
              <a:lnSpc>
                <a:spcPct val="90000"/>
              </a:lnSpc>
            </a:pPr>
            <a:r>
              <a:rPr lang="en-US" sz="2700" b="1" dirty="0">
                <a:solidFill>
                  <a:schemeClr val="bg1"/>
                </a:solidFill>
              </a:rPr>
              <a:t>Customers and Prospects</a:t>
            </a:r>
          </a:p>
        </p:txBody>
      </p:sp>
      <p:pic>
        <p:nvPicPr>
          <p:cNvPr id="86" name="Picture 6" descr="C:\Users\mbutts\Documents\Avaya\PPT Template\Icons\Phone\PNG\Phone-red-circle.png"/>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3432888" y="3289193"/>
            <a:ext cx="731958" cy="731958"/>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88" descr="C:\Users\mbutts\Documents\Avaya\PPT Template\Icons\Email\PNG\Email-red-circle.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432888" y="4243338"/>
            <a:ext cx="731958" cy="731958"/>
          </a:xfrm>
          <a:prstGeom prst="rect">
            <a:avLst/>
          </a:prstGeom>
          <a:noFill/>
          <a:extLst>
            <a:ext uri="{909E8E84-426E-40dd-AFC4-6F175D3DCCD1}">
              <a14:hiddenFill xmlns:a14="http://schemas.microsoft.com/office/drawing/2010/main">
                <a:solidFill>
                  <a:srgbClr val="FFFFFF"/>
                </a:solidFill>
              </a14:hiddenFill>
            </a:ext>
          </a:extLst>
        </p:spPr>
      </p:pic>
      <p:pic>
        <p:nvPicPr>
          <p:cNvPr id="90" name="Picture 89" descr="C:\Users\mbutts\Documents\Avaya\PPT Template\Icons\Chat\PNG\Chat-red-circle.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3449387" y="5203129"/>
            <a:ext cx="734038" cy="734038"/>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mbutts\Documents\Avaya\PPT Template\Icons\Headset Call Center 1\PNG\Headset-1-red-circle.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2203371" y="2634914"/>
            <a:ext cx="794819" cy="794819"/>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mbutts\Documents\Avaya\PPT Template\Icons\Group\PNG\Group-red-circle.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12224071" y="3446037"/>
            <a:ext cx="764339" cy="76433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C:\Users\mbutts\Documents\Avaya\PPT Template\Icons\Phone\PNG\Phone-red-circle.png"/>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12215349" y="6718579"/>
            <a:ext cx="770154" cy="770154"/>
          </a:xfrm>
          <a:prstGeom prst="rect">
            <a:avLst/>
          </a:prstGeom>
          <a:noFill/>
          <a:extLst>
            <a:ext uri="{909E8E84-426E-40dd-AFC4-6F175D3DCCD1}">
              <a14:hiddenFill xmlns:a14="http://schemas.microsoft.com/office/drawing/2010/main">
                <a:solidFill>
                  <a:srgbClr val="FFFFFF"/>
                </a:solidFill>
              </a14:hiddenFill>
            </a:ext>
          </a:extLst>
        </p:spPr>
      </p:pic>
      <p:pic>
        <p:nvPicPr>
          <p:cNvPr id="4101" name="Picture 5" descr="C:\Users\mbutts\Documents\Avaya\PPT Template\Icons\Sound\PNG\Sound-red-circle.png"/>
          <p:cNvPicPr>
            <a:picLocks noChangeAspect="1" noChangeArrowheads="1"/>
          </p:cNvPicPr>
          <p:nvPr/>
        </p:nvPicPr>
        <p:blipFill>
          <a:blip r:embed="rId10" cstate="print">
            <a:extLst>
              <a:ext uri="{28A0092B-C50C-407E-A947-70E740481C1C}">
                <a14:useLocalDpi xmlns:a14="http://schemas.microsoft.com/office/drawing/2010/main"/>
              </a:ext>
            </a:extLst>
          </a:blip>
          <a:srcRect/>
          <a:stretch>
            <a:fillRect/>
          </a:stretch>
        </p:blipFill>
        <p:spPr bwMode="auto">
          <a:xfrm>
            <a:off x="12193590" y="5083425"/>
            <a:ext cx="779579" cy="77957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C:\Users\mbutts\Documents\Avaya\PPT Template\Icons\Hearing\PNG\Hearing-red-circle.png"/>
          <p:cNvPicPr>
            <a:picLocks noChangeAspect="1" noChangeArrowheads="1"/>
          </p:cNvPicPr>
          <p:nvPr/>
        </p:nvPicPr>
        <p:blipFill>
          <a:blip r:embed="rId11" cstate="print">
            <a:extLst>
              <a:ext uri="{28A0092B-C50C-407E-A947-70E740481C1C}">
                <a14:useLocalDpi xmlns:a14="http://schemas.microsoft.com/office/drawing/2010/main"/>
              </a:ext>
            </a:extLst>
          </a:blip>
          <a:srcRect/>
          <a:stretch>
            <a:fillRect/>
          </a:stretch>
        </p:blipFill>
        <p:spPr bwMode="auto">
          <a:xfrm>
            <a:off x="12200109" y="4277455"/>
            <a:ext cx="770154" cy="770154"/>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7" descr="C:\Users\mbutts\Documents\Avaya\PPT Template\Icons\Reduced Costs\PNG\Reduced-costs-red-circle.png"/>
          <p:cNvPicPr>
            <a:picLocks noChangeAspect="1" noChangeArrowheads="1"/>
          </p:cNvPicPr>
          <p:nvPr/>
        </p:nvPicPr>
        <p:blipFill>
          <a:blip r:embed="rId12" cstate="print">
            <a:extLst>
              <a:ext uri="{28A0092B-C50C-407E-A947-70E740481C1C}">
                <a14:useLocalDpi xmlns:a14="http://schemas.microsoft.com/office/drawing/2010/main"/>
              </a:ext>
            </a:extLst>
          </a:blip>
          <a:srcRect/>
          <a:stretch>
            <a:fillRect/>
          </a:stretch>
        </p:blipFill>
        <p:spPr bwMode="auto">
          <a:xfrm>
            <a:off x="12172891" y="5901017"/>
            <a:ext cx="794819" cy="79481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757271" y="436725"/>
            <a:ext cx="13167360" cy="1005840"/>
          </a:xfrm>
        </p:spPr>
        <p:txBody>
          <a:bodyPr/>
          <a:lstStyle/>
          <a:p>
            <a:pPr lvl="0"/>
            <a:r>
              <a:rPr lang="en-US" b="1" kern="0" dirty="0">
                <a:ea typeface="ＭＳ Ｐゴシック" pitchFamily="34" charset="-128"/>
                <a:cs typeface="Arial" pitchFamily="34" charset="0"/>
              </a:rPr>
              <a:t>Avaya IP Office contact center</a:t>
            </a:r>
            <a:br>
              <a:rPr lang="en-US" b="1" kern="0" dirty="0">
                <a:ea typeface="ＭＳ Ｐゴシック" pitchFamily="34" charset="-128"/>
                <a:cs typeface="Arial" pitchFamily="34" charset="0"/>
              </a:rPr>
            </a:br>
            <a:r>
              <a:rPr lang="en-US" b="1" kern="0" dirty="0">
                <a:ea typeface="ＭＳ Ｐゴシック" pitchFamily="34" charset="-128"/>
                <a:cs typeface="Arial" pitchFamily="34" charset="0"/>
              </a:rPr>
              <a:t>Integrated Multichannel Customer Contact </a:t>
            </a:r>
            <a:endParaRPr lang="en-US" dirty="0"/>
          </a:p>
        </p:txBody>
      </p:sp>
    </p:spTree>
    <p:extLst>
      <p:ext uri="{BB962C8B-B14F-4D97-AF65-F5344CB8AC3E}">
        <p14:creationId xmlns:p14="http://schemas.microsoft.com/office/powerpoint/2010/main" val="2705989959"/>
      </p:ext>
    </p:extLst>
  </p:cSld>
  <p:clrMapOvr>
    <a:masterClrMapping/>
  </p:clrMapOvr>
  <p:transition xmlns:p14="http://schemas.microsoft.com/office/powerpoint/2010/mai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rapezoid 11"/>
          <p:cNvSpPr/>
          <p:nvPr/>
        </p:nvSpPr>
        <p:spPr>
          <a:xfrm>
            <a:off x="539015" y="3043966"/>
            <a:ext cx="13552371" cy="504398"/>
          </a:xfrm>
          <a:prstGeom prst="trapezoid">
            <a:avLst>
              <a:gd name="adj" fmla="val 670892"/>
            </a:avLst>
          </a:prstGeom>
          <a:gradFill flip="none" rotWithShape="1">
            <a:gsLst>
              <a:gs pos="0">
                <a:srgbClr val="4B80B6">
                  <a:tint val="66000"/>
                  <a:satMod val="160000"/>
                </a:srgbClr>
              </a:gs>
              <a:gs pos="50000">
                <a:srgbClr val="4B80B6">
                  <a:tint val="44500"/>
                  <a:satMod val="160000"/>
                </a:srgbClr>
              </a:gs>
              <a:gs pos="100000">
                <a:srgbClr val="4B80B6">
                  <a:tint val="23500"/>
                  <a:satMod val="160000"/>
                </a:srgbClr>
              </a:gs>
            </a:gsLst>
            <a:lin ang="5400000" scaled="1"/>
            <a:tileRect/>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lnSpc>
                <a:spcPct val="90000"/>
              </a:lnSpc>
            </a:pPr>
            <a:endParaRPr lang="en-US"/>
          </a:p>
        </p:txBody>
      </p:sp>
      <p:graphicFrame>
        <p:nvGraphicFramePr>
          <p:cNvPr id="10" name="Table 9"/>
          <p:cNvGraphicFramePr>
            <a:graphicFrameLocks noGrp="1"/>
          </p:cNvGraphicFramePr>
          <p:nvPr>
            <p:extLst/>
          </p:nvPr>
        </p:nvGraphicFramePr>
        <p:xfrm>
          <a:off x="375386" y="3584859"/>
          <a:ext cx="13879628" cy="2898458"/>
        </p:xfrm>
        <a:graphic>
          <a:graphicData uri="http://schemas.openxmlformats.org/drawingml/2006/table">
            <a:tbl>
              <a:tblPr firstRow="1" bandRow="1">
                <a:tableStyleId>{21E4AEA4-8DFA-4A89-87EB-49C32662AFE0}</a:tableStyleId>
              </a:tblPr>
              <a:tblGrid>
                <a:gridCol w="3469907">
                  <a:extLst>
                    <a:ext uri="{9D8B030D-6E8A-4147-A177-3AD203B41FA5}">
                      <a16:colId xmlns:a16="http://schemas.microsoft.com/office/drawing/2014/main" xmlns="" val="20000"/>
                    </a:ext>
                  </a:extLst>
                </a:gridCol>
                <a:gridCol w="3469907">
                  <a:extLst>
                    <a:ext uri="{9D8B030D-6E8A-4147-A177-3AD203B41FA5}">
                      <a16:colId xmlns:a16="http://schemas.microsoft.com/office/drawing/2014/main" xmlns="" val="20001"/>
                    </a:ext>
                  </a:extLst>
                </a:gridCol>
                <a:gridCol w="3469907">
                  <a:extLst>
                    <a:ext uri="{9D8B030D-6E8A-4147-A177-3AD203B41FA5}">
                      <a16:colId xmlns:a16="http://schemas.microsoft.com/office/drawing/2014/main" xmlns="" val="20002"/>
                    </a:ext>
                  </a:extLst>
                </a:gridCol>
                <a:gridCol w="3469907">
                  <a:extLst>
                    <a:ext uri="{9D8B030D-6E8A-4147-A177-3AD203B41FA5}">
                      <a16:colId xmlns:a16="http://schemas.microsoft.com/office/drawing/2014/main" xmlns="" val="20003"/>
                    </a:ext>
                  </a:extLst>
                </a:gridCol>
              </a:tblGrid>
              <a:tr h="758762">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sz="2200" dirty="0">
                          <a:solidFill>
                            <a:schemeClr val="bg1"/>
                          </a:solidFill>
                          <a:effectLst>
                            <a:outerShdw blurRad="38100" dist="38100" dir="2700000" algn="tl">
                              <a:srgbClr val="000000">
                                <a:alpha val="43137"/>
                              </a:srgbClr>
                            </a:outerShdw>
                          </a:effectLst>
                        </a:rPr>
                        <a:t>Inbound Calls</a:t>
                      </a:r>
                    </a:p>
                  </a:txBody>
                  <a:tcPr marL="73152" marR="73152" marT="109728" marB="54864" anchor="ctr">
                    <a:lnL w="12700" cmpd="sng">
                      <a:noFill/>
                    </a:lnL>
                    <a:lnR w="19050" cap="flat" cmpd="sng" algn="ctr">
                      <a:solidFill>
                        <a:srgbClr val="CC0000"/>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DA291C"/>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sz="2200" baseline="0" dirty="0">
                          <a:solidFill>
                            <a:schemeClr val="bg1"/>
                          </a:solidFill>
                          <a:effectLst>
                            <a:outerShdw blurRad="38100" dist="38100" dir="2700000" algn="tl">
                              <a:srgbClr val="000000">
                                <a:alpha val="43137"/>
                              </a:srgbClr>
                            </a:outerShdw>
                          </a:effectLst>
                        </a:rPr>
                        <a:t>Telemarketing</a:t>
                      </a:r>
                      <a:endParaRPr lang="en-US" sz="2200" dirty="0">
                        <a:solidFill>
                          <a:schemeClr val="bg1"/>
                        </a:solidFill>
                        <a:effectLst>
                          <a:outerShdw blurRad="38100" dist="38100" dir="2700000" algn="tl">
                            <a:srgbClr val="000000">
                              <a:alpha val="43137"/>
                            </a:srgbClr>
                          </a:outerShdw>
                        </a:effectLst>
                      </a:endParaRPr>
                    </a:p>
                  </a:txBody>
                  <a:tcPr marL="73152" marR="73152" marT="109728" marB="54864" anchor="ctr">
                    <a:lnL w="19050" cap="flat" cmpd="sng" algn="ctr">
                      <a:solidFill>
                        <a:srgbClr val="CC0000"/>
                      </a:solidFill>
                      <a:prstDash val="solid"/>
                      <a:round/>
                      <a:headEnd type="none" w="med" len="med"/>
                      <a:tailEnd type="none" w="med" len="med"/>
                    </a:lnL>
                    <a:lnR w="19050" cap="flat" cmpd="sng" algn="ctr">
                      <a:solidFill>
                        <a:srgbClr val="CC0000"/>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DA291C"/>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sz="2200" dirty="0">
                          <a:solidFill>
                            <a:schemeClr val="bg1"/>
                          </a:solidFill>
                          <a:effectLst>
                            <a:outerShdw blurRad="38100" dist="38100" dir="2700000" algn="tl">
                              <a:srgbClr val="000000">
                                <a:alpha val="43137"/>
                              </a:srgbClr>
                            </a:outerShdw>
                          </a:effectLst>
                        </a:rPr>
                        <a:t>Email</a:t>
                      </a:r>
                      <a:endParaRPr lang="en-US" sz="2600" b="1" dirty="0">
                        <a:solidFill>
                          <a:schemeClr val="bg1"/>
                        </a:solidFill>
                        <a:effectLst>
                          <a:outerShdw blurRad="38100" dist="38100" dir="2700000" algn="tl">
                            <a:srgbClr val="000000">
                              <a:alpha val="43137"/>
                            </a:srgbClr>
                          </a:outerShdw>
                        </a:effectLst>
                      </a:endParaRPr>
                    </a:p>
                  </a:txBody>
                  <a:tcPr marL="73152" marR="73152" marT="109728" marB="54864" anchor="ctr">
                    <a:lnL w="19050" cap="flat" cmpd="sng" algn="ctr">
                      <a:solidFill>
                        <a:srgbClr val="CC0000"/>
                      </a:solidFill>
                      <a:prstDash val="solid"/>
                      <a:round/>
                      <a:headEnd type="none" w="med" len="med"/>
                      <a:tailEnd type="none" w="med" len="med"/>
                    </a:lnL>
                    <a:lnR w="19050" cap="flat" cmpd="sng" algn="ctr">
                      <a:solidFill>
                        <a:srgbClr val="CC0000"/>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solidFill>
                      <a:srgbClr val="DA291C"/>
                    </a:solidFill>
                  </a:tcPr>
                </a:tc>
                <a:tc>
                  <a:txBody>
                    <a:bodyPr/>
                    <a:lstStyle/>
                    <a:p>
                      <a:pPr marL="0" marR="0" indent="0" algn="ctr" defTabSz="914400" rtl="0" eaLnBrk="1" fontAlgn="auto" latinLnBrk="0" hangingPunct="1">
                        <a:lnSpc>
                          <a:spcPct val="100000"/>
                        </a:lnSpc>
                        <a:spcBef>
                          <a:spcPts val="600"/>
                        </a:spcBef>
                        <a:spcAft>
                          <a:spcPts val="0"/>
                        </a:spcAft>
                        <a:buClrTx/>
                        <a:buSzTx/>
                        <a:buFontTx/>
                        <a:buNone/>
                        <a:tabLst/>
                        <a:defRPr/>
                      </a:pPr>
                      <a:r>
                        <a:rPr lang="en-US" sz="2600" b="1" dirty="0">
                          <a:solidFill>
                            <a:schemeClr val="bg1"/>
                          </a:solidFill>
                          <a:effectLst>
                            <a:outerShdw blurRad="38100" dist="38100" dir="2700000" algn="tl">
                              <a:srgbClr val="000000">
                                <a:alpha val="43137"/>
                              </a:srgbClr>
                            </a:outerShdw>
                          </a:effectLst>
                        </a:rPr>
                        <a:t>Chat</a:t>
                      </a:r>
                    </a:p>
                  </a:txBody>
                  <a:tcPr marL="73152" marR="73152" marT="109728" marB="54864" anchor="ctr">
                    <a:lnL w="19050" cap="flat" cmpd="sng" algn="ctr">
                      <a:solidFill>
                        <a:srgbClr val="CC0000"/>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solidFill>
                      <a:srgbClr val="DA291C"/>
                    </a:solidFill>
                  </a:tcPr>
                </a:tc>
                <a:extLst>
                  <a:ext uri="{0D108BD9-81ED-4DB2-BD59-A6C34878D82A}">
                    <a16:rowId xmlns:a16="http://schemas.microsoft.com/office/drawing/2014/main" xmlns="" val="10000"/>
                  </a:ext>
                </a:extLst>
              </a:tr>
              <a:tr h="2139696">
                <a:tc>
                  <a:txBody>
                    <a:bodyPr/>
                    <a:lstStyle/>
                    <a:p>
                      <a:pPr marL="0" marR="0" lvl="0" indent="0" algn="l" defTabSz="914400" rtl="0" eaLnBrk="1" fontAlgn="auto" latinLnBrk="0" hangingPunct="1">
                        <a:lnSpc>
                          <a:spcPct val="100000"/>
                        </a:lnSpc>
                        <a:spcBef>
                          <a:spcPts val="600"/>
                        </a:spcBef>
                        <a:spcAft>
                          <a:spcPts val="0"/>
                        </a:spcAft>
                        <a:buClr>
                          <a:srgbClr val="CC0000"/>
                        </a:buClr>
                        <a:buSzTx/>
                        <a:buFont typeface="Webdings" pitchFamily="18" charset="2"/>
                        <a:buNone/>
                        <a:tabLst/>
                        <a:defRPr/>
                      </a:pPr>
                      <a:endParaRPr kumimoji="0" lang="en-US" sz="1100" b="0" i="0" u="none" strike="noStrike" kern="1200" cap="none" spc="0" normalizeH="0" baseline="0" noProof="0" dirty="0">
                        <a:ln>
                          <a:noFill/>
                        </a:ln>
                        <a:solidFill>
                          <a:srgbClr val="323232"/>
                        </a:solidFill>
                        <a:effectLst/>
                        <a:uLnTx/>
                        <a:uFillTx/>
                        <a:latin typeface="+mn-lt"/>
                      </a:endParaRPr>
                    </a:p>
                    <a:p>
                      <a:pPr marL="228600" marR="0" lvl="0" indent="-228600" algn="l" defTabSz="914400" rtl="0" eaLnBrk="1" fontAlgn="auto" latinLnBrk="0" hangingPunct="1">
                        <a:lnSpc>
                          <a:spcPct val="100000"/>
                        </a:lnSpc>
                        <a:spcBef>
                          <a:spcPts val="600"/>
                        </a:spcBef>
                        <a:spcAft>
                          <a:spcPts val="0"/>
                        </a:spcAft>
                        <a:buClr>
                          <a:srgbClr val="CC0000"/>
                        </a:buClr>
                        <a:buSzTx/>
                        <a:buFont typeface="Webdings" pitchFamily="18" charset="2"/>
                        <a:buChar char="4"/>
                        <a:tabLst/>
                        <a:defRPr/>
                      </a:pPr>
                      <a:r>
                        <a:rPr kumimoji="0" lang="en-US" sz="1900" b="0" i="0" u="none" strike="noStrike" kern="1200" cap="none" spc="0" normalizeH="0" baseline="0" noProof="0" dirty="0">
                          <a:ln>
                            <a:noFill/>
                          </a:ln>
                          <a:solidFill>
                            <a:srgbClr val="323232"/>
                          </a:solidFill>
                          <a:effectLst/>
                          <a:uLnTx/>
                          <a:uFillTx/>
                          <a:latin typeface="+mn-lt"/>
                        </a:rPr>
                        <a:t>Route callers to most able agent</a:t>
                      </a:r>
                    </a:p>
                    <a:p>
                      <a:pPr marL="228600" marR="0" lvl="0" indent="-228600" algn="l" defTabSz="914400" rtl="0" eaLnBrk="1" fontAlgn="auto" latinLnBrk="0" hangingPunct="1">
                        <a:lnSpc>
                          <a:spcPct val="100000"/>
                        </a:lnSpc>
                        <a:spcBef>
                          <a:spcPts val="600"/>
                        </a:spcBef>
                        <a:spcAft>
                          <a:spcPts val="0"/>
                        </a:spcAft>
                        <a:buClr>
                          <a:srgbClr val="CC0000"/>
                        </a:buClr>
                        <a:buSzTx/>
                        <a:buFont typeface="Webdings" pitchFamily="18" charset="2"/>
                        <a:buChar char="4"/>
                        <a:tabLst/>
                        <a:defRPr/>
                      </a:pPr>
                      <a:r>
                        <a:rPr kumimoji="0" lang="en-US" sz="1900" b="0" i="0" u="none" strike="noStrike" kern="1200" cap="none" spc="0" normalizeH="0" baseline="0" noProof="0" dirty="0">
                          <a:ln>
                            <a:noFill/>
                          </a:ln>
                          <a:solidFill>
                            <a:srgbClr val="323232"/>
                          </a:solidFill>
                          <a:effectLst/>
                          <a:uLnTx/>
                          <a:uFillTx/>
                          <a:latin typeface="+mn-lt"/>
                        </a:rPr>
                        <a:t>Optimize agent skills</a:t>
                      </a:r>
                    </a:p>
                    <a:p>
                      <a:pPr marL="228600" marR="0" lvl="0" indent="-228600" algn="l" defTabSz="914400" rtl="0" eaLnBrk="1" fontAlgn="auto" latinLnBrk="0" hangingPunct="1">
                        <a:lnSpc>
                          <a:spcPct val="100000"/>
                        </a:lnSpc>
                        <a:spcBef>
                          <a:spcPts val="600"/>
                        </a:spcBef>
                        <a:spcAft>
                          <a:spcPts val="0"/>
                        </a:spcAft>
                        <a:buClr>
                          <a:srgbClr val="CC0000"/>
                        </a:buClr>
                        <a:buSzTx/>
                        <a:buFont typeface="Webdings" pitchFamily="18" charset="2"/>
                        <a:buChar char="4"/>
                        <a:tabLst/>
                        <a:defRPr/>
                      </a:pPr>
                      <a:r>
                        <a:rPr kumimoji="0" lang="en-US" sz="1900" b="0" i="0" u="none" strike="noStrike" kern="1200" cap="none" spc="0" normalizeH="0" baseline="0" noProof="0" dirty="0">
                          <a:ln>
                            <a:noFill/>
                          </a:ln>
                          <a:solidFill>
                            <a:srgbClr val="323232"/>
                          </a:solidFill>
                          <a:effectLst/>
                          <a:uLnTx/>
                          <a:uFillTx/>
                          <a:latin typeface="+mn-lt"/>
                        </a:rPr>
                        <a:t>Prioritize callers</a:t>
                      </a:r>
                    </a:p>
                  </a:txBody>
                  <a:tcPr marL="102413" marR="102413" marT="54864" marB="54864" anchorCtr="1">
                    <a:lnL w="12700" cmpd="sng">
                      <a:noFill/>
                    </a:lnL>
                    <a:lnR w="19050" cap="flat" cmpd="sng" algn="ctr">
                      <a:solidFill>
                        <a:srgbClr val="CC0000"/>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600"/>
                        </a:spcBef>
                        <a:spcAft>
                          <a:spcPts val="0"/>
                        </a:spcAft>
                        <a:buClr>
                          <a:srgbClr val="CC0000"/>
                        </a:buClr>
                        <a:buSzTx/>
                        <a:buFont typeface="Webdings" pitchFamily="18" charset="2"/>
                        <a:buNone/>
                        <a:tabLst/>
                        <a:defRPr/>
                      </a:pPr>
                      <a:endParaRPr kumimoji="0" lang="en-US" sz="1100" b="0" i="0" u="none" strike="noStrike" kern="1200" cap="none" spc="0" normalizeH="0" baseline="0" noProof="0" dirty="0">
                        <a:ln>
                          <a:noFill/>
                        </a:ln>
                        <a:solidFill>
                          <a:srgbClr val="323232"/>
                        </a:solidFill>
                        <a:effectLst/>
                        <a:uLnTx/>
                        <a:uFillTx/>
                        <a:latin typeface="+mn-lt"/>
                      </a:endParaRPr>
                    </a:p>
                    <a:p>
                      <a:pPr marL="228600" marR="0" lvl="0" indent="-228600" algn="l" defTabSz="914400" rtl="0" eaLnBrk="1" fontAlgn="auto" latinLnBrk="0" hangingPunct="1">
                        <a:lnSpc>
                          <a:spcPct val="100000"/>
                        </a:lnSpc>
                        <a:spcBef>
                          <a:spcPts val="600"/>
                        </a:spcBef>
                        <a:spcAft>
                          <a:spcPts val="0"/>
                        </a:spcAft>
                        <a:buClr>
                          <a:srgbClr val="CC0000"/>
                        </a:buClr>
                        <a:buSzTx/>
                        <a:buFont typeface="Webdings" pitchFamily="18" charset="2"/>
                        <a:buChar char="4"/>
                        <a:tabLst/>
                        <a:defRPr/>
                      </a:pPr>
                      <a:r>
                        <a:rPr kumimoji="0" lang="en-US" sz="1900" b="0" i="0" u="none" strike="noStrike" kern="1200" cap="none" spc="0" normalizeH="0" baseline="0" noProof="0" dirty="0">
                          <a:ln>
                            <a:noFill/>
                          </a:ln>
                          <a:solidFill>
                            <a:srgbClr val="323232"/>
                          </a:solidFill>
                          <a:effectLst/>
                          <a:uLnTx/>
                          <a:uFillTx/>
                          <a:latin typeface="+mn-lt"/>
                        </a:rPr>
                        <a:t>Collections</a:t>
                      </a:r>
                    </a:p>
                    <a:p>
                      <a:pPr marL="228600" marR="0" lvl="0" indent="-228600" algn="l" defTabSz="914400" rtl="0" eaLnBrk="1" fontAlgn="auto" latinLnBrk="0" hangingPunct="1">
                        <a:lnSpc>
                          <a:spcPct val="100000"/>
                        </a:lnSpc>
                        <a:spcBef>
                          <a:spcPts val="600"/>
                        </a:spcBef>
                        <a:spcAft>
                          <a:spcPts val="0"/>
                        </a:spcAft>
                        <a:buClr>
                          <a:srgbClr val="CC0000"/>
                        </a:buClr>
                        <a:buSzTx/>
                        <a:buFont typeface="Webdings" pitchFamily="18" charset="2"/>
                        <a:buChar char="4"/>
                        <a:tabLst/>
                        <a:defRPr/>
                      </a:pPr>
                      <a:r>
                        <a:rPr kumimoji="0" lang="en-US" sz="1900" b="0" i="0" u="none" strike="noStrike" kern="1200" cap="none" spc="0" normalizeH="0" baseline="0" noProof="0" dirty="0">
                          <a:ln>
                            <a:noFill/>
                          </a:ln>
                          <a:solidFill>
                            <a:srgbClr val="323232"/>
                          </a:solidFill>
                          <a:effectLst/>
                          <a:uLnTx/>
                          <a:uFillTx/>
                          <a:latin typeface="+mn-lt"/>
                        </a:rPr>
                        <a:t>Appointment setting</a:t>
                      </a:r>
                    </a:p>
                    <a:p>
                      <a:pPr marL="228600" marR="0" lvl="0" indent="-228600" algn="l" defTabSz="914400" rtl="0" eaLnBrk="1" fontAlgn="auto" latinLnBrk="0" hangingPunct="1">
                        <a:lnSpc>
                          <a:spcPct val="100000"/>
                        </a:lnSpc>
                        <a:spcBef>
                          <a:spcPts val="600"/>
                        </a:spcBef>
                        <a:spcAft>
                          <a:spcPts val="0"/>
                        </a:spcAft>
                        <a:buClr>
                          <a:srgbClr val="CC0000"/>
                        </a:buClr>
                        <a:buSzTx/>
                        <a:buFont typeface="Webdings" pitchFamily="18" charset="2"/>
                        <a:buChar char="4"/>
                        <a:tabLst/>
                        <a:defRPr/>
                      </a:pPr>
                      <a:r>
                        <a:rPr kumimoji="0" lang="en-US" sz="1900" b="0" i="0" u="none" strike="noStrike" kern="1200" cap="none" spc="0" normalizeH="0" baseline="0" noProof="0" dirty="0">
                          <a:ln>
                            <a:noFill/>
                          </a:ln>
                          <a:solidFill>
                            <a:srgbClr val="323232"/>
                          </a:solidFill>
                          <a:effectLst/>
                          <a:uLnTx/>
                          <a:uFillTx/>
                          <a:latin typeface="+mn-lt"/>
                        </a:rPr>
                        <a:t>Special offers</a:t>
                      </a:r>
                    </a:p>
                  </a:txBody>
                  <a:tcPr marL="102413" marR="102413" marT="54864" marB="54864" anchorCtr="1">
                    <a:lnL w="19050" cap="flat" cmpd="sng" algn="ctr">
                      <a:solidFill>
                        <a:srgbClr val="CC0000"/>
                      </a:solidFill>
                      <a:prstDash val="solid"/>
                      <a:round/>
                      <a:headEnd type="none" w="med" len="med"/>
                      <a:tailEnd type="none" w="med" len="med"/>
                    </a:lnL>
                    <a:lnR w="19050" cap="flat" cmpd="sng" algn="ctr">
                      <a:solidFill>
                        <a:srgbClr val="CC0000"/>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0" lvl="0" indent="0">
                        <a:spcBef>
                          <a:spcPts val="600"/>
                        </a:spcBef>
                        <a:buClr>
                          <a:srgbClr val="CC0000"/>
                        </a:buClr>
                        <a:buFont typeface="Webdings" pitchFamily="18" charset="2"/>
                        <a:buNone/>
                      </a:pPr>
                      <a:endParaRPr lang="en-US" sz="1100" dirty="0"/>
                    </a:p>
                    <a:p>
                      <a:pPr marL="228600" lvl="0" indent="-228600">
                        <a:spcBef>
                          <a:spcPts val="600"/>
                        </a:spcBef>
                        <a:buClr>
                          <a:srgbClr val="CC0000"/>
                        </a:buClr>
                        <a:buFont typeface="Webdings" pitchFamily="18" charset="2"/>
                        <a:buChar char="4"/>
                      </a:pPr>
                      <a:r>
                        <a:rPr lang="en-US" sz="1900" dirty="0"/>
                        <a:t>Offload non-critical</a:t>
                      </a:r>
                      <a:r>
                        <a:rPr lang="en-US" sz="1900" baseline="0" dirty="0"/>
                        <a:t> inquiries to email</a:t>
                      </a:r>
                      <a:endParaRPr lang="en-US" sz="1900" dirty="0"/>
                    </a:p>
                    <a:p>
                      <a:pPr marL="228600" lvl="0" indent="-228600">
                        <a:spcBef>
                          <a:spcPts val="600"/>
                        </a:spcBef>
                        <a:buClr>
                          <a:srgbClr val="CC0000"/>
                        </a:buClr>
                        <a:buFont typeface="Webdings" pitchFamily="18" charset="2"/>
                        <a:buChar char="4"/>
                      </a:pPr>
                      <a:r>
                        <a:rPr lang="en-US" sz="1900" dirty="0"/>
                        <a:t>Keyword</a:t>
                      </a:r>
                      <a:r>
                        <a:rPr lang="en-US" sz="1900" baseline="0" dirty="0"/>
                        <a:t> routing</a:t>
                      </a:r>
                      <a:endParaRPr lang="en-US" sz="1900" dirty="0"/>
                    </a:p>
                    <a:p>
                      <a:pPr marL="228600" lvl="0" indent="-228600">
                        <a:spcBef>
                          <a:spcPts val="600"/>
                        </a:spcBef>
                        <a:buClr>
                          <a:srgbClr val="CC0000"/>
                        </a:buClr>
                        <a:buFont typeface="Webdings" pitchFamily="18" charset="2"/>
                        <a:buChar char="4"/>
                      </a:pPr>
                      <a:r>
                        <a:rPr lang="en-US" sz="1900" dirty="0"/>
                        <a:t>Auto responses</a:t>
                      </a:r>
                    </a:p>
                  </a:txBody>
                  <a:tcPr marL="102413" marR="102413" marT="54864" marB="54864" anchorCtr="1">
                    <a:lnL w="19050" cap="flat" cmpd="sng" algn="ctr">
                      <a:solidFill>
                        <a:srgbClr val="CC0000"/>
                      </a:solidFill>
                      <a:prstDash val="solid"/>
                      <a:round/>
                      <a:headEnd type="none" w="med" len="med"/>
                      <a:tailEnd type="none" w="med" len="med"/>
                    </a:lnL>
                    <a:lnR w="19050" cap="flat" cmpd="sng" algn="ctr">
                      <a:solidFill>
                        <a:srgbClr val="CC0000"/>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noFill/>
                  </a:tcPr>
                </a:tc>
                <a:tc>
                  <a:txBody>
                    <a:bodyPr/>
                    <a:lstStyle/>
                    <a:p>
                      <a:pPr marL="0" lvl="0" indent="0">
                        <a:spcBef>
                          <a:spcPts val="600"/>
                        </a:spcBef>
                        <a:buClr>
                          <a:srgbClr val="CC0000"/>
                        </a:buClr>
                        <a:buFont typeface="Webdings" pitchFamily="18" charset="2"/>
                        <a:buNone/>
                      </a:pPr>
                      <a:endParaRPr lang="en-US" sz="200" dirty="0"/>
                    </a:p>
                    <a:p>
                      <a:pPr marL="228600" lvl="0" indent="-228600">
                        <a:spcBef>
                          <a:spcPts val="600"/>
                        </a:spcBef>
                        <a:buClr>
                          <a:srgbClr val="CC0000"/>
                        </a:buClr>
                        <a:buFont typeface="Webdings" pitchFamily="18" charset="2"/>
                        <a:buChar char="4"/>
                      </a:pPr>
                      <a:r>
                        <a:rPr lang="en-US" sz="1900" dirty="0"/>
                        <a:t>Push URLs</a:t>
                      </a:r>
                    </a:p>
                    <a:p>
                      <a:pPr marL="228600" lvl="0" indent="-228600">
                        <a:spcBef>
                          <a:spcPts val="600"/>
                        </a:spcBef>
                        <a:buClr>
                          <a:srgbClr val="CC0000"/>
                        </a:buClr>
                        <a:buFont typeface="Webdings" pitchFamily="18" charset="2"/>
                        <a:buChar char="4"/>
                      </a:pPr>
                      <a:r>
                        <a:rPr lang="en-US" sz="1900" dirty="0"/>
                        <a:t>Assist</a:t>
                      </a:r>
                      <a:r>
                        <a:rPr lang="en-US" sz="1900" baseline="0" dirty="0"/>
                        <a:t> with online shopping</a:t>
                      </a:r>
                      <a:endParaRPr lang="en-US" sz="1900" dirty="0"/>
                    </a:p>
                    <a:p>
                      <a:pPr marL="228600" lvl="0" indent="-228600">
                        <a:spcBef>
                          <a:spcPts val="600"/>
                        </a:spcBef>
                        <a:buClr>
                          <a:srgbClr val="CC0000"/>
                        </a:buClr>
                        <a:buFont typeface="Webdings" pitchFamily="18" charset="2"/>
                        <a:buChar char="4"/>
                      </a:pPr>
                      <a:r>
                        <a:rPr lang="en-US" sz="1900" dirty="0"/>
                        <a:t>Product</a:t>
                      </a:r>
                      <a:r>
                        <a:rPr lang="en-US" sz="1900" baseline="0" dirty="0"/>
                        <a:t> and services support</a:t>
                      </a:r>
                      <a:endParaRPr lang="en-US" sz="1900" dirty="0"/>
                    </a:p>
                  </a:txBody>
                  <a:tcPr marL="102413" marR="102413" marT="54864" marB="54864" anchorCtr="1">
                    <a:lnL w="19050" cap="flat" cmpd="sng" algn="ctr">
                      <a:solidFill>
                        <a:srgbClr val="CC0000"/>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xmlns="" val="10001"/>
                  </a:ext>
                </a:extLst>
              </a:tr>
            </a:tbl>
          </a:graphicData>
        </a:graphic>
      </p:graphicFrame>
      <p:sp>
        <p:nvSpPr>
          <p:cNvPr id="11" name="Rectangle 10"/>
          <p:cNvSpPr/>
          <p:nvPr/>
        </p:nvSpPr>
        <p:spPr>
          <a:xfrm>
            <a:off x="363798" y="3505050"/>
            <a:ext cx="13902811" cy="98755"/>
          </a:xfrm>
          <a:prstGeom prst="rect">
            <a:avLst/>
          </a:prstGeom>
          <a:solidFill>
            <a:schemeClr val="bg1">
              <a:lumMod val="75000"/>
            </a:schemeClr>
          </a:solidFill>
          <a:ln w="19050">
            <a:noFill/>
            <a:miter lim="800000"/>
          </a:ln>
          <a:effectLst>
            <a:outerShdw blurRad="50800" dist="38100" dir="5400000" algn="t" rotWithShape="0">
              <a:prstClr val="black">
                <a:alpha val="40000"/>
              </a:prst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marL="3192781" indent="-3192781">
              <a:lnSpc>
                <a:spcPct val="90000"/>
              </a:lnSpc>
            </a:pPr>
            <a:endParaRPr lang="en-US" dirty="0">
              <a:solidFill>
                <a:schemeClr val="tx1"/>
              </a:solidFill>
            </a:endParaRPr>
          </a:p>
        </p:txBody>
      </p:sp>
      <p:sp>
        <p:nvSpPr>
          <p:cNvPr id="3" name="Rectangle 2"/>
          <p:cNvSpPr/>
          <p:nvPr/>
        </p:nvSpPr>
        <p:spPr>
          <a:xfrm>
            <a:off x="363795" y="6455448"/>
            <a:ext cx="3456365" cy="1066800"/>
          </a:xfrm>
          <a:prstGeom prst="rect">
            <a:avLst/>
          </a:prstGeom>
          <a:gradFill>
            <a:gsLst>
              <a:gs pos="0">
                <a:schemeClr val="tx1">
                  <a:lumMod val="25000"/>
                  <a:lumOff val="75000"/>
                </a:schemeClr>
              </a:gs>
              <a:gs pos="50000">
                <a:schemeClr val="bg2">
                  <a:lumMod val="75000"/>
                </a:schemeClr>
              </a:gs>
              <a:gs pos="100000">
                <a:schemeClr val="bg2">
                  <a:lumMod val="50000"/>
                </a:schemeClr>
              </a:gs>
            </a:gsLst>
            <a:lin ang="2700000" scaled="1"/>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lnSpc>
                <a:spcPct val="90000"/>
              </a:lnSpc>
              <a:spcBef>
                <a:spcPts val="960"/>
              </a:spcBef>
              <a:defRPr/>
            </a:pPr>
            <a:r>
              <a:rPr lang="en-US" sz="2200" b="1" dirty="0">
                <a:solidFill>
                  <a:schemeClr val="tx1"/>
                </a:solidFill>
                <a:latin typeface="Arial" panose="020B0604020202020204" pitchFamily="34" charset="0"/>
              </a:rPr>
              <a:t>Improve Customer Journey and Service Processes</a:t>
            </a:r>
          </a:p>
        </p:txBody>
      </p:sp>
      <p:sp>
        <p:nvSpPr>
          <p:cNvPr id="8" name="Rectangle 7"/>
          <p:cNvSpPr/>
          <p:nvPr/>
        </p:nvSpPr>
        <p:spPr>
          <a:xfrm>
            <a:off x="3858835" y="6455448"/>
            <a:ext cx="3456365" cy="1066800"/>
          </a:xfrm>
          <a:prstGeom prst="rect">
            <a:avLst/>
          </a:prstGeom>
          <a:gradFill>
            <a:gsLst>
              <a:gs pos="0">
                <a:schemeClr val="tx1">
                  <a:lumMod val="25000"/>
                  <a:lumOff val="75000"/>
                </a:schemeClr>
              </a:gs>
              <a:gs pos="50000">
                <a:schemeClr val="bg2">
                  <a:lumMod val="75000"/>
                </a:schemeClr>
              </a:gs>
              <a:gs pos="100000">
                <a:schemeClr val="bg2">
                  <a:lumMod val="50000"/>
                </a:schemeClr>
              </a:gs>
            </a:gsLst>
            <a:lin ang="2700000" scaled="1"/>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lnSpc>
                <a:spcPct val="90000"/>
              </a:lnSpc>
              <a:spcBef>
                <a:spcPts val="960"/>
              </a:spcBef>
              <a:defRPr/>
            </a:pPr>
            <a:r>
              <a:rPr lang="en-US" sz="2200" b="1" dirty="0">
                <a:solidFill>
                  <a:schemeClr val="tx1"/>
                </a:solidFill>
                <a:latin typeface="Arial" panose="020B0604020202020204" pitchFamily="34" charset="0"/>
              </a:rPr>
              <a:t>Increase Agent Efficiency and Revenue</a:t>
            </a:r>
          </a:p>
        </p:txBody>
      </p:sp>
      <p:sp>
        <p:nvSpPr>
          <p:cNvPr id="9" name="Rectangle 8"/>
          <p:cNvSpPr/>
          <p:nvPr/>
        </p:nvSpPr>
        <p:spPr>
          <a:xfrm>
            <a:off x="7335520" y="6455448"/>
            <a:ext cx="3456365" cy="1066800"/>
          </a:xfrm>
          <a:prstGeom prst="rect">
            <a:avLst/>
          </a:prstGeom>
          <a:gradFill>
            <a:gsLst>
              <a:gs pos="0">
                <a:schemeClr val="tx1">
                  <a:lumMod val="25000"/>
                  <a:lumOff val="75000"/>
                </a:schemeClr>
              </a:gs>
              <a:gs pos="50000">
                <a:schemeClr val="bg2">
                  <a:lumMod val="75000"/>
                </a:schemeClr>
              </a:gs>
              <a:gs pos="100000">
                <a:schemeClr val="bg2">
                  <a:lumMod val="50000"/>
                </a:schemeClr>
              </a:gs>
            </a:gsLst>
            <a:lin ang="2700000" scaled="1"/>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lnSpc>
                <a:spcPct val="90000"/>
              </a:lnSpc>
            </a:pPr>
            <a:r>
              <a:rPr lang="en-US" sz="2200" b="1" dirty="0">
                <a:solidFill>
                  <a:schemeClr val="tx1"/>
                </a:solidFill>
              </a:rPr>
              <a:t>Deliver Fast Responses to Email Inquiries</a:t>
            </a:r>
          </a:p>
        </p:txBody>
      </p:sp>
      <p:sp>
        <p:nvSpPr>
          <p:cNvPr id="13" name="Rectangle 12"/>
          <p:cNvSpPr/>
          <p:nvPr/>
        </p:nvSpPr>
        <p:spPr>
          <a:xfrm>
            <a:off x="10810243" y="6455448"/>
            <a:ext cx="3456365" cy="1066800"/>
          </a:xfrm>
          <a:prstGeom prst="rect">
            <a:avLst/>
          </a:prstGeom>
          <a:gradFill>
            <a:gsLst>
              <a:gs pos="0">
                <a:schemeClr val="tx1">
                  <a:lumMod val="25000"/>
                  <a:lumOff val="75000"/>
                </a:schemeClr>
              </a:gs>
              <a:gs pos="50000">
                <a:schemeClr val="bg2">
                  <a:lumMod val="75000"/>
                </a:schemeClr>
              </a:gs>
              <a:gs pos="100000">
                <a:schemeClr val="bg2">
                  <a:lumMod val="50000"/>
                </a:schemeClr>
              </a:gs>
            </a:gsLst>
            <a:lin ang="2700000" scaled="1"/>
          </a:grad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lIns="146304" tIns="73152" rIns="146304" bIns="73152" rtlCol="0" anchor="ctr"/>
          <a:lstStyle/>
          <a:p>
            <a:pPr algn="ctr">
              <a:lnSpc>
                <a:spcPct val="90000"/>
              </a:lnSpc>
            </a:pPr>
            <a:r>
              <a:rPr lang="en-US" sz="2200" b="1" dirty="0">
                <a:solidFill>
                  <a:schemeClr val="tx1"/>
                </a:solidFill>
              </a:rPr>
              <a:t>Increase Sales and Support Effectiveness</a:t>
            </a:r>
          </a:p>
        </p:txBody>
      </p:sp>
      <p:cxnSp>
        <p:nvCxnSpPr>
          <p:cNvPr id="15" name="Straight Connector 14"/>
          <p:cNvCxnSpPr/>
          <p:nvPr/>
        </p:nvCxnSpPr>
        <p:spPr>
          <a:xfrm>
            <a:off x="3838515" y="6455448"/>
            <a:ext cx="0" cy="1066800"/>
          </a:xfrm>
          <a:prstGeom prst="line">
            <a:avLst/>
          </a:prstGeom>
          <a:ln w="25400">
            <a:solidFill>
              <a:srgbClr val="610206"/>
            </a:solidFill>
            <a:miter lim="800000"/>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7313235" y="6455448"/>
            <a:ext cx="0" cy="1066800"/>
          </a:xfrm>
          <a:prstGeom prst="line">
            <a:avLst/>
          </a:prstGeom>
          <a:ln w="25400">
            <a:solidFill>
              <a:srgbClr val="610206"/>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10789922" y="6455448"/>
            <a:ext cx="0" cy="1066800"/>
          </a:xfrm>
          <a:prstGeom prst="line">
            <a:avLst/>
          </a:prstGeom>
          <a:ln w="25400">
            <a:solidFill>
              <a:srgbClr val="610206"/>
            </a:solidFill>
            <a:miter lim="800000"/>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237193" y="1485126"/>
            <a:ext cx="4135694" cy="1558840"/>
          </a:xfrm>
          <a:prstGeom prst="rect">
            <a:avLst/>
          </a:prstGeom>
        </p:spPr>
      </p:pic>
      <p:sp>
        <p:nvSpPr>
          <p:cNvPr id="5" name="Title 4"/>
          <p:cNvSpPr>
            <a:spLocks noGrp="1"/>
          </p:cNvSpPr>
          <p:nvPr>
            <p:ph type="title"/>
          </p:nvPr>
        </p:nvSpPr>
        <p:spPr>
          <a:xfrm>
            <a:off x="539014" y="418325"/>
            <a:ext cx="13167360" cy="1005840"/>
          </a:xfrm>
        </p:spPr>
        <p:txBody>
          <a:bodyPr/>
          <a:lstStyle/>
          <a:p>
            <a:r>
              <a:rPr lang="en-US" sz="3800" b="1" dirty="0"/>
              <a:t>Solving Business Challenges with a </a:t>
            </a:r>
            <a:br>
              <a:rPr lang="en-US" sz="3800" b="1" dirty="0"/>
            </a:br>
            <a:r>
              <a:rPr lang="en-US" sz="3800" b="1" dirty="0"/>
              <a:t>Multichannel Contact Center</a:t>
            </a:r>
          </a:p>
        </p:txBody>
      </p:sp>
    </p:spTree>
    <p:extLst>
      <p:ext uri="{BB962C8B-B14F-4D97-AF65-F5344CB8AC3E}">
        <p14:creationId xmlns:p14="http://schemas.microsoft.com/office/powerpoint/2010/main" val="192795303"/>
      </p:ext>
    </p:extLst>
  </p:cSld>
  <p:clrMapOvr>
    <a:masterClrMapping/>
  </p:clrMapOvr>
  <p:transition xmlns:p14="http://schemas.microsoft.com/office/powerpoint/2010/mai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965" y="460698"/>
            <a:ext cx="13167360" cy="1005840"/>
          </a:xfrm>
        </p:spPr>
        <p:txBody>
          <a:bodyPr/>
          <a:lstStyle/>
          <a:p>
            <a:r>
              <a:rPr lang="en-US" dirty="0"/>
              <a:t>IP Office Contact Center - Use Case Scenario</a:t>
            </a:r>
            <a:br>
              <a:rPr lang="en-US" dirty="0"/>
            </a:br>
            <a:r>
              <a:rPr lang="en-US" dirty="0"/>
              <a:t>Email Skills-based Routing</a:t>
            </a:r>
          </a:p>
        </p:txBody>
      </p:sp>
      <p:sp>
        <p:nvSpPr>
          <p:cNvPr id="4" name="Text Placeholder 7"/>
          <p:cNvSpPr txBox="1">
            <a:spLocks/>
          </p:cNvSpPr>
          <p:nvPr/>
        </p:nvSpPr>
        <p:spPr>
          <a:xfrm>
            <a:off x="129805" y="1398852"/>
            <a:ext cx="9959075" cy="1456745"/>
          </a:xfrm>
          <a:prstGeom prst="rect">
            <a:avLst/>
          </a:prstGeom>
        </p:spPr>
        <p:txBody>
          <a:bodyPr wrap="square">
            <a:spAutoFit/>
          </a:bodyPr>
          <a:lstStyle>
            <a:lvl1pPr marL="365760" indent="-365760" algn="l" defTabSz="914400" rtl="0" eaLnBrk="1" latinLnBrk="0" hangingPunct="1">
              <a:lnSpc>
                <a:spcPct val="90000"/>
              </a:lnSpc>
              <a:spcBef>
                <a:spcPts val="1200"/>
              </a:spcBef>
              <a:buClr>
                <a:schemeClr val="accent1"/>
              </a:buClr>
              <a:buFont typeface="Webdings" pitchFamily="18" charset="2"/>
              <a:buChar char="4"/>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800"/>
              </a:spcBef>
              <a:buClr>
                <a:schemeClr val="accent2"/>
              </a:buClr>
              <a:buFont typeface="Arial" pitchFamily="34" charset="0"/>
              <a:buChar char="–"/>
              <a:defRPr sz="2200" kern="1200">
                <a:solidFill>
                  <a:schemeClr val="tx1"/>
                </a:solidFill>
                <a:latin typeface="+mn-lt"/>
                <a:ea typeface="+mn-ea"/>
                <a:cs typeface="+mn-cs"/>
              </a:defRPr>
            </a:lvl2pPr>
            <a:lvl3pPr marL="1097280" indent="-228600" algn="l" defTabSz="914400" rtl="0" eaLnBrk="1" latinLnBrk="0" hangingPunct="1">
              <a:lnSpc>
                <a:spcPct val="90000"/>
              </a:lnSpc>
              <a:spcBef>
                <a:spcPts val="600"/>
              </a:spcBef>
              <a:buClr>
                <a:schemeClr val="accent2"/>
              </a:buClr>
              <a:buFont typeface="Arial" pitchFamily="34" charset="0"/>
              <a:buChar char="–"/>
              <a:defRPr sz="1800" kern="1200">
                <a:solidFill>
                  <a:schemeClr val="tx1"/>
                </a:solidFill>
                <a:latin typeface="+mn-lt"/>
                <a:ea typeface="+mn-ea"/>
                <a:cs typeface="+mn-cs"/>
              </a:defRPr>
            </a:lvl3pPr>
            <a:lvl4pPr marL="146304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4pPr>
            <a:lvl5pPr marL="182880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5pPr>
            <a:lvl6pPr marL="219456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6pPr>
            <a:lvl7pPr marL="256032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7pPr>
            <a:lvl8pPr marL="292608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8pPr>
            <a:lvl9pPr marL="3291840" indent="-228600" algn="l" defTabSz="914400" rtl="0" eaLnBrk="1" latinLnBrk="0" hangingPunct="1">
              <a:lnSpc>
                <a:spcPct val="90000"/>
              </a:lnSpc>
              <a:spcBef>
                <a:spcPts val="600"/>
              </a:spcBef>
              <a:buClr>
                <a:schemeClr val="accent2"/>
              </a:buClr>
              <a:buFont typeface="Arial" pitchFamily="34" charset="0"/>
              <a:buChar char="–"/>
              <a:defRPr sz="1600" kern="1200">
                <a:solidFill>
                  <a:schemeClr val="tx1"/>
                </a:solidFill>
                <a:latin typeface="+mn-lt"/>
                <a:ea typeface="+mn-ea"/>
                <a:cs typeface="+mn-cs"/>
              </a:defRPr>
            </a:lvl9pPr>
          </a:lstStyle>
          <a:p>
            <a:pPr>
              <a:buFont typeface="Webdings" pitchFamily="18" charset="2"/>
              <a:buNone/>
            </a:pPr>
            <a:r>
              <a:rPr lang="en-US" sz="2240" b="1" dirty="0">
                <a:solidFill>
                  <a:srgbClr val="C00000"/>
                </a:solidFill>
              </a:rPr>
              <a:t>Business Issue: </a:t>
            </a:r>
          </a:p>
          <a:p>
            <a:pPr marL="375920" indent="-375920">
              <a:spcBef>
                <a:spcPts val="960"/>
              </a:spcBef>
            </a:pPr>
            <a:r>
              <a:rPr lang="en-US" sz="1920" dirty="0"/>
              <a:t>Electronics distributor has a varied and complex product line</a:t>
            </a:r>
          </a:p>
          <a:p>
            <a:pPr marL="375920" indent="-375920">
              <a:spcBef>
                <a:spcPts val="960"/>
              </a:spcBef>
            </a:pPr>
            <a:r>
              <a:rPr lang="en-US" sz="1920" dirty="0"/>
              <a:t>Contact center is using central Outlook Inbox to respond to email inquiries; many times emails go unanswered, are not answered for several days or are answered incorrectly </a:t>
            </a:r>
          </a:p>
        </p:txBody>
      </p:sp>
      <p:sp>
        <p:nvSpPr>
          <p:cNvPr id="5" name="Text Placeholder 7"/>
          <p:cNvSpPr txBox="1">
            <a:spLocks/>
          </p:cNvSpPr>
          <p:nvPr/>
        </p:nvSpPr>
        <p:spPr>
          <a:xfrm>
            <a:off x="122778" y="3029561"/>
            <a:ext cx="9935622" cy="2438103"/>
          </a:xfrm>
          <a:prstGeom prst="rect">
            <a:avLst/>
          </a:prstGeom>
        </p:spPr>
        <p:txBody>
          <a:bodyPr vert="horz" wrap="square" lIns="146304" tIns="73152" rIns="146304" bIns="73152" rtlCol="0">
            <a:spAutoFit/>
          </a:bodyPr>
          <a:lstStyle/>
          <a:p>
            <a:pPr marL="370840" indent="-370840" defTabSz="1463040">
              <a:lnSpc>
                <a:spcPct val="90000"/>
              </a:lnSpc>
              <a:spcBef>
                <a:spcPts val="960"/>
              </a:spcBef>
              <a:buClr>
                <a:schemeClr val="accent1"/>
              </a:buClr>
              <a:defRPr/>
            </a:pPr>
            <a:r>
              <a:rPr lang="en-US" sz="2240" b="1" dirty="0">
                <a:solidFill>
                  <a:srgbClr val="C00000"/>
                </a:solidFill>
              </a:rPr>
              <a:t>Solution:</a:t>
            </a:r>
            <a:r>
              <a:rPr lang="en-US" sz="2240" dirty="0">
                <a:solidFill>
                  <a:srgbClr val="C00000"/>
                </a:solidFill>
              </a:rPr>
              <a:t> </a:t>
            </a:r>
            <a:endParaRPr lang="en-US" sz="1920" dirty="0"/>
          </a:p>
          <a:p>
            <a:pPr marL="370840" lvl="1" indent="-370840">
              <a:lnSpc>
                <a:spcPct val="90000"/>
              </a:lnSpc>
              <a:spcBef>
                <a:spcPts val="960"/>
              </a:spcBef>
              <a:buClr>
                <a:schemeClr val="accent1"/>
              </a:buClr>
              <a:buFont typeface="Webdings" pitchFamily="18" charset="2"/>
              <a:buChar char="4"/>
            </a:pPr>
            <a:r>
              <a:rPr lang="en-US" sz="1920" dirty="0"/>
              <a:t>Route email inquiries to agents that are best skilled to resolve inquiry based on department, product line, knowledge, language spoken or geographic location</a:t>
            </a:r>
          </a:p>
          <a:p>
            <a:pPr marL="370840" lvl="1" indent="-370840">
              <a:lnSpc>
                <a:spcPct val="90000"/>
              </a:lnSpc>
              <a:spcBef>
                <a:spcPts val="960"/>
              </a:spcBef>
              <a:buClr>
                <a:schemeClr val="accent1"/>
              </a:buClr>
              <a:buFont typeface="Webdings" pitchFamily="18" charset="2"/>
              <a:buChar char="4"/>
            </a:pPr>
            <a:r>
              <a:rPr lang="en-US" sz="1920" dirty="0"/>
              <a:t>Deliver auto-responses to customers to describe “service expectations” and additional contact us details</a:t>
            </a:r>
          </a:p>
          <a:p>
            <a:pPr marL="370840" lvl="1" indent="-370840">
              <a:lnSpc>
                <a:spcPct val="90000"/>
              </a:lnSpc>
              <a:spcBef>
                <a:spcPts val="960"/>
              </a:spcBef>
              <a:buClr>
                <a:schemeClr val="accent1"/>
              </a:buClr>
              <a:buFont typeface="Webdings" pitchFamily="18" charset="2"/>
              <a:buChar char="4"/>
            </a:pPr>
            <a:r>
              <a:rPr lang="en-US" sz="1920" dirty="0"/>
              <a:t>Conduct keyword searches to route to emails to the best equipped agent. (Example – route emails that originate from Mexico to an agent that is fluent in Spanish)</a:t>
            </a:r>
          </a:p>
        </p:txBody>
      </p:sp>
      <p:sp>
        <p:nvSpPr>
          <p:cNvPr id="6" name="Text Placeholder 7"/>
          <p:cNvSpPr txBox="1">
            <a:spLocks/>
          </p:cNvSpPr>
          <p:nvPr/>
        </p:nvSpPr>
        <p:spPr>
          <a:xfrm>
            <a:off x="122779" y="5345699"/>
            <a:ext cx="14157102" cy="2867132"/>
          </a:xfrm>
          <a:prstGeom prst="rect">
            <a:avLst/>
          </a:prstGeom>
        </p:spPr>
        <p:txBody>
          <a:bodyPr vert="horz" wrap="square" lIns="146304" tIns="73152" rIns="146304" bIns="73152" rtlCol="0">
            <a:spAutoFit/>
          </a:bodyPr>
          <a:lstStyle/>
          <a:p>
            <a:pPr marL="370840" indent="-370840" defTabSz="1463040">
              <a:lnSpc>
                <a:spcPct val="90000"/>
              </a:lnSpc>
              <a:spcBef>
                <a:spcPts val="960"/>
              </a:spcBef>
              <a:buClr>
                <a:schemeClr val="accent1"/>
              </a:buClr>
              <a:defRPr/>
            </a:pPr>
            <a:r>
              <a:rPr lang="en-US" sz="2240" b="1" dirty="0">
                <a:solidFill>
                  <a:srgbClr val="C00000"/>
                </a:solidFill>
              </a:rPr>
              <a:t>Benefits:</a:t>
            </a:r>
            <a:r>
              <a:rPr lang="en-US" sz="2240" dirty="0">
                <a:solidFill>
                  <a:srgbClr val="C00000"/>
                </a:solidFill>
              </a:rPr>
              <a:t> </a:t>
            </a:r>
            <a:endParaRPr lang="en-US" sz="1920" dirty="0"/>
          </a:p>
          <a:p>
            <a:pPr marL="370840" indent="-370840" defTabSz="1463040">
              <a:lnSpc>
                <a:spcPct val="90000"/>
              </a:lnSpc>
              <a:spcBef>
                <a:spcPts val="960"/>
              </a:spcBef>
              <a:buClr>
                <a:schemeClr val="accent1"/>
              </a:buClr>
              <a:buFont typeface="Webdings" pitchFamily="18" charset="2"/>
              <a:buChar char="4"/>
              <a:defRPr/>
            </a:pPr>
            <a:r>
              <a:rPr lang="en-US" sz="1920" dirty="0"/>
              <a:t>Customer emails are routed to agents that are best equipped (knowledge, product line, language, etc.) to resolve inquiry</a:t>
            </a:r>
          </a:p>
          <a:p>
            <a:pPr marL="370840" indent="-370840" defTabSz="1463040">
              <a:lnSpc>
                <a:spcPct val="90000"/>
              </a:lnSpc>
              <a:spcBef>
                <a:spcPts val="960"/>
              </a:spcBef>
              <a:buClr>
                <a:schemeClr val="accent1"/>
              </a:buClr>
              <a:buFont typeface="Webdings" pitchFamily="18" charset="2"/>
              <a:buChar char="4"/>
              <a:defRPr/>
            </a:pPr>
            <a:r>
              <a:rPr lang="en-US" sz="1920" dirty="0"/>
              <a:t>Faster, more reliable and predictable email support processes </a:t>
            </a:r>
          </a:p>
          <a:p>
            <a:pPr marL="370840" indent="-370840" defTabSz="1463040">
              <a:lnSpc>
                <a:spcPct val="90000"/>
              </a:lnSpc>
              <a:spcBef>
                <a:spcPts val="960"/>
              </a:spcBef>
              <a:buClr>
                <a:schemeClr val="accent1"/>
              </a:buClr>
              <a:buFont typeface="Webdings" pitchFamily="18" charset="2"/>
              <a:buChar char="4"/>
              <a:defRPr/>
            </a:pPr>
            <a:r>
              <a:rPr lang="en-US" sz="1920" dirty="0"/>
              <a:t>Increased agent productivity and efficiency</a:t>
            </a:r>
          </a:p>
          <a:p>
            <a:pPr marL="370840" indent="-370840" defTabSz="1463040">
              <a:lnSpc>
                <a:spcPct val="90000"/>
              </a:lnSpc>
              <a:spcBef>
                <a:spcPts val="960"/>
              </a:spcBef>
              <a:buClr>
                <a:schemeClr val="accent1"/>
              </a:buClr>
              <a:buFont typeface="Webdings" pitchFamily="18" charset="2"/>
              <a:buChar char="4"/>
              <a:defRPr/>
            </a:pPr>
            <a:r>
              <a:rPr lang="en-US" sz="1920" dirty="0"/>
              <a:t>Faster responses can lead to more revenue and customer loyalty</a:t>
            </a:r>
          </a:p>
          <a:p>
            <a:pPr marL="370840" indent="-370840" defTabSz="1463040">
              <a:lnSpc>
                <a:spcPct val="90000"/>
              </a:lnSpc>
              <a:spcBef>
                <a:spcPts val="960"/>
              </a:spcBef>
              <a:buClr>
                <a:schemeClr val="accent1"/>
              </a:buClr>
              <a:buFont typeface="Webdings" pitchFamily="18" charset="2"/>
              <a:buChar char="4"/>
              <a:defRPr/>
            </a:pPr>
            <a:endParaRPr lang="en-US" sz="2240" dirty="0"/>
          </a:p>
          <a:p>
            <a:pPr marL="370840" indent="-370840" defTabSz="1463040">
              <a:lnSpc>
                <a:spcPct val="90000"/>
              </a:lnSpc>
              <a:spcBef>
                <a:spcPts val="960"/>
              </a:spcBef>
              <a:buClr>
                <a:schemeClr val="accent1"/>
              </a:buClr>
              <a:buFont typeface="Webdings" pitchFamily="18" charset="2"/>
              <a:buChar char="4"/>
              <a:defRPr/>
            </a:pPr>
            <a:endParaRPr lang="en-US" sz="1920" dirty="0"/>
          </a:p>
        </p:txBody>
      </p:sp>
      <p:pic>
        <p:nvPicPr>
          <p:cNvPr id="2050" name="Picture 2" descr="C:\Users\mbutts\Pictures\2015 - 09.15 blog images (5)\blog_img_250x279_9.15.15_04.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0058400" y="1353132"/>
            <a:ext cx="3810000" cy="4251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7527820"/>
      </p:ext>
    </p:extLst>
  </p:cSld>
  <p:clrMapOvr>
    <a:masterClrMapping/>
  </p:clrMapOvr>
  <p:transition xmlns:p14="http://schemas.microsoft.com/office/powerpoint/2010/main">
    <p:fade/>
  </p:transition>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lo7RfkY.DUyJNrm_6cFYdg"/>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lo7RfkY.DUyJNrm_6cFYdg"/>
</p:tagLst>
</file>

<file path=ppt/theme/theme1.xml><?xml version="1.0" encoding="utf-8"?>
<a:theme xmlns:a="http://schemas.openxmlformats.org/drawingml/2006/main" name="Avaya_Wide_Screen_PowerPoint_Presentation_Template_which_include_NonPublic_Information_for_Office_2007">
  <a:themeElements>
    <a:clrScheme name="Custom 10">
      <a:dk1>
        <a:srgbClr val="323232"/>
      </a:dk1>
      <a:lt1>
        <a:sysClr val="window" lastClr="FFFFFF"/>
      </a:lt1>
      <a:dk2>
        <a:srgbClr val="000000"/>
      </a:dk2>
      <a:lt2>
        <a:srgbClr val="DDDDDD"/>
      </a:lt2>
      <a:accent1>
        <a:srgbClr val="DA291C"/>
      </a:accent1>
      <a:accent2>
        <a:srgbClr val="A9A9A9"/>
      </a:accent2>
      <a:accent3>
        <a:srgbClr val="7EAEDF"/>
      </a:accent3>
      <a:accent4>
        <a:srgbClr val="FAA145"/>
      </a:accent4>
      <a:accent5>
        <a:srgbClr val="B7E349"/>
      </a:accent5>
      <a:accent6>
        <a:srgbClr val="5AC5D4"/>
      </a:accent6>
      <a:hlink>
        <a:srgbClr val="7EAEDF"/>
      </a:hlink>
      <a:folHlink>
        <a:srgbClr val="FAA14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9050">
          <a:solidFill>
            <a:schemeClr val="accent1"/>
          </a:solidFill>
          <a:miter lim="800000"/>
        </a:ln>
      </a:spPr>
      <a:bodyPr rtlCol="0" anchor="ctr"/>
      <a:lstStyle>
        <a:defPPr algn="ctr">
          <a:lnSpc>
            <a:spcPct val="90000"/>
          </a:lnSpc>
          <a:defRPr smtClean="0"/>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chemeClr val="accent2"/>
          </a:solidFill>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noAutofit/>
      </a:bodyPr>
      <a:lstStyle>
        <a:defPPr>
          <a:lnSpc>
            <a:spcPct val="90000"/>
          </a:lnSpc>
          <a:defRPr smtClean="0"/>
        </a:defPPr>
      </a:lstStyle>
    </a:txDef>
  </a:objectDefaults>
  <a:extraClrSchemeLst/>
  <a:custClrLst>
    <a:custClr name="Custom Color 1">
      <a:srgbClr val="98050E"/>
    </a:custClr>
    <a:custClr name="Custom Color 2">
      <a:srgbClr val="610206"/>
    </a:custClr>
    <a:custClr name="Custom Color 3">
      <a:srgbClr val="646464"/>
    </a:custClr>
    <a:custClr name="Custom Color 4">
      <a:srgbClr val="323232"/>
    </a:custClr>
    <a:custClr name="Custom Color 5">
      <a:srgbClr val="4B80B6"/>
    </a:custClr>
    <a:custClr name="Custom Color 6">
      <a:srgbClr val="325887"/>
    </a:custClr>
    <a:custClr name="Custom Color 7">
      <a:srgbClr val="D55D21"/>
    </a:custClr>
    <a:custClr name="Custom Color 8">
      <a:srgbClr val="8F3C0F"/>
    </a:custClr>
    <a:custClr name="Custom Color 9">
      <a:srgbClr val="87A239"/>
    </a:custClr>
    <a:custClr name="Custom Color 10">
      <a:srgbClr val="576820"/>
    </a:custClr>
    <a:custClr name="Custom Color 11">
      <a:srgbClr val="279199"/>
    </a:custClr>
    <a:custClr name="Custom Color 12">
      <a:srgbClr val="15535A"/>
    </a:custClr>
  </a:custClrLst>
</a:theme>
</file>

<file path=ppt/theme/theme2.xml><?xml version="1.0" encoding="utf-8"?>
<a:theme xmlns:a="http://schemas.openxmlformats.org/drawingml/2006/main" name="3_Custom Design">
  <a:themeElements>
    <a:clrScheme name="Custom 2">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168A9A"/>
      </a:hlink>
      <a:folHlink>
        <a:srgbClr val="FFFEFE"/>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Avaya">
      <a:dk1>
        <a:srgbClr val="323232"/>
      </a:dk1>
      <a:lt1>
        <a:sysClr val="window" lastClr="FFFFFF"/>
      </a:lt1>
      <a:dk2>
        <a:srgbClr val="000000"/>
      </a:dk2>
      <a:lt2>
        <a:srgbClr val="DDDDDD"/>
      </a:lt2>
      <a:accent1>
        <a:srgbClr val="CC0000"/>
      </a:accent1>
      <a:accent2>
        <a:srgbClr val="A9A9A9"/>
      </a:accent2>
      <a:accent3>
        <a:srgbClr val="7EAEDF"/>
      </a:accent3>
      <a:accent4>
        <a:srgbClr val="FAA145"/>
      </a:accent4>
      <a:accent5>
        <a:srgbClr val="B7E349"/>
      </a:accent5>
      <a:accent6>
        <a:srgbClr val="5AC5D4"/>
      </a:accent6>
      <a:hlink>
        <a:srgbClr val="7EAEDF"/>
      </a:hlink>
      <a:folHlink>
        <a:srgbClr val="FAA14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Avaya">
      <a:dk1>
        <a:srgbClr val="323232"/>
      </a:dk1>
      <a:lt1>
        <a:sysClr val="window" lastClr="FFFFFF"/>
      </a:lt1>
      <a:dk2>
        <a:srgbClr val="000000"/>
      </a:dk2>
      <a:lt2>
        <a:srgbClr val="DDDDDD"/>
      </a:lt2>
      <a:accent1>
        <a:srgbClr val="CC0000"/>
      </a:accent1>
      <a:accent2>
        <a:srgbClr val="A9A9A9"/>
      </a:accent2>
      <a:accent3>
        <a:srgbClr val="7EAEDF"/>
      </a:accent3>
      <a:accent4>
        <a:srgbClr val="FAA145"/>
      </a:accent4>
      <a:accent5>
        <a:srgbClr val="B7E349"/>
      </a:accent5>
      <a:accent6>
        <a:srgbClr val="5AC5D4"/>
      </a:accent6>
      <a:hlink>
        <a:srgbClr val="7EAEDF"/>
      </a:hlink>
      <a:folHlink>
        <a:srgbClr val="FAA145"/>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Avaya_Wide_Screen_PowerPoint_Presentation_Template_which_include_NonPublic_Information_for_Office_2007</Template>
  <TotalTime>0</TotalTime>
  <Words>3898</Words>
  <Application>Microsoft Macintosh PowerPoint</Application>
  <PresentationFormat>自定义</PresentationFormat>
  <Paragraphs>652</Paragraphs>
  <Slides>47</Slides>
  <Notes>20</Notes>
  <HiddenSlides>0</HiddenSlides>
  <MMClips>0</MMClips>
  <ScaleCrop>false</ScaleCrop>
  <HeadingPairs>
    <vt:vector size="4" baseType="variant">
      <vt:variant>
        <vt:lpstr>主题</vt:lpstr>
      </vt:variant>
      <vt:variant>
        <vt:i4>2</vt:i4>
      </vt:variant>
      <vt:variant>
        <vt:lpstr>幻灯片标题</vt:lpstr>
      </vt:variant>
      <vt:variant>
        <vt:i4>47</vt:i4>
      </vt:variant>
    </vt:vector>
  </HeadingPairs>
  <TitlesOfParts>
    <vt:vector size="49" baseType="lpstr">
      <vt:lpstr>Avaya_Wide_Screen_PowerPoint_Presentation_Template_which_include_NonPublic_Information_for_Office_2007</vt:lpstr>
      <vt:lpstr>3_Custom Design</vt:lpstr>
      <vt:lpstr>IP office cloud and  IP Office contact center update to GC Team   April 19, 2018</vt:lpstr>
      <vt:lpstr>PowerPoint 演示文稿</vt:lpstr>
      <vt:lpstr>There’s a Lot to Look Forward with IP Office solution</vt:lpstr>
      <vt:lpstr>IP Office Contact Center</vt:lpstr>
      <vt:lpstr>Avaya IP Office Contact Center Overview</vt:lpstr>
      <vt:lpstr>Avaya IP Office Contact Center  A simple and robust multichannel contact center application</vt:lpstr>
      <vt:lpstr>Avaya IP Office contact center Integrated Multichannel Customer Contact </vt:lpstr>
      <vt:lpstr>Solving Business Challenges with a  Multichannel Contact Center</vt:lpstr>
      <vt:lpstr>IP Office Contact Center - Use Case Scenario Email Skills-based Routing</vt:lpstr>
      <vt:lpstr>IP Office Contact Center - Use Case Scenario Web Chat Skills-based Routing</vt:lpstr>
      <vt:lpstr>Skills-based Routing</vt:lpstr>
      <vt:lpstr>Telemarketing and Outbound Campaigns</vt:lpstr>
      <vt:lpstr>Real-Time and Historical Reporting</vt:lpstr>
      <vt:lpstr>Self Service</vt:lpstr>
      <vt:lpstr>Supervisor and Agent  Desktop Interfaces</vt:lpstr>
      <vt:lpstr>Call Recording</vt:lpstr>
      <vt:lpstr>Avaya IP Office Contact Center architecture</vt:lpstr>
      <vt:lpstr>Winning the Midmarket </vt:lpstr>
      <vt:lpstr>IPOCC Pricing</vt:lpstr>
      <vt:lpstr>IP Office Cloud</vt:lpstr>
      <vt:lpstr>IP Office is also sold globally in the Cloud</vt:lpstr>
      <vt:lpstr>Powered by avaya IP Office is Unique….</vt:lpstr>
      <vt:lpstr>PowerPoint 演示文稿</vt:lpstr>
      <vt:lpstr>How is Go-To-Market Model…</vt:lpstr>
      <vt:lpstr>PowerPoint 演示文稿</vt:lpstr>
      <vt:lpstr>Which Licenses to Order….OPEX</vt:lpstr>
      <vt:lpstr>Which Licenses to Order….OPEX</vt:lpstr>
      <vt:lpstr>What about System Licenses….</vt:lpstr>
      <vt:lpstr>Can You Show Avaya License Pricing….</vt:lpstr>
      <vt:lpstr>What VMWare Spec Required for IP Office….</vt:lpstr>
      <vt:lpstr>PowerPoint 演示文稿</vt:lpstr>
      <vt:lpstr>PowerPoint 演示文稿</vt:lpstr>
      <vt:lpstr> New IP Office cloud architecture – the Technology Behind</vt:lpstr>
      <vt:lpstr>IP Office Powered Transition to Container based Cloud Service</vt:lpstr>
      <vt:lpstr>IP Office Cloud Service Architecture</vt:lpstr>
      <vt:lpstr>Advantages of new Architecture</vt:lpstr>
      <vt:lpstr>Containerized IP Office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Supported Phones</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2014-11-24T20:08:50Z</dcterms:created>
  <dcterms:modified xsi:type="dcterms:W3CDTF">2020-06-28T03:20:50Z</dcterms:modified>
</cp:coreProperties>
</file>