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8"/>
  </p:notesMasterIdLst>
  <p:handoutMasterIdLst>
    <p:handoutMasterId r:id="rId39"/>
  </p:handoutMasterIdLst>
  <p:sldIdLst>
    <p:sldId id="378" r:id="rId2"/>
    <p:sldId id="379" r:id="rId3"/>
    <p:sldId id="1015" r:id="rId4"/>
    <p:sldId id="399" r:id="rId5"/>
    <p:sldId id="368" r:id="rId6"/>
    <p:sldId id="1013" r:id="rId7"/>
    <p:sldId id="1018" r:id="rId8"/>
    <p:sldId id="1019" r:id="rId9"/>
    <p:sldId id="1012" r:id="rId10"/>
    <p:sldId id="320" r:id="rId11"/>
    <p:sldId id="1020" r:id="rId12"/>
    <p:sldId id="1016" r:id="rId13"/>
    <p:sldId id="1021" r:id="rId14"/>
    <p:sldId id="1022" r:id="rId15"/>
    <p:sldId id="1023" r:id="rId16"/>
    <p:sldId id="1024" r:id="rId17"/>
    <p:sldId id="1006" r:id="rId18"/>
    <p:sldId id="1025" r:id="rId19"/>
    <p:sldId id="1027" r:id="rId20"/>
    <p:sldId id="1028" r:id="rId21"/>
    <p:sldId id="1026" r:id="rId22"/>
    <p:sldId id="1014" r:id="rId23"/>
    <p:sldId id="1004" r:id="rId24"/>
    <p:sldId id="837" r:id="rId25"/>
    <p:sldId id="370" r:id="rId26"/>
    <p:sldId id="1005" r:id="rId27"/>
    <p:sldId id="1011" r:id="rId28"/>
    <p:sldId id="401" r:id="rId29"/>
    <p:sldId id="1007" r:id="rId30"/>
    <p:sldId id="1008" r:id="rId31"/>
    <p:sldId id="333" r:id="rId32"/>
    <p:sldId id="1009" r:id="rId33"/>
    <p:sldId id="373" r:id="rId34"/>
    <p:sldId id="1010" r:id="rId35"/>
    <p:sldId id="1017" r:id="rId36"/>
    <p:sldId id="400" r:id="rId37"/>
  </p:sldIdLst>
  <p:sldSz cx="14630400" cy="8229600"/>
  <p:notesSz cx="6858000" cy="9144000"/>
  <p:custDataLst>
    <p:tags r:id="rId41"/>
  </p:custData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336" userDrawn="1">
          <p15:clr>
            <a:srgbClr val="A4A3A4"/>
          </p15:clr>
        </p15:guide>
        <p15:guide id="2" orient="horz" pos="4792" userDrawn="1">
          <p15:clr>
            <a:srgbClr val="A4A3A4"/>
          </p15:clr>
        </p15:guide>
        <p15:guide id="3" orient="horz" pos="4632">
          <p15:clr>
            <a:srgbClr val="A4A3A4"/>
          </p15:clr>
        </p15:guide>
        <p15:guide id="4" orient="horz" pos="1512" userDrawn="1">
          <p15:clr>
            <a:srgbClr val="A4A3A4"/>
          </p15:clr>
        </p15:guide>
        <p15:guide id="5" orient="horz" pos="576" userDrawn="1">
          <p15:clr>
            <a:srgbClr val="A4A3A4"/>
          </p15:clr>
        </p15:guide>
        <p15:guide id="6" orient="horz" pos="3072" userDrawn="1">
          <p15:clr>
            <a:srgbClr val="A4A3A4"/>
          </p15:clr>
        </p15:guide>
        <p15:guide id="7" orient="horz" pos="2136" userDrawn="1">
          <p15:clr>
            <a:srgbClr val="A4A3A4"/>
          </p15:clr>
        </p15:guide>
        <p15:guide id="8" orient="horz" pos="3768" userDrawn="1">
          <p15:clr>
            <a:srgbClr val="A4A3A4"/>
          </p15:clr>
        </p15:guide>
        <p15:guide id="9" pos="7440" userDrawn="1">
          <p15:clr>
            <a:srgbClr val="A4A3A4"/>
          </p15:clr>
        </p15:guide>
        <p15:guide id="10" pos="1800" userDrawn="1">
          <p15:clr>
            <a:srgbClr val="A4A3A4"/>
          </p15:clr>
        </p15:guide>
        <p15:guide id="11" pos="5616" userDrawn="1">
          <p15:clr>
            <a:srgbClr val="A4A3A4"/>
          </p15:clr>
        </p15:guide>
        <p15:guide id="12" pos="3480" userDrawn="1">
          <p15:clr>
            <a:srgbClr val="A4A3A4"/>
          </p15:clr>
        </p15:guide>
        <p15:guide id="13" pos="528"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EAEAEA"/>
    <a:srgbClr val="DA291C"/>
    <a:srgbClr val="8F8F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1E4AEA4-8DFA-4A89-87EB-49C32662AFE0}">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3"/>
    <p:restoredTop sz="94781" autoAdjust="0"/>
  </p:normalViewPr>
  <p:slideViewPr>
    <p:cSldViewPr snapToGrid="0">
      <p:cViewPr varScale="1">
        <p:scale>
          <a:sx n="78" d="100"/>
          <a:sy n="78" d="100"/>
        </p:scale>
        <p:origin x="-856" y="-112"/>
      </p:cViewPr>
      <p:guideLst>
        <p:guide orient="horz" pos="3336"/>
        <p:guide orient="horz" pos="4792"/>
        <p:guide orient="horz" pos="4632"/>
        <p:guide orient="horz" pos="1512"/>
        <p:guide orient="horz" pos="576"/>
        <p:guide orient="horz" pos="3072"/>
        <p:guide orient="horz" pos="2136"/>
        <p:guide orient="horz" pos="3768"/>
        <p:guide pos="7440"/>
        <p:guide pos="1800"/>
        <p:guide pos="5616"/>
        <p:guide pos="3480"/>
        <p:guide pos="528"/>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87" d="100"/>
          <a:sy n="87" d="100"/>
        </p:scale>
        <p:origin x="-373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tags" Target="tags/tag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088A6D1-998E-4C55-8542-7AAA0C9A9AB8}" type="datetimeFigureOut">
              <a:rPr lang="en-US" smtClean="0"/>
              <a:pPr/>
              <a:t>20/6/28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AAB6F5-C0E1-4DEF-9E80-8EDB682E808C}" type="slidenum">
              <a:rPr lang="en-US" smtClean="0"/>
              <a:pPr/>
              <a:t>‹#›</a:t>
            </a:fld>
            <a:endParaRPr lang="en-US" dirty="0"/>
          </a:p>
        </p:txBody>
      </p:sp>
    </p:spTree>
    <p:extLst>
      <p:ext uri="{BB962C8B-B14F-4D97-AF65-F5344CB8AC3E}">
        <p14:creationId xmlns:p14="http://schemas.microsoft.com/office/powerpoint/2010/main" val="3931111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1141C1-3C5A-4240-87DB-9D4217E9B3B1}" type="datetimeFigureOut">
              <a:rPr lang="en-US" smtClean="0"/>
              <a:pPr/>
              <a:t>20/6/28</a:t>
            </a:fld>
            <a:endParaRPr lang="en-US" dirty="0"/>
          </a:p>
        </p:txBody>
      </p:sp>
      <p:sp>
        <p:nvSpPr>
          <p:cNvPr id="4" name="Slide Image Placeholder 3"/>
          <p:cNvSpPr>
            <a:spLocks noGrp="1" noRot="1" noChangeAspect="1"/>
          </p:cNvSpPr>
          <p:nvPr>
            <p:ph type="sldImg" idx="2"/>
          </p:nvPr>
        </p:nvSpPr>
        <p:spPr>
          <a:xfrm>
            <a:off x="712788" y="609600"/>
            <a:ext cx="5432425" cy="30559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557684" y="3810000"/>
            <a:ext cx="5742632" cy="4648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A92C5E-BF34-4775-B657-4ADF2F3104CA}" type="slidenum">
              <a:rPr lang="en-US" smtClean="0"/>
              <a:pPr/>
              <a:t>‹#›</a:t>
            </a:fld>
            <a:endParaRPr lang="en-US" dirty="0"/>
          </a:p>
        </p:txBody>
      </p:sp>
    </p:spTree>
    <p:extLst>
      <p:ext uri="{BB962C8B-B14F-4D97-AF65-F5344CB8AC3E}">
        <p14:creationId xmlns:p14="http://schemas.microsoft.com/office/powerpoint/2010/main" val="3326364232"/>
      </p:ext>
    </p:extLst>
  </p:cSld>
  <p:clrMap bg1="lt1" tx1="dk1" bg2="lt2" tx2="dk2" accent1="accent1" accent2="accent2" accent3="accent3" accent4="accent4" accent5="accent5" accent6="accent6" hlink="hlink" folHlink="folHlink"/>
  <p:notesStyle>
    <a:lvl1pPr marL="0" algn="l" defTabSz="1306220" rtl="0" eaLnBrk="1" latinLnBrk="0" hangingPunct="1">
      <a:defRPr sz="1600" kern="1200">
        <a:solidFill>
          <a:schemeClr val="tx1"/>
        </a:solidFill>
        <a:latin typeface="+mn-lt"/>
        <a:ea typeface="+mn-ea"/>
        <a:cs typeface="+mn-cs"/>
      </a:defRPr>
    </a:lvl1pPr>
    <a:lvl2pPr marL="653110" algn="l" defTabSz="1306220" rtl="0" eaLnBrk="1" latinLnBrk="0" hangingPunct="1">
      <a:defRPr sz="1600" kern="1200">
        <a:solidFill>
          <a:schemeClr val="tx1"/>
        </a:solidFill>
        <a:latin typeface="+mn-lt"/>
        <a:ea typeface="+mn-ea"/>
        <a:cs typeface="+mn-cs"/>
      </a:defRPr>
    </a:lvl2pPr>
    <a:lvl3pPr marL="1306220" algn="l" defTabSz="1306220" rtl="0" eaLnBrk="1" latinLnBrk="0" hangingPunct="1">
      <a:defRPr sz="1600" kern="1200">
        <a:solidFill>
          <a:schemeClr val="tx1"/>
        </a:solidFill>
        <a:latin typeface="+mn-lt"/>
        <a:ea typeface="+mn-ea"/>
        <a:cs typeface="+mn-cs"/>
      </a:defRPr>
    </a:lvl3pPr>
    <a:lvl4pPr marL="1959331" algn="l" defTabSz="1306220" rtl="0" eaLnBrk="1" latinLnBrk="0" hangingPunct="1">
      <a:defRPr sz="1600" kern="1200">
        <a:solidFill>
          <a:schemeClr val="tx1"/>
        </a:solidFill>
        <a:latin typeface="+mn-lt"/>
        <a:ea typeface="+mn-ea"/>
        <a:cs typeface="+mn-cs"/>
      </a:defRPr>
    </a:lvl4pPr>
    <a:lvl5pPr marL="2612441" algn="l" defTabSz="1306220" rtl="0" eaLnBrk="1" latinLnBrk="0" hangingPunct="1">
      <a:defRPr sz="16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notesMaster" Target="../notesMasters/notesMaster1.xml"/><Relationship Id="rId3"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8F9EB0-27AD-4D72-B1BB-CF023681D7F7}" type="slidenum">
              <a:rPr lang="en-US" smtClean="0"/>
              <a:pPr/>
              <a:t>1</a:t>
            </a:fld>
            <a:endParaRPr lang="en-US" dirty="0"/>
          </a:p>
        </p:txBody>
      </p:sp>
    </p:spTree>
    <p:extLst>
      <p:ext uri="{BB962C8B-B14F-4D97-AF65-F5344CB8AC3E}">
        <p14:creationId xmlns:p14="http://schemas.microsoft.com/office/powerpoint/2010/main" val="1528234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12C37F55-3576-4899-8454-7F02C992EE5E}" type="slidenum">
              <a:rPr lang="en-US"/>
              <a:t>14</a:t>
            </a:fld>
            <a:endParaRPr lang="en-US"/>
          </a:p>
        </p:txBody>
      </p:sp>
      <p:sp>
        <p:nvSpPr>
          <p:cNvPr id="103427" name="Rectangle 2"/>
          <p:cNvSpPr>
            <a:spLocks noGrp="1" noRot="1" noChangeAspect="1" noChangeArrowheads="1" noTextEdit="1"/>
          </p:cNvSpPr>
          <p:nvPr>
            <p:ph type="sldImg"/>
          </p:nvPr>
        </p:nvSpPr>
        <p:spPr/>
      </p:sp>
      <p:sp>
        <p:nvSpPr>
          <p:cNvPr id="103428" name="Rectangle 3"/>
          <p:cNvSpPr>
            <a:spLocks noGrp="1" noChangeArrowheads="1"/>
          </p:cNvSpPr>
          <p:nvPr>
            <p:ph type="body" idx="1"/>
          </p:nvPr>
        </p:nvSpPr>
        <p:spPr>
          <a:noFill/>
        </p:spPr>
        <p:txBody>
          <a:bodyPr/>
          <a:lstStyle/>
          <a:p>
            <a:pPr eaLnBrk="1" hangingPunct="1"/>
            <a:r>
              <a:rPr lang="en-US" b="1" i="1" dirty="0" smtClean="0"/>
              <a:t>Note:</a:t>
            </a:r>
            <a:r>
              <a:rPr lang="en-US" dirty="0" smtClean="0"/>
              <a:t> </a:t>
            </a:r>
            <a:r>
              <a:rPr lang="en-US" i="1" dirty="0" smtClean="0"/>
              <a:t>The 9630G/9640/9650/9650C telephones will support the connection of up to 3 SBM24 modules. </a:t>
            </a:r>
          </a:p>
          <a:p>
            <a:pPr eaLnBrk="1" hangingPunct="1"/>
            <a:endParaRPr lang="en-US" dirty="0" smtClean="0"/>
          </a:p>
          <a:p>
            <a:pPr eaLnBrk="1" hangingPunct="1">
              <a:buFont typeface="Webdings" panose="05030102010509060703" pitchFamily="18" charset="2"/>
              <a:buNone/>
            </a:pPr>
            <a:endParaRPr lang="en-US" dirty="0" smtClean="0"/>
          </a:p>
        </p:txBody>
      </p:sp>
    </p:spTree>
    <p:extLst>
      <p:ext uri="{BB962C8B-B14F-4D97-AF65-F5344CB8AC3E}">
        <p14:creationId xmlns:p14="http://schemas.microsoft.com/office/powerpoint/2010/main" val="3823502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None/>
            </a:pPr>
            <a:r>
              <a:rPr lang="en-GB" sz="1200" b="0" kern="1200" baseline="0" dirty="0" smtClean="0">
                <a:solidFill>
                  <a:srgbClr val="000000"/>
                </a:solidFill>
                <a:latin typeface="Arial" panose="020B0604020202020204" pitchFamily="34" charset="0"/>
                <a:ea typeface="+mn-ea"/>
                <a:cs typeface="+mn-cs"/>
              </a:rPr>
              <a:t>The B179 conference phones will ship at a later date (planned end of Q2 Calendar year 2011.). Support is built into IP Office R7.0. However, a maintenance upgrade might be needed to support this device. Maintenance builds are free of charge</a:t>
            </a:r>
          </a:p>
          <a:p>
            <a:pPr>
              <a:buNone/>
            </a:pPr>
            <a:r>
              <a:rPr lang="en-GB" sz="1200" b="0" kern="1200" baseline="0" dirty="0" smtClean="0">
                <a:solidFill>
                  <a:srgbClr val="000000"/>
                </a:solidFill>
                <a:latin typeface="Arial" panose="020B0604020202020204" pitchFamily="34" charset="0"/>
                <a:ea typeface="+mn-ea"/>
                <a:cs typeface="+mn-cs"/>
              </a:rPr>
              <a:t>All phones are full duplex</a:t>
            </a:r>
          </a:p>
          <a:p>
            <a:pPr>
              <a:buNone/>
            </a:pPr>
            <a:r>
              <a:rPr lang="en-GB" sz="1200" b="0" kern="1200" baseline="0" dirty="0" smtClean="0">
                <a:solidFill>
                  <a:srgbClr val="000000"/>
                </a:solidFill>
                <a:latin typeface="Arial" panose="020B0604020202020204" pitchFamily="34" charset="0"/>
                <a:ea typeface="+mn-ea"/>
                <a:cs typeface="+mn-cs"/>
              </a:rPr>
              <a:t>All phones can use Expansion Microphones to increase size from 10 participants to 16 participants</a:t>
            </a:r>
          </a:p>
          <a:p>
            <a:pPr>
              <a:buNone/>
            </a:pPr>
            <a:r>
              <a:rPr lang="en-US" sz="1200" b="0" kern="1200" baseline="0" dirty="0" smtClean="0">
                <a:solidFill>
                  <a:srgbClr val="000000"/>
                </a:solidFill>
                <a:latin typeface="Arial" panose="020B0604020202020204" pitchFamily="34" charset="0"/>
                <a:ea typeface="+mn-ea"/>
                <a:cs typeface="+mn-cs"/>
              </a:rPr>
              <a:t>Extra features in patented </a:t>
            </a:r>
            <a:r>
              <a:rPr lang="en-US" sz="1200" b="0" kern="1200" baseline="0" dirty="0" err="1" smtClean="0">
                <a:solidFill>
                  <a:srgbClr val="000000"/>
                </a:solidFill>
                <a:latin typeface="Arial" panose="020B0604020202020204" pitchFamily="34" charset="0"/>
                <a:ea typeface="+mn-ea"/>
                <a:cs typeface="+mn-cs"/>
              </a:rPr>
              <a:t>OmniSound</a:t>
            </a:r>
            <a:r>
              <a:rPr lang="en-US" sz="1200" b="0" kern="1200" baseline="0" dirty="0" smtClean="0">
                <a:solidFill>
                  <a:srgbClr val="000000"/>
                </a:solidFill>
                <a:latin typeface="Arial" panose="020B0604020202020204" pitchFamily="34" charset="0"/>
                <a:ea typeface="+mn-ea"/>
                <a:cs typeface="+mn-cs"/>
              </a:rPr>
              <a:t>® 2.0 technology:</a:t>
            </a:r>
          </a:p>
          <a:p>
            <a:r>
              <a:rPr lang="en-US" sz="1200" b="0" kern="1200" baseline="0" dirty="0" smtClean="0">
                <a:solidFill>
                  <a:srgbClr val="000000"/>
                </a:solidFill>
                <a:latin typeface="Arial" panose="020B0604020202020204" pitchFamily="34" charset="0"/>
                <a:ea typeface="+mn-ea"/>
                <a:cs typeface="+mn-cs"/>
              </a:rPr>
              <a:t>Equalizer. Adjust the sound characteristics for your ultimate conferencing experience.</a:t>
            </a:r>
          </a:p>
          <a:p>
            <a:r>
              <a:rPr lang="en-US" sz="1200" b="0" kern="1200" baseline="0" dirty="0" smtClean="0">
                <a:solidFill>
                  <a:srgbClr val="000000"/>
                </a:solidFill>
                <a:latin typeface="Arial" panose="020B0604020202020204" pitchFamily="34" charset="0"/>
                <a:ea typeface="+mn-ea"/>
                <a:cs typeface="+mn-cs"/>
              </a:rPr>
              <a:t>Noise suppression. Automatically </a:t>
            </a:r>
            <a:r>
              <a:rPr lang="en-US" sz="1200" b="0" kern="1200" baseline="0" dirty="0" err="1" smtClean="0">
                <a:solidFill>
                  <a:srgbClr val="000000"/>
                </a:solidFill>
                <a:latin typeface="Arial" panose="020B0604020202020204" pitchFamily="34" charset="0"/>
                <a:ea typeface="+mn-ea"/>
                <a:cs typeface="+mn-cs"/>
              </a:rPr>
              <a:t>minimises</a:t>
            </a:r>
            <a:r>
              <a:rPr lang="en-US" sz="1200" b="0" kern="1200" baseline="0" dirty="0" smtClean="0">
                <a:solidFill>
                  <a:srgbClr val="000000"/>
                </a:solidFill>
                <a:latin typeface="Arial" panose="020B0604020202020204" pitchFamily="34" charset="0"/>
                <a:ea typeface="+mn-ea"/>
                <a:cs typeface="+mn-cs"/>
              </a:rPr>
              <a:t> distracting background noise for a crystal clear sound.</a:t>
            </a:r>
          </a:p>
          <a:p>
            <a:r>
              <a:rPr lang="en-US" sz="1200" b="0" kern="1200" baseline="0" dirty="0" smtClean="0">
                <a:solidFill>
                  <a:srgbClr val="000000"/>
                </a:solidFill>
                <a:latin typeface="Arial" panose="020B0604020202020204" pitchFamily="34" charset="0"/>
                <a:ea typeface="+mn-ea"/>
                <a:cs typeface="+mn-cs"/>
              </a:rPr>
              <a:t>Wideband voice transmissions produces a 7 kHz sound signal, for even greater sound during VoIP calls.</a:t>
            </a:r>
          </a:p>
          <a:p>
            <a:pPr>
              <a:buNone/>
            </a:pPr>
            <a:r>
              <a:rPr lang="en-US" sz="1200" b="0" kern="1200" baseline="0" dirty="0" smtClean="0">
                <a:solidFill>
                  <a:srgbClr val="000000"/>
                </a:solidFill>
                <a:latin typeface="Arial" panose="020B0604020202020204" pitchFamily="34" charset="0"/>
                <a:ea typeface="+mn-ea"/>
                <a:cs typeface="+mn-cs"/>
              </a:rPr>
              <a:t>USB connection on B159 allows making VoIP calls via PC.</a:t>
            </a:r>
          </a:p>
          <a:p>
            <a:pPr>
              <a:buNone/>
            </a:pPr>
            <a:endParaRPr lang="en-GB" sz="1200" b="0" kern="1200" baseline="0" dirty="0" smtClean="0">
              <a:solidFill>
                <a:srgbClr val="000000"/>
              </a:solidFill>
              <a:latin typeface="Arial" panose="020B0604020202020204" pitchFamily="34" charset="0"/>
              <a:ea typeface="+mn-ea"/>
              <a:cs typeface="+mn-cs"/>
            </a:endParaRPr>
          </a:p>
          <a:p>
            <a:pPr>
              <a:buNone/>
            </a:pPr>
            <a:endParaRPr lang="de-DE" dirty="0"/>
          </a:p>
        </p:txBody>
      </p:sp>
      <p:sp>
        <p:nvSpPr>
          <p:cNvPr id="4" name="Foliennummernplatzhalter 3"/>
          <p:cNvSpPr>
            <a:spLocks noGrp="1"/>
          </p:cNvSpPr>
          <p:nvPr>
            <p:ph type="sldNum" sz="quarter" idx="10"/>
          </p:nvPr>
        </p:nvSpPr>
        <p:spPr/>
        <p:txBody>
          <a:bodyPr/>
          <a:lstStyle/>
          <a:p>
            <a:pPr>
              <a:defRPr/>
            </a:pPr>
            <a:fld id="{A5276536-C23F-44DF-86D2-2E8D825ECD3E}" type="slidenum">
              <a:rPr lang="en-US" smtClean="0"/>
              <a:t>15</a:t>
            </a:fld>
            <a:endParaRPr lang="en-US"/>
          </a:p>
        </p:txBody>
      </p:sp>
    </p:spTree>
    <p:extLst>
      <p:ext uri="{BB962C8B-B14F-4D97-AF65-F5344CB8AC3E}">
        <p14:creationId xmlns:p14="http://schemas.microsoft.com/office/powerpoint/2010/main" val="1937519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fontScale="40000" lnSpcReduction="20000"/>
          </a:bodyPr>
          <a:lstStyle/>
          <a:p>
            <a:pPr>
              <a:lnSpc>
                <a:spcPct val="120000"/>
              </a:lnSpc>
              <a:spcBef>
                <a:spcPts val="600"/>
              </a:spcBef>
            </a:pPr>
            <a:r>
              <a:rPr lang="en-US" sz="3400" b="1" dirty="0"/>
              <a:t>Equinox Value Proposition</a:t>
            </a:r>
          </a:p>
          <a:p>
            <a:pPr>
              <a:lnSpc>
                <a:spcPct val="120000"/>
              </a:lnSpc>
              <a:spcBef>
                <a:spcPts val="600"/>
              </a:spcBef>
            </a:pPr>
            <a:r>
              <a:rPr lang="en-US" dirty="0"/>
              <a:t>Avaya’s true UC solution enabling users and teams to collaborate anywhere from any device, across any channel.</a:t>
            </a:r>
          </a:p>
          <a:p>
            <a:pPr>
              <a:lnSpc>
                <a:spcPct val="120000"/>
              </a:lnSpc>
              <a:spcBef>
                <a:spcPts val="600"/>
              </a:spcBef>
            </a:pPr>
            <a:endParaRPr lang="en-US" dirty="0"/>
          </a:p>
          <a:p>
            <a:pPr defTabSz="1235553">
              <a:defRPr/>
            </a:pPr>
            <a:r>
              <a:rPr lang="en-US" sz="1600" b="1" dirty="0">
                <a:solidFill>
                  <a:schemeClr val="accent1"/>
                </a:solidFill>
              </a:rPr>
              <a:t>Mobile First User Experience</a:t>
            </a:r>
          </a:p>
          <a:p>
            <a:pPr marL="0" marR="0" lvl="0" indent="0" algn="l" defTabSz="1235553" rtl="0" eaLnBrk="1" fontAlgn="auto" latinLnBrk="0" hangingPunct="1">
              <a:lnSpc>
                <a:spcPct val="100000"/>
              </a:lnSpc>
              <a:spcBef>
                <a:spcPts val="0"/>
              </a:spcBef>
              <a:spcAft>
                <a:spcPts val="0"/>
              </a:spcAft>
              <a:buClrTx/>
              <a:buSzTx/>
              <a:buFontTx/>
              <a:buNone/>
              <a:tabLst/>
              <a:defRPr/>
            </a:pPr>
            <a:r>
              <a:rPr lang="en-US" dirty="0"/>
              <a:t>A mobile-first user experience across mobile, desktop and browser that delivers enterprise class communications and persistent team collaboration</a:t>
            </a:r>
            <a:endParaRPr lang="en-US" sz="1600" b="1" dirty="0">
              <a:solidFill>
                <a:schemeClr val="accent1"/>
              </a:solidFill>
            </a:endParaRPr>
          </a:p>
          <a:p>
            <a:pPr marL="0" indent="0">
              <a:lnSpc>
                <a:spcPct val="100000"/>
              </a:lnSpc>
              <a:spcBef>
                <a:spcPts val="600"/>
              </a:spcBef>
              <a:buFont typeface="Arial" panose="020B0604020202020204" pitchFamily="34" charset="0"/>
              <a:buNone/>
            </a:pPr>
            <a:r>
              <a:rPr lang="en-US" sz="1600" dirty="0"/>
              <a:t>Easy, contextual controls</a:t>
            </a:r>
          </a:p>
          <a:p>
            <a:pPr marL="0" indent="0">
              <a:lnSpc>
                <a:spcPct val="100000"/>
              </a:lnSpc>
              <a:spcBef>
                <a:spcPts val="600"/>
              </a:spcBef>
              <a:buFont typeface="Arial" panose="020B0604020202020204" pitchFamily="34" charset="0"/>
              <a:buNone/>
            </a:pPr>
            <a:r>
              <a:rPr lang="en-US" sz="1600" dirty="0"/>
              <a:t>Device optimized experience</a:t>
            </a:r>
          </a:p>
          <a:p>
            <a:pPr marL="0" indent="0">
              <a:lnSpc>
                <a:spcPct val="100000"/>
              </a:lnSpc>
              <a:spcBef>
                <a:spcPts val="600"/>
              </a:spcBef>
              <a:buFont typeface="Arial" panose="020B0604020202020204" pitchFamily="34" charset="0"/>
              <a:buNone/>
            </a:pPr>
            <a:r>
              <a:rPr lang="en-US" sz="1600" dirty="0"/>
              <a:t>Auto discovery installation!</a:t>
            </a:r>
          </a:p>
          <a:p>
            <a:pPr marL="0" indent="0">
              <a:lnSpc>
                <a:spcPct val="100000"/>
              </a:lnSpc>
              <a:spcBef>
                <a:spcPts val="600"/>
              </a:spcBef>
              <a:buFont typeface="Arial" panose="020B0604020202020204" pitchFamily="34" charset="0"/>
              <a:buNone/>
            </a:pPr>
            <a:r>
              <a:rPr lang="en-US" sz="1600" dirty="0"/>
              <a:t>Action oriented workflow</a:t>
            </a:r>
          </a:p>
          <a:p>
            <a:pPr marL="0" indent="0">
              <a:lnSpc>
                <a:spcPct val="100000"/>
              </a:lnSpc>
              <a:spcBef>
                <a:spcPts val="600"/>
              </a:spcBef>
              <a:buFont typeface="Arial" panose="020B0604020202020204" pitchFamily="34" charset="0"/>
              <a:buNone/>
            </a:pPr>
            <a:r>
              <a:rPr lang="en-US" sz="1600" dirty="0"/>
              <a:t>One touch to…anything</a:t>
            </a:r>
          </a:p>
          <a:p>
            <a:pPr defTabSz="1235553">
              <a:defRPr/>
            </a:pPr>
            <a:endParaRPr lang="en-US" sz="1600" dirty="0">
              <a:solidFill>
                <a:schemeClr val="accent1"/>
              </a:solidFill>
            </a:endParaRPr>
          </a:p>
          <a:p>
            <a:pPr defTabSz="1235553">
              <a:defRPr/>
            </a:pPr>
            <a:r>
              <a:rPr lang="en-US" sz="1600" dirty="0">
                <a:solidFill>
                  <a:schemeClr val="accent1"/>
                </a:solidFill>
              </a:rPr>
              <a:t>We spent a lot of time on the UI design, which is where the mobile first design paradigm comes from. We threw everything up in the air said how do we make people super productive on a mobile device with a restrictive form factor. We started with mobile first making it highly intuitive and then we expanded that out to a tablet, then to the desktop, then to a browser and that’s how the design came about. When you have more real estate, when you have different environments, or additional platform capabilities like multiple monitors, then we take advantage of that, while maintaining mobile simplicity. We looked at making the installation process as easy as possible through auto discovery – pretty much what users expect when installing an app.</a:t>
            </a:r>
          </a:p>
          <a:p>
            <a:pPr defTabSz="1235553">
              <a:defRPr/>
            </a:pPr>
            <a:endParaRPr lang="en-US" sz="1600" dirty="0">
              <a:solidFill>
                <a:schemeClr val="accent1"/>
              </a:solidFill>
            </a:endParaRPr>
          </a:p>
          <a:p>
            <a:pPr defTabSz="1235553">
              <a:defRPr/>
            </a:pPr>
            <a:r>
              <a:rPr lang="en-US" sz="1600" dirty="0">
                <a:solidFill>
                  <a:schemeClr val="accent1"/>
                </a:solidFill>
              </a:rPr>
              <a:t>With mobiles, </a:t>
            </a:r>
            <a:r>
              <a:rPr lang="en-US" sz="1600" dirty="0">
                <a:solidFill>
                  <a:schemeClr val="tx2"/>
                </a:solidFill>
              </a:rPr>
              <a:t>people are checking them every 5 to 15 minutes for a variety of reasons. In our mobile first design approach, a key goal was to provide an action oriented workflow with one click or touch to anything you needed to do.</a:t>
            </a:r>
          </a:p>
          <a:p>
            <a:pPr defTabSz="1235553">
              <a:defRPr/>
            </a:pPr>
            <a:endParaRPr lang="en-US" sz="1600" dirty="0">
              <a:solidFill>
                <a:schemeClr val="tx2"/>
              </a:solidFill>
            </a:endParaRPr>
          </a:p>
          <a:p>
            <a:pPr defTabSz="1235553">
              <a:defRPr/>
            </a:pPr>
            <a:r>
              <a:rPr lang="en-US" sz="1600" b="1" dirty="0">
                <a:solidFill>
                  <a:schemeClr val="accent1"/>
                </a:solidFill>
              </a:rPr>
              <a:t>Innovative ‘Top of Mind’ </a:t>
            </a:r>
          </a:p>
          <a:p>
            <a:pPr marL="0" marR="0" lvl="0" indent="0" algn="l" defTabSz="1235553" rtl="0" eaLnBrk="1" fontAlgn="auto" latinLnBrk="0" hangingPunct="1">
              <a:lnSpc>
                <a:spcPct val="100000"/>
              </a:lnSpc>
              <a:spcBef>
                <a:spcPts val="0"/>
              </a:spcBef>
              <a:spcAft>
                <a:spcPts val="0"/>
              </a:spcAft>
              <a:buClrTx/>
              <a:buSzTx/>
              <a:buFontTx/>
              <a:buNone/>
              <a:tabLst/>
              <a:defRPr/>
            </a:pPr>
            <a:r>
              <a:rPr lang="en-US" sz="1600" dirty="0"/>
              <a:t>One touch for rapid response</a:t>
            </a:r>
          </a:p>
          <a:p>
            <a:pPr defTabSz="1235553">
              <a:defRPr/>
            </a:pPr>
            <a:r>
              <a:rPr lang="en-US" sz="1600" dirty="0">
                <a:solidFill>
                  <a:schemeClr val="accent1"/>
                </a:solidFill>
              </a:rPr>
              <a:t>And this is one of our areas of differentiation. As you would expect, it’s easy to claim, but difficult to prove that your user interface is differentiated, but we have specific things like our new Top of Mind screen that enables </a:t>
            </a:r>
            <a:r>
              <a:rPr lang="en-US" sz="1600" dirty="0">
                <a:solidFill>
                  <a:schemeClr val="tx2"/>
                </a:solidFill>
              </a:rPr>
              <a:t>users to stay on top of their interactions. When they look at their mobile device they can quickly see what meetings they’re late for, need to join or are coming up, what missed calls they have, left voice mails or updates to group chats and instant messages. It’s not just about intuitive notifications, the power is in the action oriented design. Users can easily respond to each of those interactions directly from the Top Of Mind screen. In the case here, you get a real-time view of your meetings, and with one touch can immediately join into a meeting with video and content. </a:t>
            </a:r>
          </a:p>
          <a:p>
            <a:pPr defTabSz="1235553">
              <a:defRPr/>
            </a:pPr>
            <a:endParaRPr lang="en-US" sz="1600" dirty="0">
              <a:solidFill>
                <a:schemeClr val="tx2"/>
              </a:solidFill>
            </a:endParaRPr>
          </a:p>
          <a:p>
            <a:pPr defTabSz="1235553">
              <a:defRPr/>
            </a:pPr>
            <a:r>
              <a:rPr lang="en-US" sz="1600" b="1" dirty="0">
                <a:solidFill>
                  <a:schemeClr val="accent1"/>
                </a:solidFill>
              </a:rPr>
              <a:t>Enterprise Class HD Voice and Video Softphone</a:t>
            </a:r>
          </a:p>
          <a:p>
            <a:pPr defTabSz="1235553">
              <a:defRPr/>
            </a:pPr>
            <a:r>
              <a:rPr lang="en-US" sz="1600" dirty="0">
                <a:solidFill>
                  <a:schemeClr val="accent1"/>
                </a:solidFill>
              </a:rPr>
              <a:t>We’ve been very strong in this area since day one. Equinox delivers enterprise class, reliable, high quality voice and video with </a:t>
            </a:r>
            <a:r>
              <a:rPr lang="en-US" sz="1600" dirty="0"/>
              <a:t>all the security and telephony features you expect – even in a mobile environment without compromises. And perhaps one of the best features for mobile users is that VPN isn’t required for remote access.</a:t>
            </a:r>
            <a:endParaRPr lang="en-US" sz="1600" dirty="0">
              <a:solidFill>
                <a:schemeClr val="tx2"/>
              </a:solidFill>
            </a:endParaRPr>
          </a:p>
          <a:p>
            <a:pPr defTabSz="1235553">
              <a:defRPr/>
            </a:pPr>
            <a:endParaRPr lang="en-US" sz="1600" dirty="0">
              <a:solidFill>
                <a:schemeClr val="accent1"/>
              </a:solidFill>
            </a:endParaRPr>
          </a:p>
          <a:p>
            <a:pPr defTabSz="1235553">
              <a:defRPr/>
            </a:pPr>
            <a:r>
              <a:rPr lang="en-US" sz="1600" b="1" dirty="0">
                <a:solidFill>
                  <a:schemeClr val="accent1"/>
                </a:solidFill>
              </a:rPr>
              <a:t>Team Collaboration</a:t>
            </a:r>
          </a:p>
          <a:p>
            <a:pPr marL="344488" indent="-344488">
              <a:lnSpc>
                <a:spcPct val="100000"/>
              </a:lnSpc>
              <a:spcBef>
                <a:spcPts val="600"/>
              </a:spcBef>
            </a:pPr>
            <a:r>
              <a:rPr lang="en-US" sz="1600" dirty="0"/>
              <a:t>Integrated access to Team Spaces</a:t>
            </a:r>
          </a:p>
          <a:p>
            <a:pPr marL="344488" indent="-344488">
              <a:lnSpc>
                <a:spcPct val="100000"/>
              </a:lnSpc>
              <a:spcBef>
                <a:spcPts val="600"/>
              </a:spcBef>
            </a:pPr>
            <a:r>
              <a:rPr lang="en-US" sz="1600" dirty="0"/>
              <a:t>Persistent virtual meeting room with chat, IM, file sharing, task assignment audio/video conferencing</a:t>
            </a:r>
          </a:p>
          <a:p>
            <a:pPr marL="344488" marR="0" lvl="0" indent="-344488" algn="l" defTabSz="1306220" rtl="0" eaLnBrk="1" fontAlgn="auto" latinLnBrk="0" hangingPunct="1">
              <a:lnSpc>
                <a:spcPct val="100000"/>
              </a:lnSpc>
              <a:spcBef>
                <a:spcPts val="600"/>
              </a:spcBef>
              <a:spcAft>
                <a:spcPts val="0"/>
              </a:spcAft>
              <a:buClrTx/>
              <a:buSzTx/>
              <a:buFontTx/>
              <a:buNone/>
              <a:tabLst/>
              <a:defRPr/>
            </a:pPr>
            <a:r>
              <a:rPr lang="en-US" dirty="0"/>
              <a:t>Fully integrates voice, video, persistent team chat and messaging, along with file and screen sharing</a:t>
            </a:r>
          </a:p>
          <a:p>
            <a:pPr marL="0" marR="0" lvl="0" indent="0" algn="l" defTabSz="1235553" rtl="0" eaLnBrk="1" fontAlgn="auto" latinLnBrk="0" hangingPunct="1">
              <a:lnSpc>
                <a:spcPct val="100000"/>
              </a:lnSpc>
              <a:spcBef>
                <a:spcPts val="0"/>
              </a:spcBef>
              <a:spcAft>
                <a:spcPts val="0"/>
              </a:spcAft>
              <a:buClrTx/>
              <a:buSzTx/>
              <a:buFontTx/>
              <a:buNone/>
              <a:tabLst/>
              <a:defRPr/>
            </a:pPr>
            <a:endParaRPr lang="en-US" sz="1600" b="1" dirty="0">
              <a:solidFill>
                <a:schemeClr val="accent1"/>
              </a:solidFill>
            </a:endParaRPr>
          </a:p>
          <a:p>
            <a:pPr marL="0" marR="0" lvl="0" indent="0" algn="l" defTabSz="1235553" rtl="0" eaLnBrk="1" fontAlgn="auto" latinLnBrk="0" hangingPunct="1">
              <a:lnSpc>
                <a:spcPct val="100000"/>
              </a:lnSpc>
              <a:spcBef>
                <a:spcPts val="0"/>
              </a:spcBef>
              <a:spcAft>
                <a:spcPts val="0"/>
              </a:spcAft>
              <a:buClrTx/>
              <a:buSzTx/>
              <a:buFontTx/>
              <a:buNone/>
              <a:tabLst/>
              <a:defRPr/>
            </a:pPr>
            <a:r>
              <a:rPr lang="en-US" sz="1600" b="1" dirty="0">
                <a:solidFill>
                  <a:schemeClr val="accent1"/>
                </a:solidFill>
              </a:rPr>
              <a:t>Powerful Meeting Experience</a:t>
            </a:r>
          </a:p>
          <a:p>
            <a:pPr marL="0" marR="0" lvl="0" indent="0" algn="l" defTabSz="1235553" rtl="0" eaLnBrk="1" fontAlgn="auto" latinLnBrk="0" hangingPunct="1">
              <a:lnSpc>
                <a:spcPct val="100000"/>
              </a:lnSpc>
              <a:spcBef>
                <a:spcPts val="0"/>
              </a:spcBef>
              <a:spcAft>
                <a:spcPts val="0"/>
              </a:spcAft>
              <a:buClrTx/>
              <a:buSzTx/>
              <a:buFontTx/>
              <a:buNone/>
              <a:tabLst/>
              <a:defRPr/>
            </a:pPr>
            <a:r>
              <a:rPr lang="en-US" dirty="0"/>
              <a:t>A powerful meeting experience with HD video, wide-band audio and rich interactive content sharing</a:t>
            </a:r>
            <a:endParaRPr lang="en-US" sz="1600" dirty="0"/>
          </a:p>
          <a:p>
            <a:pPr marL="344488" indent="-344488">
              <a:lnSpc>
                <a:spcPct val="100000"/>
              </a:lnSpc>
              <a:spcBef>
                <a:spcPts val="600"/>
              </a:spcBef>
            </a:pPr>
            <a:endParaRPr lang="en-US" sz="1600" dirty="0"/>
          </a:p>
          <a:p>
            <a:pPr marL="344488" indent="-344488">
              <a:lnSpc>
                <a:spcPct val="100000"/>
              </a:lnSpc>
              <a:spcBef>
                <a:spcPts val="600"/>
              </a:spcBef>
            </a:pPr>
            <a:r>
              <a:rPr lang="en-US" sz="1600" b="1" dirty="0"/>
              <a:t>Chat, Calling, Meetings, Sharing – All in One App</a:t>
            </a:r>
          </a:p>
          <a:p>
            <a:pPr marL="344488" indent="-344488">
              <a:lnSpc>
                <a:spcPct val="100000"/>
              </a:lnSpc>
              <a:spcBef>
                <a:spcPts val="600"/>
              </a:spcBef>
            </a:pPr>
            <a:endParaRPr lang="en-US" sz="1600" b="1" dirty="0"/>
          </a:p>
          <a:p>
            <a:pPr marL="344488" indent="-344488">
              <a:lnSpc>
                <a:spcPct val="100000"/>
              </a:lnSpc>
              <a:spcBef>
                <a:spcPts val="600"/>
              </a:spcBef>
            </a:pPr>
            <a:endParaRPr lang="en-US" sz="1600" dirty="0"/>
          </a:p>
          <a:p>
            <a:pPr marL="344488" indent="-344488">
              <a:lnSpc>
                <a:spcPct val="100000"/>
              </a:lnSpc>
              <a:spcBef>
                <a:spcPts val="600"/>
              </a:spcBef>
            </a:pPr>
            <a:endParaRPr lang="en-US" sz="1600" dirty="0"/>
          </a:p>
          <a:p>
            <a:pPr defTabSz="1235553">
              <a:defRPr/>
            </a:pPr>
            <a:endParaRPr lang="en-US" sz="1600" b="1" dirty="0">
              <a:solidFill>
                <a:schemeClr val="accent1"/>
              </a:solidFill>
            </a:endParaRPr>
          </a:p>
          <a:p>
            <a:pPr defTabSz="1235553">
              <a:defRPr/>
            </a:pPr>
            <a:endParaRPr lang="en-US" sz="1600" b="1" dirty="0">
              <a:solidFill>
                <a:schemeClr val="accent1"/>
              </a:solidFill>
            </a:endParaRPr>
          </a:p>
          <a:p>
            <a:pPr lvl="1">
              <a:lnSpc>
                <a:spcPct val="120000"/>
              </a:lnSpc>
            </a:pPr>
            <a:endParaRPr lang="en-US" dirty="0"/>
          </a:p>
          <a:p>
            <a:pPr defTabSz="914350" eaLnBrk="0" fontAlgn="base" hangingPunct="0">
              <a:spcBef>
                <a:spcPct val="30000"/>
              </a:spcBef>
              <a:spcAft>
                <a:spcPct val="0"/>
              </a:spcAft>
              <a:defRPr/>
            </a:pPr>
            <a:endParaRPr lang="en-US" sz="1000" dirty="0">
              <a:solidFill>
                <a:schemeClr val="tx2"/>
              </a:solidFill>
              <a:effectLst/>
            </a:endParaRPr>
          </a:p>
          <a:p>
            <a:pPr defTabSz="914350" eaLnBrk="0" fontAlgn="base" hangingPunct="0">
              <a:spcBef>
                <a:spcPct val="30000"/>
              </a:spcBef>
              <a:spcAft>
                <a:spcPct val="0"/>
              </a:spcAft>
              <a:defRPr/>
            </a:pPr>
            <a:endParaRPr lang="en-US" sz="1000" dirty="0">
              <a:solidFill>
                <a:schemeClr val="tx2"/>
              </a:solidFill>
              <a:effectLst/>
            </a:endParaRPr>
          </a:p>
        </p:txBody>
      </p:sp>
      <p:sp>
        <p:nvSpPr>
          <p:cNvPr id="4" name="Slide Number Placeholder 3"/>
          <p:cNvSpPr>
            <a:spLocks noGrp="1"/>
          </p:cNvSpPr>
          <p:nvPr>
            <p:ph type="sldNum" sz="quarter" idx="10"/>
          </p:nvPr>
        </p:nvSpPr>
        <p:spPr/>
        <p:txBody>
          <a:bodyPr/>
          <a:lstStyle/>
          <a:p>
            <a:pPr>
              <a:defRPr/>
            </a:pPr>
            <a:fld id="{DF64E002-58A2-476B-A85F-B2760A0B5254}" type="slidenum">
              <a:rPr lang="en-US" smtClean="0"/>
              <a:pPr>
                <a:defRPr/>
              </a:pPr>
              <a:t>17</a:t>
            </a:fld>
            <a:endParaRPr lang="en-US" dirty="0"/>
          </a:p>
        </p:txBody>
      </p:sp>
    </p:spTree>
    <p:extLst>
      <p:ext uri="{BB962C8B-B14F-4D97-AF65-F5344CB8AC3E}">
        <p14:creationId xmlns:p14="http://schemas.microsoft.com/office/powerpoint/2010/main" val="199640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fontScale="92500" lnSpcReduction="20000"/>
          </a:bodyPr>
          <a:lstStyle/>
          <a:p>
            <a:r>
              <a:rPr lang="en-US" b="1" dirty="0"/>
              <a:t>Avaya Call Reporting</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rPr>
              <a:t>Basic solution for small / low volume calls</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rPr>
              <a:t>Call reporting for Hunt Groups, Voicemail Pro, IVR</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rPr>
              <a:t>Installs in minutes</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rPr>
              <a:t>50+ Standard Reports &amp; modern display</a:t>
            </a:r>
            <a:endParaRPr lang="en-US" sz="1600" b="0" kern="1200" dirty="0">
              <a:solidFill>
                <a:schemeClr val="tx1"/>
              </a:solidFill>
              <a:latin typeface="+mn-lt"/>
              <a:ea typeface="+mn-ea"/>
              <a:cs typeface="Calibri"/>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kern="1200" dirty="0">
              <a:solidFill>
                <a:schemeClr val="tx1"/>
              </a:solidFill>
              <a:latin typeface="+mn-lt"/>
              <a:ea typeface="+mn-ea"/>
              <a:cs typeface="Calibri"/>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1"/>
                </a:solidFill>
                <a:latin typeface="+mn-lt"/>
                <a:ea typeface="+mn-ea"/>
                <a:cs typeface="+mn-cs"/>
              </a:rPr>
              <a:t>IP Office Contact Center</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Up to 250 agents preforming routine customer engagement tasks</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Ideal for departmental customer service – sales, service, helpdesk</a:t>
            </a: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1" kern="1200" dirty="0">
              <a:solidFill>
                <a:schemeClr val="tx1"/>
              </a:solidFill>
              <a:latin typeface="+mn-lt"/>
              <a:ea typeface="+mn-ea"/>
              <a:cs typeface="+mn-cs"/>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1"/>
                </a:solidFill>
                <a:latin typeface="+mn-lt"/>
                <a:ea typeface="+mn-ea"/>
                <a:cs typeface="+mn-cs"/>
              </a:rPr>
              <a:t>Avaya Contact Center Select</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Up to 250 agents preforming routine customer engagement tasks</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Ideal for departmental customer service – sales, service, helpdesk</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1" kern="1200" dirty="0">
              <a:solidFill>
                <a:schemeClr val="tx1"/>
              </a:solidFill>
              <a:latin typeface="+mn-lt"/>
              <a:ea typeface="+mn-ea"/>
              <a:cs typeface="+mn-cs"/>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1"/>
                </a:solidFill>
                <a:latin typeface="+mn-lt"/>
                <a:ea typeface="+mn-ea"/>
                <a:cs typeface="+mn-cs"/>
              </a:rPr>
              <a:t>For both IP Office Contact Center and Avaya Contact Center Select</a:t>
            </a:r>
            <a:endParaRPr lang="en-US" sz="1600" b="0" kern="1200" dirty="0">
              <a:solidFill>
                <a:schemeClr val="tx1"/>
              </a:solidFill>
              <a:latin typeface="+mn-lt"/>
              <a:ea typeface="+mn-ea"/>
              <a:cs typeface="Calibri"/>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On premises or Cloud</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Integrated call recording or Avaya WFO Select</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latin typeface="+mn-lt"/>
                <a:ea typeface="+mn-ea"/>
                <a:cs typeface="+mn-cs"/>
              </a:rPr>
              <a:t>Pre-integrated IVR, Customizable and scheduled reporting </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tx1"/>
              </a:solidFill>
              <a:cs typeface="Calibri"/>
            </a:endParaRP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kern="1200" dirty="0">
              <a:solidFill>
                <a:schemeClr val="bg1"/>
              </a:solidFill>
              <a:latin typeface="+mn-lt"/>
              <a:ea typeface="Arial Hebrew" charset="-79"/>
              <a:cs typeface="Arial Hebrew" charset="-79"/>
            </a:endParaRPr>
          </a:p>
          <a:p>
            <a:endParaRPr dirty="0"/>
          </a:p>
        </p:txBody>
      </p:sp>
    </p:spTree>
    <p:extLst>
      <p:ext uri="{BB962C8B-B14F-4D97-AF65-F5344CB8AC3E}">
        <p14:creationId xmlns:p14="http://schemas.microsoft.com/office/powerpoint/2010/main" val="3681076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1306220" rtl="0" eaLnBrk="1" fontAlgn="auto" latinLnBrk="0" hangingPunct="1">
              <a:lnSpc>
                <a:spcPct val="100000"/>
              </a:lnSpc>
              <a:spcBef>
                <a:spcPts val="0"/>
              </a:spcBef>
              <a:spcAft>
                <a:spcPts val="0"/>
              </a:spcAft>
              <a:buClrTx/>
              <a:buSzTx/>
              <a:buFontTx/>
              <a:buNone/>
              <a:tabLst/>
              <a:defRPr/>
            </a:pPr>
            <a:r>
              <a:rPr lang="en-US" sz="1600" b="0" i="0" u="none" strike="noStrike" cap="none" dirty="0">
                <a:solidFill>
                  <a:schemeClr val="dk1"/>
                </a:solidFill>
                <a:latin typeface="+mn-lt"/>
                <a:ea typeface="Arial"/>
                <a:cs typeface="Arial"/>
                <a:sym typeface="Arial"/>
              </a:rPr>
              <a:t>Avaya Call Reporting bridges the gap that has been vacant since the beginning of Avaya IP Office. Customers have often asked how they can run historical reports from their phone system. Previously, this required a contact center solution, which was expensive and difficult to install, only reported on the contact center groups and ultimately left the customer wanting more. With Call Reporting, you can now purchase a Standard Report solution that reports on the entire office including your Extensions, Hunt Groups, Incoming Numbers, External Numbers, Account Codes, and more. The Standard Report Solution installs in minutes and has a modern interface that is easy to use and inexpensive. You can also sell the solution to include Recording, Realtime Wallboards, and Agent Dashboards.</a:t>
            </a:r>
          </a:p>
          <a:p>
            <a:pPr marL="0" marR="0" lvl="0" indent="0" algn="l" rtl="0">
              <a:spcBef>
                <a:spcPts val="0"/>
              </a:spcBef>
              <a:spcAft>
                <a:spcPts val="0"/>
              </a:spcAft>
              <a:buNone/>
            </a:pPr>
            <a:endParaRPr lang="en-US" sz="1600" b="0" i="0" u="none" strike="noStrike" cap="none" dirty="0">
              <a:solidFill>
                <a:schemeClr val="dk1"/>
              </a:solidFill>
              <a:latin typeface="+mn-lt"/>
              <a:ea typeface="Arial"/>
              <a:cs typeface="Arial"/>
              <a:sym typeface="Arial"/>
            </a:endParaRPr>
          </a:p>
          <a:p>
            <a:pPr marL="0" marR="0" lvl="0" indent="0" algn="l" rtl="0">
              <a:spcBef>
                <a:spcPts val="0"/>
              </a:spcBef>
              <a:spcAft>
                <a:spcPts val="0"/>
              </a:spcAft>
              <a:buNone/>
            </a:pPr>
            <a:r>
              <a:rPr lang="en-US" sz="1600" b="0" i="0" u="none" strike="noStrike" cap="none" dirty="0">
                <a:solidFill>
                  <a:schemeClr val="dk1"/>
                </a:solidFill>
                <a:latin typeface="+mn-lt"/>
                <a:ea typeface="Arial"/>
                <a:cs typeface="Arial"/>
                <a:sym typeface="Arial"/>
              </a:rPr>
              <a:t>With its modular design, you can pick the features that fit your customers needs. Meaning, you no longer have to sell them a solution that provides excessive functionality that they will not utilize on a daily basis. By combining Call Reporting with the native contact center features found within Avaya IP Office, you have an affordable and powerful contact center solution that can help you beat the competition and make more money.</a:t>
            </a:r>
          </a:p>
          <a:p>
            <a:pPr marL="0" marR="0" lvl="0" indent="0" algn="l" rtl="0">
              <a:spcBef>
                <a:spcPts val="0"/>
              </a:spcBef>
              <a:spcAft>
                <a:spcPts val="0"/>
              </a:spcAft>
              <a:buNone/>
            </a:pPr>
            <a:endParaRPr lang="en-US" sz="1600" b="0" i="0" u="none" strike="noStrike" cap="none" dirty="0">
              <a:solidFill>
                <a:schemeClr val="dk1"/>
              </a:solidFill>
              <a:latin typeface="+mn-lt"/>
              <a:ea typeface="Arial"/>
              <a:cs typeface="Arial"/>
              <a:sym typeface="Arial"/>
            </a:endParaRPr>
          </a:p>
          <a:p>
            <a:pPr marL="0" marR="0" lvl="0" indent="0" algn="l" rtl="0">
              <a:spcBef>
                <a:spcPts val="0"/>
              </a:spcBef>
              <a:spcAft>
                <a:spcPts val="0"/>
              </a:spcAft>
              <a:buNone/>
            </a:pPr>
            <a:r>
              <a:rPr lang="en-US" sz="1600" b="0" i="0" u="none" strike="noStrike" cap="none" dirty="0">
                <a:solidFill>
                  <a:schemeClr val="dk1"/>
                </a:solidFill>
                <a:latin typeface="+mn-lt"/>
                <a:ea typeface="Arial"/>
                <a:cs typeface="Arial"/>
                <a:sym typeface="Arial"/>
              </a:rPr>
              <a:t>Call Reporting Standard Reporting is the base license and is required for each of the add on modules. The license is a user-based license and is assigned to each extension found within the system. The Standard Reporting solution comes with over 50 standard reports that report on all of your licensed Extensions, Hunt Groups, Incoming numbers, External Numbers, Tags, Account Codes, Inbound, Outbound and Internal Calls. </a:t>
            </a:r>
          </a:p>
          <a:p>
            <a:pPr marL="0" marR="0" lvl="0" indent="0" algn="l" rtl="0">
              <a:spcBef>
                <a:spcPts val="0"/>
              </a:spcBef>
              <a:spcAft>
                <a:spcPts val="0"/>
              </a:spcAft>
              <a:buNone/>
            </a:pPr>
            <a:endParaRPr lang="en-US" sz="1600" b="0" i="0" u="none" strike="noStrike" cap="none" dirty="0">
              <a:solidFill>
                <a:schemeClr val="dk1"/>
              </a:solidFill>
              <a:latin typeface="+mn-lt"/>
              <a:ea typeface="Arial"/>
              <a:cs typeface="Arial"/>
              <a:sym typeface="Arial"/>
            </a:endParaRPr>
          </a:p>
          <a:p>
            <a:pPr marL="0" marR="0" lvl="0" indent="0" algn="l" rtl="0">
              <a:spcBef>
                <a:spcPts val="0"/>
              </a:spcBef>
              <a:spcAft>
                <a:spcPts val="0"/>
              </a:spcAft>
              <a:buNone/>
            </a:pPr>
            <a:r>
              <a:rPr lang="en-US" sz="1600" b="0" i="0" u="none" strike="noStrike" cap="none" dirty="0">
                <a:solidFill>
                  <a:schemeClr val="dk1"/>
                </a:solidFill>
                <a:latin typeface="+mn-lt"/>
                <a:ea typeface="Arial"/>
                <a:cs typeface="Arial"/>
                <a:sym typeface="Arial"/>
              </a:rPr>
              <a:t>There are three different report formats that include summary reports, detailed reports, which show each call line by line and time interval reports. Each report can include charts or graphs and can be converted to PDF, Excel, CSV or HTML. Please note that the charts or graphs are only supported when using PDF. The reports can also be scheduled to run hourly, daily, weekly, monthly and yearly. Call Reporting stands out from all other solutions using the built in Cradle to Grave Program. With Cradle to Grave you drill down into each call and see every single event that has happened in a chronological order. Some additional benefits to Call Reporting Standard Reports include Emergency Call Notifications. These notifications can be sent via Email, SMS Text and Pop Screen Messages. There are no size limitations to Call Reporting and with unlimited logins you can provide each department their required access and detailed reporting needs. </a:t>
            </a:r>
          </a:p>
          <a:p>
            <a:endParaRPr lang="en-US" dirty="0"/>
          </a:p>
        </p:txBody>
      </p:sp>
      <p:sp>
        <p:nvSpPr>
          <p:cNvPr id="4" name="Header Placeholder 3"/>
          <p:cNvSpPr>
            <a:spLocks noGrp="1"/>
          </p:cNvSpPr>
          <p:nvPr>
            <p:ph type="hdr" sz="quarter" idx="10"/>
          </p:nvPr>
        </p:nvSpPr>
        <p:spPr/>
        <p:txBody>
          <a:bodyPr/>
          <a:lstStyle/>
          <a:p>
            <a:r>
              <a:rPr lang="en-US" dirty="0"/>
              <a:t>IP Office R11</a:t>
            </a:r>
          </a:p>
        </p:txBody>
      </p:sp>
      <p:sp>
        <p:nvSpPr>
          <p:cNvPr id="5" name="Slide Number Placeholder 4"/>
          <p:cNvSpPr>
            <a:spLocks noGrp="1"/>
          </p:cNvSpPr>
          <p:nvPr>
            <p:ph type="sldNum" sz="quarter" idx="11"/>
          </p:nvPr>
        </p:nvSpPr>
        <p:spPr/>
        <p:txBody>
          <a:bodyPr/>
          <a:lstStyle/>
          <a:p>
            <a:fld id="{4BA92C5E-BF34-4775-B657-4ADF2F3104CA}" type="slidenum">
              <a:rPr lang="en-US" smtClean="0"/>
              <a:pPr/>
              <a:t>23</a:t>
            </a:fld>
            <a:endParaRPr lang="en-US" dirty="0"/>
          </a:p>
        </p:txBody>
      </p:sp>
    </p:spTree>
    <p:extLst>
      <p:ext uri="{BB962C8B-B14F-4D97-AF65-F5344CB8AC3E}">
        <p14:creationId xmlns:p14="http://schemas.microsoft.com/office/powerpoint/2010/main" val="1744522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rtl="0">
              <a:spcBef>
                <a:spcPts val="0"/>
              </a:spcBef>
              <a:spcAft>
                <a:spcPts val="0"/>
              </a:spcAft>
              <a:buNone/>
            </a:pPr>
            <a:r>
              <a:rPr lang="en-US" sz="1600" b="0" i="0" u="none" strike="noStrike" cap="none" dirty="0">
                <a:solidFill>
                  <a:schemeClr val="dk1"/>
                </a:solidFill>
                <a:latin typeface="+mn-lt"/>
                <a:ea typeface="Arial"/>
                <a:cs typeface="Arial"/>
                <a:sym typeface="Arial"/>
              </a:rPr>
              <a:t>Custom Reports is a system license that is an add on to Standard Reports license, which means you only need one license per customers. Custom Reports was built to provide customers the ability to tailor the reports and fields to fit their business needs. With this, customers modify the reports to their business without having to work around the reports. Using the report wizard anyone can easily create their own report or modify one of the included standard reports. You can add and remove values and create your own formulas, which means that you no longer have to use a separate program to edit formulas.  Some unique features found within Custom Reports include the ability to brand or skin the reports to fit your customers look and feel and setting threshold alerts to change the value color or notify you when a historical threshold was hit for the previous day. </a:t>
            </a:r>
          </a:p>
          <a:p>
            <a:pPr marL="0" marR="0" lvl="0" indent="0" algn="l" rtl="0">
              <a:spcBef>
                <a:spcPts val="0"/>
              </a:spcBef>
              <a:spcAft>
                <a:spcPts val="0"/>
              </a:spcAft>
              <a:buNone/>
            </a:pPr>
            <a:endParaRPr lang="en-US" sz="1600" b="0" i="0" u="none" strike="noStrike" cap="none" dirty="0">
              <a:solidFill>
                <a:schemeClr val="dk1"/>
              </a:solidFill>
              <a:latin typeface="+mn-lt"/>
              <a:ea typeface="Arial"/>
              <a:cs typeface="Arial"/>
              <a:sym typeface="Arial"/>
            </a:endParaRPr>
          </a:p>
          <a:p>
            <a:pPr marL="0" marR="0" lvl="0" indent="0" algn="l" defTabSz="1306220" rtl="0" eaLnBrk="1" fontAlgn="auto" latinLnBrk="0" hangingPunct="1">
              <a:lnSpc>
                <a:spcPct val="100000"/>
              </a:lnSpc>
              <a:spcBef>
                <a:spcPts val="0"/>
              </a:spcBef>
              <a:spcAft>
                <a:spcPts val="0"/>
              </a:spcAft>
              <a:buClrTx/>
              <a:buSzTx/>
              <a:buFontTx/>
              <a:buNone/>
              <a:tabLst/>
              <a:defRPr/>
            </a:pPr>
            <a:r>
              <a:rPr lang="en-US" sz="1600" b="0" i="0" u="none" strike="noStrike" cap="none" dirty="0">
                <a:solidFill>
                  <a:schemeClr val="dk1"/>
                </a:solidFill>
                <a:latin typeface="+mn-lt"/>
                <a:ea typeface="Arial"/>
                <a:cs typeface="Arial"/>
                <a:sym typeface="Arial"/>
              </a:rPr>
              <a:t>Recording Library is designed to enhance the built in recording capabilities within the IP Office and Voicemail Pro.  Further, the call recordings are associated to the appropriate call that can be found within Cradle to Grave. With recording library, customers can manage their call recordings and reports within the same interface.  Built into Avaya Recording Library is quality assurance software that gives customers the ability to create an unlimited amount of evaluations and scorecards to ensure their employees are following the business process while also providing the best support to their customers. Some additional benefits include an external link generator that allows customers to send a copy of a recording without sending the actual file or compromising the security of the recording library. Customers can also determine how long the link is valid for, only letting the receiver review the recording for a set time. Supervisors can also add notes to a recording making it searchable and easy to review at a later date. The recordings are compressed at 1/10th the size of a typical wav file, which allows for maximum storage capacity on the customers network.  </a:t>
            </a: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b="0" i="0" u="none" strike="noStrike" cap="none" dirty="0">
              <a:solidFill>
                <a:schemeClr val="dk1"/>
              </a:solidFill>
              <a:latin typeface="+mn-lt"/>
              <a:ea typeface="Arial"/>
              <a:cs typeface="Arial"/>
              <a:sym typeface="Arial"/>
            </a:endParaRPr>
          </a:p>
          <a:p>
            <a:pPr marL="0" marR="0" lvl="0" indent="0" algn="l" defTabSz="1306220" rtl="0" eaLnBrk="1" fontAlgn="auto" latinLnBrk="0" hangingPunct="1">
              <a:lnSpc>
                <a:spcPct val="100000"/>
              </a:lnSpc>
              <a:spcBef>
                <a:spcPts val="0"/>
              </a:spcBef>
              <a:spcAft>
                <a:spcPts val="0"/>
              </a:spcAft>
              <a:buClrTx/>
              <a:buSzTx/>
              <a:buFontTx/>
              <a:buNone/>
              <a:tabLst/>
              <a:defRPr/>
            </a:pPr>
            <a:r>
              <a:rPr lang="en-US" sz="1600" b="0" i="0" u="none" strike="noStrike" cap="none" dirty="0">
                <a:solidFill>
                  <a:schemeClr val="dk1"/>
                </a:solidFill>
                <a:latin typeface="+mn-lt"/>
                <a:ea typeface="Arial"/>
                <a:cs typeface="Arial"/>
                <a:sym typeface="Arial"/>
              </a:rPr>
              <a:t>Avaya Realtime is designed to provide a simple—and powerful– interface that customers have been asking for when wanting to monitor their hunt groups and agents in Realtime. Through Agent and Group Timeline customers can monitor their individual agent and groups activity. Realtime gives them the ability to see if their agents and groups are logged in, on DND, what their current state is on the phone and if there are calls waiting. The timeline view provides the current state as well as a scroll back into the past to easily see what has happened and why calls were missed.  By using Wallboard templates a customer can configure a professional wallboard in seconds. Customers can also customize the wallboard </a:t>
            </a:r>
            <a:r>
              <a:rPr lang="en-US" sz="1600" b="0" i="0" u="none" strike="noStrike" cap="none" dirty="0">
                <a:solidFill>
                  <a:schemeClr val="dk1"/>
                </a:solidFill>
                <a:effectLst/>
                <a:latin typeface="+mn-lt"/>
                <a:ea typeface="Arial"/>
                <a:cs typeface="Arial"/>
                <a:sym typeface="Arial"/>
              </a:rPr>
              <a:t>to display a wide variety of features, finding a way to fit the necessary information into their wallboard without having to change their daily business practice. There is no limit to the number of wallboards a customer can configure. </a:t>
            </a: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b="0" i="0" u="none" strike="noStrike" cap="none" dirty="0">
              <a:solidFill>
                <a:schemeClr val="dk1"/>
              </a:solidFill>
              <a:effectLst/>
              <a:latin typeface="+mn-lt"/>
              <a:ea typeface="Arial"/>
              <a:cs typeface="Arial"/>
              <a:sym typeface="Arial"/>
            </a:endParaRPr>
          </a:p>
          <a:p>
            <a:pPr marL="0" marR="0" lvl="0" indent="0" algn="l" defTabSz="1306220" rtl="0" eaLnBrk="1" fontAlgn="auto" latinLnBrk="0" hangingPunct="1">
              <a:lnSpc>
                <a:spcPct val="100000"/>
              </a:lnSpc>
              <a:spcBef>
                <a:spcPts val="0"/>
              </a:spcBef>
              <a:spcAft>
                <a:spcPts val="0"/>
              </a:spcAft>
              <a:buClrTx/>
              <a:buSzTx/>
              <a:buFontTx/>
              <a:buNone/>
              <a:tabLst/>
              <a:defRPr/>
            </a:pPr>
            <a:r>
              <a:rPr lang="en-US" sz="1600" b="0" i="0" u="none" strike="noStrike" cap="none" dirty="0">
                <a:solidFill>
                  <a:schemeClr val="dk1"/>
                </a:solidFill>
                <a:latin typeface="+mn-lt"/>
                <a:ea typeface="Arial"/>
                <a:cs typeface="Arial"/>
                <a:sym typeface="Arial"/>
              </a:rPr>
              <a:t>Agent Dashboards was designed to conveniently bring the call center information to their PC. Customers can configure personalized displays that pertain to a specific agent and their group.  By using Agent Dashboards, you can enhance the agent experience by including pop screen with account codes.  Visible account codes allows the agents to provide more information about what happened on the call and provides visibility and accountability for the agent. They can enter multiple account codes, free form account codes and event notes. All of the account codes and notes are reportable. Reason codes allow the agent to notify their supervisor why they are going on DND, logging out of the group or their phone. </a:t>
            </a: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b="0" i="0" u="none" strike="noStrike" cap="none" dirty="0">
              <a:solidFill>
                <a:schemeClr val="dk1"/>
              </a:solidFill>
              <a:latin typeface="+mn-lt"/>
              <a:ea typeface="Arial"/>
              <a:cs typeface="Arial"/>
              <a:sym typeface="Arial"/>
            </a:endParaRP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b="0" i="0" u="none" strike="noStrike" cap="none" dirty="0">
              <a:solidFill>
                <a:schemeClr val="dk1"/>
              </a:solidFill>
              <a:latin typeface="+mn-lt"/>
              <a:ea typeface="Arial"/>
              <a:cs typeface="Arial"/>
              <a:sym typeface="Arial"/>
            </a:endParaRPr>
          </a:p>
          <a:p>
            <a:pPr marL="0" marR="0" lvl="0" indent="0" algn="l" rtl="0">
              <a:spcBef>
                <a:spcPts val="0"/>
              </a:spcBef>
              <a:spcAft>
                <a:spcPts val="0"/>
              </a:spcAft>
              <a:buNone/>
            </a:pPr>
            <a:endParaRPr lang="en-US" sz="1600" b="0" i="0" u="none" strike="noStrike" cap="none" dirty="0">
              <a:solidFill>
                <a:schemeClr val="dk1"/>
              </a:solidFill>
              <a:latin typeface="+mn-lt"/>
              <a:ea typeface="Arial"/>
              <a:cs typeface="Arial"/>
              <a:sym typeface="Arial"/>
            </a:endParaRPr>
          </a:p>
          <a:p>
            <a:pPr defTabSz="1235553">
              <a:defRPr/>
            </a:pPr>
            <a:endParaRPr lang="en-US" sz="1600"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24</a:t>
            </a:fld>
            <a:endParaRPr lang="en-US" dirty="0"/>
          </a:p>
        </p:txBody>
      </p:sp>
    </p:spTree>
    <p:extLst>
      <p:ext uri="{BB962C8B-B14F-4D97-AF65-F5344CB8AC3E}">
        <p14:creationId xmlns:p14="http://schemas.microsoft.com/office/powerpoint/2010/main" val="3191631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8775" y="274638"/>
            <a:ext cx="7620000" cy="4286250"/>
          </a:xfrm>
        </p:spPr>
      </p:sp>
      <p:sp>
        <p:nvSpPr>
          <p:cNvPr id="3" name="Notes Placeholder 2"/>
          <p:cNvSpPr>
            <a:spLocks noGrp="1"/>
          </p:cNvSpPr>
          <p:nvPr>
            <p:ph type="body" idx="1"/>
          </p:nvPr>
        </p:nvSpPr>
        <p:spPr/>
        <p:txBody>
          <a:bodyPr>
            <a:normAutofit/>
          </a:bodyPr>
          <a:lstStyle/>
          <a:p>
            <a:pPr algn="l">
              <a:lnSpc>
                <a:spcPct val="90000"/>
              </a:lnSpc>
            </a:pPr>
            <a:r>
              <a:rPr lang="en-US" sz="1600" b="1" dirty="0"/>
              <a:t>Embed Avaya UC in the applications you already use</a:t>
            </a:r>
          </a:p>
          <a:p>
            <a:pPr marL="0" marR="0" lvl="0" indent="0" algn="l" defTabSz="1306220" rtl="0" eaLnBrk="1" fontAlgn="auto" latinLnBrk="0" hangingPunct="1">
              <a:lnSpc>
                <a:spcPct val="90000"/>
              </a:lnSpc>
              <a:spcBef>
                <a:spcPts val="0"/>
              </a:spcBef>
              <a:spcAft>
                <a:spcPts val="0"/>
              </a:spcAft>
              <a:buClrTx/>
              <a:buSzTx/>
              <a:buFontTx/>
              <a:buNone/>
              <a:tabLst/>
              <a:defRPr/>
            </a:pPr>
            <a:r>
              <a:rPr lang="en-US" sz="1600" dirty="0"/>
              <a:t>Supported on Preferred, Server, IP Office Select Editions</a:t>
            </a:r>
          </a:p>
          <a:p>
            <a:pPr marL="0" marR="0" lvl="0" indent="0" algn="l" defTabSz="1306220" rtl="0" eaLnBrk="1" fontAlgn="auto" latinLnBrk="0" hangingPunct="1">
              <a:lnSpc>
                <a:spcPct val="90000"/>
              </a:lnSpc>
              <a:spcBef>
                <a:spcPts val="0"/>
              </a:spcBef>
              <a:spcAft>
                <a:spcPts val="0"/>
              </a:spcAft>
              <a:buClrTx/>
              <a:buSzTx/>
              <a:buFontTx/>
              <a:buNone/>
              <a:tabLst/>
              <a:defRPr/>
            </a:pPr>
            <a:r>
              <a:rPr lang="en-US" sz="2000" dirty="0">
                <a:solidFill>
                  <a:srgbClr val="323232"/>
                </a:solidFill>
                <a:cs typeface="Calibri"/>
              </a:rPr>
              <a:t>Supports popular applications:</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Google Apps</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Office 365</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Lync / Skype for Business </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Microsoft Teams</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Outlook</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Salesforce.com</a:t>
            </a:r>
          </a:p>
          <a:p>
            <a:pPr marL="0" marR="0" lvl="0" indent="0" algn="l" defTabSz="1306220" rtl="0" eaLnBrk="1" fontAlgn="auto" latinLnBrk="0" hangingPunct="1">
              <a:lnSpc>
                <a:spcPct val="90000"/>
              </a:lnSpc>
              <a:spcBef>
                <a:spcPts val="0"/>
              </a:spcBef>
              <a:spcAft>
                <a:spcPts val="0"/>
              </a:spcAft>
              <a:buClrTx/>
              <a:buSzTx/>
              <a:buFontTx/>
              <a:buNone/>
              <a:tabLst/>
              <a:defRPr/>
            </a:pPr>
            <a:endParaRPr lang="en-US" sz="2000" dirty="0">
              <a:solidFill>
                <a:srgbClr val="323232"/>
              </a:solidFill>
              <a:cs typeface="Calibri"/>
            </a:endParaRPr>
          </a:p>
          <a:p>
            <a:pPr marL="0" marR="0" lvl="0" indent="0" algn="l" defTabSz="1306220" rtl="0" eaLnBrk="1" fontAlgn="auto" latinLnBrk="0" hangingPunct="1">
              <a:lnSpc>
                <a:spcPct val="90000"/>
              </a:lnSpc>
              <a:spcBef>
                <a:spcPts val="0"/>
              </a:spcBef>
              <a:spcAft>
                <a:spcPts val="0"/>
              </a:spcAft>
              <a:buClrTx/>
              <a:buSzTx/>
              <a:buFontTx/>
              <a:buNone/>
              <a:tabLst/>
              <a:defRPr/>
            </a:pPr>
            <a:r>
              <a:rPr lang="en-US" sz="2000" dirty="0">
                <a:solidFill>
                  <a:srgbClr val="323232"/>
                </a:solidFill>
                <a:cs typeface="Calibri"/>
              </a:rPr>
              <a:t>The capabilities you need</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IM/Presence – supported with Outlook and Lync integrations</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Click-to Call</a:t>
            </a:r>
          </a:p>
          <a:p>
            <a:pPr marL="285750" marR="0" lvl="0" indent="-285750" algn="l" defTabSz="130622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800" dirty="0">
                <a:solidFill>
                  <a:srgbClr val="323232"/>
                </a:solidFill>
                <a:cs typeface="Calibri"/>
              </a:rPr>
              <a:t>Directory integration</a:t>
            </a:r>
            <a:endParaRPr lang="en-US" sz="1600" b="1" dirty="0"/>
          </a:p>
        </p:txBody>
      </p:sp>
    </p:spTree>
    <p:extLst>
      <p:ext uri="{BB962C8B-B14F-4D97-AF65-F5344CB8AC3E}">
        <p14:creationId xmlns:p14="http://schemas.microsoft.com/office/powerpoint/2010/main" val="172197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b="1" dirty="0"/>
              <a:t>Why IP Office?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bg1"/>
                </a:solidFill>
                <a:latin typeface="+mn-lt"/>
                <a:ea typeface="Arial Hebrew" charset="-79"/>
                <a:cs typeface="Arial Hebrew" charset="-79"/>
              </a:rPr>
              <a:t>A simple, powerful unified communications system</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tx1"/>
                </a:solidFill>
                <a:cs typeface="Calibri"/>
              </a:rPr>
              <a:t>Easy to deploy, use and manage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tx1"/>
                </a:solidFill>
                <a:cs typeface="Calibri"/>
              </a:rPr>
              <a:t>Highly reliable and resilient</a:t>
            </a:r>
            <a:endParaRPr lang="en-US" sz="1600" b="0" kern="1200" dirty="0">
              <a:solidFill>
                <a:schemeClr val="tx1"/>
              </a:solidFill>
              <a:latin typeface="+mn-lt"/>
              <a:ea typeface="+mn-ea"/>
              <a:cs typeface="Calibri"/>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solidFill>
                <a:latin typeface="+mn-lt"/>
                <a:ea typeface="+mn-ea"/>
                <a:cs typeface="Calibri"/>
              </a:rPr>
              <a:t>Wealth of features for effective team engagement</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solidFill>
                <a:latin typeface="+mn-lt"/>
                <a:ea typeface="+mn-ea"/>
                <a:cs typeface="Calibri"/>
              </a:rPr>
              <a:t>World-class Customer Experience / Contact Center solution</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kern="1200" dirty="0">
              <a:solidFill>
                <a:schemeClr val="tx1"/>
              </a:solidFill>
              <a:latin typeface="+mn-lt"/>
              <a:ea typeface="+mn-ea"/>
              <a:cs typeface="Calibri"/>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1"/>
                </a:solidFill>
                <a:latin typeface="+mn-lt"/>
                <a:ea typeface="+mn-ea"/>
                <a:cs typeface="+mn-cs"/>
              </a:rPr>
              <a:t>Why Avaya?</a:t>
            </a: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a:solidFill>
                  <a:schemeClr val="tx1"/>
                </a:solidFill>
                <a:latin typeface="+mn-lt"/>
                <a:ea typeface="+mn-ea"/>
                <a:cs typeface="+mn-cs"/>
              </a:rPr>
              <a:t>All statistics from Avaya internal business intelligence</a:t>
            </a: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1" kern="1200" dirty="0">
              <a:solidFill>
                <a:schemeClr val="tx1"/>
              </a:solidFill>
              <a:latin typeface="+mn-lt"/>
              <a:ea typeface="+mn-ea"/>
              <a:cs typeface="+mn-cs"/>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kern="1200" dirty="0">
                <a:solidFill>
                  <a:schemeClr val="tx1"/>
                </a:solidFill>
                <a:latin typeface="+mn-lt"/>
                <a:ea typeface="+mn-ea"/>
                <a:cs typeface="+mn-cs"/>
              </a:rPr>
              <a:t>Proven Track Record of Success:</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26 Million+ users worldwide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635,000+ systems worldwide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25% Lower Total Cost of Ownership </a:t>
            </a:r>
            <a:r>
              <a:rPr lang="en-US" sz="1400" kern="0" dirty="0">
                <a:solidFill>
                  <a:srgbClr val="323232"/>
                </a:solidFill>
                <a:cs typeface="Calibri"/>
              </a:rPr>
              <a:t>- </a:t>
            </a:r>
            <a:r>
              <a:rPr lang="en-US" sz="1400" i="1" kern="0" dirty="0">
                <a:solidFill>
                  <a:srgbClr val="323232"/>
                </a:solidFill>
                <a:cs typeface="Calibri"/>
              </a:rPr>
              <a:t>Tolly Report </a:t>
            </a: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1" kern="1200" dirty="0">
              <a:solidFill>
                <a:schemeClr val="tx1"/>
              </a:solidFill>
              <a:latin typeface="+mn-lt"/>
              <a:ea typeface="+mn-ea"/>
              <a:cs typeface="+mn-cs"/>
            </a:endParaRP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1" kern="1200" dirty="0">
              <a:solidFill>
                <a:schemeClr val="tx1"/>
              </a:solidFill>
              <a:latin typeface="+mn-lt"/>
              <a:ea typeface="+mn-ea"/>
              <a:cs typeface="+mn-cs"/>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kern="1200" dirty="0">
              <a:solidFill>
                <a:schemeClr val="tx1"/>
              </a:solidFill>
              <a:latin typeface="+mn-lt"/>
              <a:ea typeface="+mn-ea"/>
              <a:cs typeface="Calibri"/>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tx1"/>
              </a:solidFill>
              <a:cs typeface="Calibri"/>
            </a:endParaRP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kern="1200" dirty="0">
              <a:solidFill>
                <a:schemeClr val="bg1"/>
              </a:solidFill>
              <a:latin typeface="+mn-lt"/>
              <a:ea typeface="Arial Hebrew" charset="-79"/>
              <a:cs typeface="Arial Hebrew" charset="-79"/>
            </a:endParaRPr>
          </a:p>
          <a:p>
            <a:endParaRPr dirty="0"/>
          </a:p>
        </p:txBody>
      </p:sp>
    </p:spTree>
    <p:extLst>
      <p:ext uri="{BB962C8B-B14F-4D97-AF65-F5344CB8AC3E}">
        <p14:creationId xmlns:p14="http://schemas.microsoft.com/office/powerpoint/2010/main" val="3257884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fontScale="92500" lnSpcReduction="20000"/>
          </a:bodyPr>
          <a:lstStyle/>
          <a:p>
            <a:r>
              <a:rPr lang="en-US" b="1" dirty="0"/>
              <a:t>Productivity from any location with IP Office</a:t>
            </a:r>
          </a:p>
          <a:p>
            <a:endParaRPr lang="en-US" dirty="0"/>
          </a:p>
          <a:p>
            <a:r>
              <a:rPr lang="en-US" dirty="0"/>
              <a:t>Situation – Working from the office</a:t>
            </a:r>
          </a:p>
          <a:p>
            <a:pPr marL="285750" indent="-285750">
              <a:buFont typeface="Arial" panose="020B0604020202020204" pitchFamily="34" charset="0"/>
              <a:buChar char="•"/>
            </a:pPr>
            <a:r>
              <a:rPr lang="en-US" sz="1800" dirty="0">
                <a:solidFill>
                  <a:srgbClr val="323232"/>
                </a:solidFill>
                <a:cs typeface="Calibri"/>
              </a:rPr>
              <a:t>Complete / flexible engagement with customers and colleagues:</a:t>
            </a:r>
          </a:p>
          <a:p>
            <a:pPr marL="938860" lvl="1" indent="-285750">
              <a:buFont typeface="Arial" panose="020B0604020202020204" pitchFamily="34" charset="0"/>
              <a:buChar char="•"/>
            </a:pPr>
            <a:r>
              <a:rPr lang="en-US" sz="1800" dirty="0">
                <a:solidFill>
                  <a:srgbClr val="323232"/>
                </a:solidFill>
                <a:cs typeface="Calibri"/>
              </a:rPr>
              <a:t>Advanced communications features, integrated vmail</a:t>
            </a:r>
          </a:p>
          <a:p>
            <a:pPr marL="938860" lvl="1" indent="-285750">
              <a:buFont typeface="Arial" panose="020B0604020202020204" pitchFamily="34" charset="0"/>
              <a:buChar char="•"/>
            </a:pPr>
            <a:r>
              <a:rPr lang="en-US" sz="1800" dirty="0">
                <a:solidFill>
                  <a:srgbClr val="323232"/>
                </a:solidFill>
                <a:cs typeface="Calibri"/>
              </a:rPr>
              <a:t>Chat / Persistent Messaging</a:t>
            </a:r>
          </a:p>
          <a:p>
            <a:pPr marL="938860" lvl="1" indent="-285750">
              <a:buFont typeface="Arial" panose="020B0604020202020204" pitchFamily="34" charset="0"/>
              <a:buChar char="•"/>
            </a:pPr>
            <a:r>
              <a:rPr lang="en-US" sz="1800" dirty="0">
                <a:solidFill>
                  <a:srgbClr val="323232"/>
                </a:solidFill>
                <a:cs typeface="Calibri"/>
              </a:rPr>
              <a:t>Conferencing / Team Spaces</a:t>
            </a:r>
            <a:endParaRPr lang="en-US" dirty="0"/>
          </a:p>
          <a:p>
            <a:endParaRPr lang="en-US" dirty="0"/>
          </a:p>
          <a:p>
            <a:r>
              <a:rPr lang="en-US" dirty="0"/>
              <a:t>Situation – Working from home or hotel</a:t>
            </a:r>
          </a:p>
          <a:p>
            <a:pPr marL="285750" indent="-285750">
              <a:buFont typeface="Arial" panose="020B0604020202020204" pitchFamily="34" charset="0"/>
              <a:buChar char="•"/>
            </a:pPr>
            <a:r>
              <a:rPr lang="en-US" sz="1600" dirty="0">
                <a:solidFill>
                  <a:srgbClr val="323232"/>
                </a:solidFill>
                <a:cs typeface="Calibri"/>
              </a:rPr>
              <a:t>Communications capabilities seamlessly transfer to any location</a:t>
            </a:r>
          </a:p>
          <a:p>
            <a:pPr marL="285750" indent="-285750">
              <a:buFont typeface="Arial" panose="020B0604020202020204" pitchFamily="34" charset="0"/>
              <a:buChar char="•"/>
            </a:pPr>
            <a:r>
              <a:rPr lang="en-US" sz="1600" dirty="0">
                <a:solidFill>
                  <a:srgbClr val="323232"/>
                </a:solidFill>
                <a:cs typeface="Calibri"/>
              </a:rPr>
              <a:t>Ubiquitous Hi-speed Internet minimizes cost, maximizes flexibility</a:t>
            </a:r>
          </a:p>
          <a:p>
            <a:pPr marL="285750" indent="-285750">
              <a:buFont typeface="Arial" panose="020B0604020202020204" pitchFamily="34" charset="0"/>
              <a:buChar char="•"/>
            </a:pPr>
            <a:r>
              <a:rPr lang="en-US" sz="1600" dirty="0">
                <a:solidFill>
                  <a:srgbClr val="323232"/>
                </a:solidFill>
                <a:cs typeface="Calibri"/>
              </a:rPr>
              <a:t>Business continuity for “rainy-day” scenarios</a:t>
            </a:r>
          </a:p>
          <a:p>
            <a:endParaRPr lang="en-US" dirty="0"/>
          </a:p>
          <a:p>
            <a:r>
              <a:rPr lang="en-US" dirty="0"/>
              <a:t>Situation – Working mobile for meetings</a:t>
            </a:r>
          </a:p>
          <a:p>
            <a:pPr marL="285750" indent="-285750">
              <a:buFont typeface="Arial" panose="020B0604020202020204" pitchFamily="34" charset="0"/>
              <a:buChar char="•"/>
            </a:pPr>
            <a:r>
              <a:rPr lang="en-US" sz="1600" dirty="0">
                <a:solidFill>
                  <a:srgbClr val="323232"/>
                </a:solidFill>
                <a:cs typeface="Calibri"/>
              </a:rPr>
              <a:t>Top of Mind experience keeps mobile employees engaged, reachable &amp; productive</a:t>
            </a:r>
          </a:p>
          <a:p>
            <a:pPr marL="285750" indent="-285750">
              <a:buFont typeface="Arial" panose="020B0604020202020204" pitchFamily="34" charset="0"/>
              <a:buChar char="•"/>
            </a:pPr>
            <a:r>
              <a:rPr lang="en-US" sz="1600" dirty="0">
                <a:solidFill>
                  <a:srgbClr val="323232"/>
                </a:solidFill>
                <a:cs typeface="Calibri"/>
              </a:rPr>
              <a:t>Full video &amp; content sharing from virtually any device</a:t>
            </a:r>
          </a:p>
          <a:p>
            <a:pPr marL="285750" indent="-285750">
              <a:buFont typeface="Arial" panose="020B0604020202020204" pitchFamily="34" charset="0"/>
              <a:buChar char="•"/>
            </a:pPr>
            <a:r>
              <a:rPr lang="en-US" sz="1600" dirty="0">
                <a:solidFill>
                  <a:srgbClr val="323232"/>
                </a:solidFill>
                <a:cs typeface="Calibri"/>
              </a:rPr>
              <a:t>Integrated security reduces BYOD risk </a:t>
            </a:r>
          </a:p>
          <a:p>
            <a:endParaRPr dirty="0"/>
          </a:p>
        </p:txBody>
      </p:sp>
    </p:spTree>
    <p:extLst>
      <p:ext uri="{BB962C8B-B14F-4D97-AF65-F5344CB8AC3E}">
        <p14:creationId xmlns:p14="http://schemas.microsoft.com/office/powerpoint/2010/main" val="668404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lnSpcReduction="10000"/>
          </a:bodyPr>
          <a:lstStyle/>
          <a:p>
            <a:r>
              <a:rPr lang="en-US" b="1" dirty="0"/>
              <a:t>The enabled Office Worker – Business Impact and Stats</a:t>
            </a:r>
            <a:endParaRPr lang="en-US" dirty="0"/>
          </a:p>
          <a:p>
            <a:pPr marL="285750" indent="-285750">
              <a:buFont typeface="Arial" panose="020B0604020202020204" pitchFamily="34" charset="0"/>
              <a:buChar char="•"/>
            </a:pPr>
            <a:r>
              <a:rPr lang="en-US" dirty="0">
                <a:solidFill>
                  <a:schemeClr val="tx2">
                    <a:lumMod val="65000"/>
                    <a:lumOff val="35000"/>
                  </a:schemeClr>
                </a:solidFill>
              </a:rPr>
              <a:t>Sophisticated call features ensure that no customer call goes unanswered: employees stay reachable at the desk, on the sales floor, in the warehouse…</a:t>
            </a:r>
          </a:p>
          <a:p>
            <a:pPr marL="285750" indent="-285750">
              <a:buFont typeface="Arial" panose="020B0604020202020204" pitchFamily="34" charset="0"/>
              <a:buChar char="•"/>
            </a:pPr>
            <a:r>
              <a:rPr lang="en-US" dirty="0">
                <a:solidFill>
                  <a:schemeClr val="tx2">
                    <a:lumMod val="65000"/>
                    <a:lumOff val="35000"/>
                  </a:schemeClr>
                </a:solidFill>
              </a:rPr>
              <a:t>Meetings, presence &amp; messaging increase the speed &amp; quality of decision making</a:t>
            </a:r>
          </a:p>
          <a:p>
            <a:pPr marL="285750" indent="-285750">
              <a:buFont typeface="Arial" panose="020B0604020202020204" pitchFamily="34" charset="0"/>
              <a:buChar char="•"/>
            </a:pPr>
            <a:r>
              <a:rPr lang="en-US" dirty="0">
                <a:solidFill>
                  <a:schemeClr val="tx2">
                    <a:lumMod val="65000"/>
                    <a:lumOff val="35000"/>
                  </a:schemeClr>
                </a:solidFill>
              </a:rPr>
              <a:t>Embedding communications in the applications you already use increases productivity: Salesforce, Google, Microsoft Outlook, Office 365, Teams</a:t>
            </a:r>
          </a:p>
          <a:p>
            <a:pPr marL="285750" indent="-285750">
              <a:buFont typeface="Arial" panose="020B0604020202020204" pitchFamily="34" charset="0"/>
              <a:buChar char="•"/>
            </a:pPr>
            <a:endParaRPr lang="en-US" dirty="0">
              <a:solidFill>
                <a:schemeClr val="tx2">
                  <a:lumMod val="65000"/>
                  <a:lumOff val="35000"/>
                </a:schemeClr>
              </a:solidFill>
            </a:endParaRPr>
          </a:p>
          <a:p>
            <a:pPr marL="0" indent="0">
              <a:buFont typeface="Arial" panose="020B0604020202020204" pitchFamily="34" charset="0"/>
              <a:buNone/>
            </a:pPr>
            <a:r>
              <a:rPr lang="en-US" b="1" dirty="0">
                <a:solidFill>
                  <a:schemeClr val="tx2">
                    <a:lumMod val="65000"/>
                    <a:lumOff val="35000"/>
                  </a:schemeClr>
                </a:solidFill>
              </a:rPr>
              <a:t>Did you know?</a:t>
            </a:r>
          </a:p>
          <a:p>
            <a:pPr marL="408194" indent="-408194">
              <a:lnSpc>
                <a:spcPct val="90000"/>
              </a:lnSpc>
              <a:spcBef>
                <a:spcPts val="1714"/>
              </a:spcBef>
              <a:buClr>
                <a:schemeClr val="bg1"/>
              </a:buClr>
              <a:buFont typeface="Arial" charset="0"/>
              <a:buChar char="•"/>
            </a:pPr>
            <a:r>
              <a:rPr lang="en-US" sz="1600" dirty="0">
                <a:solidFill>
                  <a:schemeClr val="bg1"/>
                </a:solidFill>
                <a:cs typeface="Calibri"/>
              </a:rPr>
              <a:t>69% of people who call a business will hang up rather than leave a message</a:t>
            </a:r>
            <a:endParaRPr lang="en-US" sz="1600" baseline="30000" dirty="0">
              <a:solidFill>
                <a:schemeClr val="bg1"/>
              </a:solidFill>
              <a:cs typeface="Calibri"/>
            </a:endParaRPr>
          </a:p>
          <a:p>
            <a:pPr marL="408194" indent="-408194">
              <a:lnSpc>
                <a:spcPct val="90000"/>
              </a:lnSpc>
              <a:spcBef>
                <a:spcPts val="1714"/>
              </a:spcBef>
              <a:buClr>
                <a:schemeClr val="bg1"/>
              </a:buClr>
              <a:buFont typeface="Arial" charset="0"/>
              <a:buChar char="•"/>
            </a:pPr>
            <a:r>
              <a:rPr lang="en-US" sz="1600" dirty="0">
                <a:solidFill>
                  <a:schemeClr val="bg1"/>
                </a:solidFill>
                <a:cs typeface="Calibri"/>
              </a:rPr>
              <a:t>40-50% of cellular calls are made &amp; received while the user is in the office &amp; in range of WiFi </a:t>
            </a:r>
          </a:p>
          <a:p>
            <a:pPr marL="408194" indent="-408194">
              <a:lnSpc>
                <a:spcPct val="90000"/>
              </a:lnSpc>
              <a:spcBef>
                <a:spcPts val="1714"/>
              </a:spcBef>
              <a:buClr>
                <a:schemeClr val="bg1"/>
              </a:buClr>
              <a:buFont typeface="Arial" charset="0"/>
              <a:buChar char="•"/>
            </a:pPr>
            <a:r>
              <a:rPr lang="en-US" sz="1600" dirty="0">
                <a:solidFill>
                  <a:schemeClr val="bg1"/>
                </a:solidFill>
                <a:cs typeface="Calibri"/>
              </a:rPr>
              <a:t>60% of devices reported by information workers are used for both work &amp; personal purposes</a:t>
            </a:r>
          </a:p>
          <a:p>
            <a:endParaRPr dirty="0"/>
          </a:p>
        </p:txBody>
      </p:sp>
    </p:spTree>
    <p:extLst>
      <p:ext uri="{BB962C8B-B14F-4D97-AF65-F5344CB8AC3E}">
        <p14:creationId xmlns:p14="http://schemas.microsoft.com/office/powerpoint/2010/main" val="2421660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8F9EB0-27AD-4D72-B1BB-CF023681D7F7}" type="slidenum">
              <a:rPr lang="en-US" smtClean="0"/>
              <a:pPr/>
              <a:t>2</a:t>
            </a:fld>
            <a:endParaRPr lang="en-US" dirty="0"/>
          </a:p>
        </p:txBody>
      </p:sp>
    </p:spTree>
    <p:extLst>
      <p:ext uri="{BB962C8B-B14F-4D97-AF65-F5344CB8AC3E}">
        <p14:creationId xmlns:p14="http://schemas.microsoft.com/office/powerpoint/2010/main" val="2131995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b="1" dirty="0"/>
              <a:t>Take your communication to the next level</a:t>
            </a:r>
          </a:p>
          <a:p>
            <a:pPr marL="285750" indent="-285750" algn="l">
              <a:buFont typeface="Arial" panose="020B0604020202020204" pitchFamily="34" charset="0"/>
              <a:buChar char="•"/>
            </a:pPr>
            <a:r>
              <a:rPr lang="en-US" sz="1600" kern="0" dirty="0">
                <a:solidFill>
                  <a:srgbClr val="323232"/>
                </a:solidFill>
                <a:cs typeface="Calibri"/>
              </a:rPr>
              <a:t>Customers reach the right person on the first try</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Team collaboration drives productivity &amp; innovation</a:t>
            </a:r>
          </a:p>
          <a:p>
            <a:pPr marL="285750" indent="-285750" algn="l">
              <a:buFont typeface="Arial" panose="020B0604020202020204" pitchFamily="34" charset="0"/>
              <a:buChar char="•"/>
            </a:pPr>
            <a:r>
              <a:rPr lang="en-US" sz="1600" kern="0" dirty="0">
                <a:solidFill>
                  <a:srgbClr val="323232"/>
                </a:solidFill>
                <a:cs typeface="Calibri"/>
              </a:rPr>
              <a:t>Applications integration fits communications around the way you work</a:t>
            </a:r>
          </a:p>
          <a:p>
            <a:pPr marL="285750" indent="-285750" algn="l">
              <a:buFont typeface="Arial" panose="020B0604020202020204" pitchFamily="34" charset="0"/>
              <a:buChar char="•"/>
            </a:pPr>
            <a:endParaRPr lang="en-US" sz="1600" kern="0" dirty="0">
              <a:solidFill>
                <a:srgbClr val="323232"/>
              </a:solidFill>
              <a:cs typeface="Calibri"/>
            </a:endParaRPr>
          </a:p>
          <a:p>
            <a:pPr marL="0" indent="0" algn="l">
              <a:buFont typeface="Arial" panose="020B0604020202020204" pitchFamily="34" charset="0"/>
              <a:buNone/>
            </a:pPr>
            <a:r>
              <a:rPr lang="en-US" sz="1600" kern="0" dirty="0">
                <a:solidFill>
                  <a:srgbClr val="323232"/>
                </a:solidFill>
                <a:cs typeface="Calibri"/>
              </a:rPr>
              <a:t>IP Office enables you to have a more productive office with advanced communications capabilities no matter the size of your business.</a:t>
            </a:r>
          </a:p>
          <a:p>
            <a:endParaRPr dirty="0"/>
          </a:p>
        </p:txBody>
      </p:sp>
    </p:spTree>
    <p:extLst>
      <p:ext uri="{BB962C8B-B14F-4D97-AF65-F5344CB8AC3E}">
        <p14:creationId xmlns:p14="http://schemas.microsoft.com/office/powerpoint/2010/main" val="3697707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a:bodyPr>
          <a:lstStyle/>
          <a:p>
            <a:r>
              <a:rPr lang="en-US" b="1" dirty="0"/>
              <a:t>The Office Away from the Office – Business Impacts and Stats</a:t>
            </a:r>
          </a:p>
          <a:p>
            <a:pPr marL="285750" indent="-285750">
              <a:lnSpc>
                <a:spcPct val="100000"/>
              </a:lnSpc>
              <a:buFont typeface="Arial" panose="020B0604020202020204" pitchFamily="34" charset="0"/>
              <a:buChar char="•"/>
            </a:pPr>
            <a:r>
              <a:rPr lang="en-US" dirty="0">
                <a:solidFill>
                  <a:schemeClr val="tx2">
                    <a:lumMod val="65000"/>
                    <a:lumOff val="35000"/>
                  </a:schemeClr>
                </a:solidFill>
              </a:rPr>
              <a:t>One number for all business communications, in or out of the office</a:t>
            </a:r>
          </a:p>
          <a:p>
            <a:pPr marL="285750" indent="-285750">
              <a:lnSpc>
                <a:spcPct val="100000"/>
              </a:lnSpc>
              <a:buFont typeface="Arial" panose="020B0604020202020204" pitchFamily="34" charset="0"/>
              <a:buChar char="•"/>
            </a:pPr>
            <a:r>
              <a:rPr lang="en-US" dirty="0">
                <a:solidFill>
                  <a:schemeClr val="tx2">
                    <a:lumMod val="65000"/>
                    <a:lumOff val="35000"/>
                  </a:schemeClr>
                </a:solidFill>
              </a:rPr>
              <a:t>Remain productive from any location: easily and cost effectively enable meetings with the click of a mouse - Invite anyone with Internet access</a:t>
            </a:r>
          </a:p>
          <a:p>
            <a:pPr marL="285750" indent="-285750">
              <a:lnSpc>
                <a:spcPct val="100000"/>
              </a:lnSpc>
              <a:buFont typeface="Arial" panose="020B0604020202020204" pitchFamily="34" charset="0"/>
              <a:buChar char="•"/>
            </a:pPr>
            <a:r>
              <a:rPr lang="en-US" dirty="0">
                <a:solidFill>
                  <a:schemeClr val="tx2">
                    <a:lumMod val="65000"/>
                    <a:lumOff val="35000"/>
                  </a:schemeClr>
                </a:solidFill>
              </a:rPr>
              <a:t>No hardware installation required</a:t>
            </a:r>
          </a:p>
          <a:p>
            <a:pPr marL="285750" indent="-285750">
              <a:lnSpc>
                <a:spcPct val="100000"/>
              </a:lnSpc>
              <a:buFont typeface="Arial" panose="020B0604020202020204" pitchFamily="34" charset="0"/>
              <a:buChar char="•"/>
            </a:pPr>
            <a:endParaRPr lang="en-US" dirty="0">
              <a:solidFill>
                <a:schemeClr val="tx2">
                  <a:lumMod val="65000"/>
                  <a:lumOff val="35000"/>
                </a:schemeClr>
              </a:solidFill>
            </a:endParaRPr>
          </a:p>
          <a:p>
            <a:pPr marL="0" indent="0">
              <a:lnSpc>
                <a:spcPct val="100000"/>
              </a:lnSpc>
              <a:buFont typeface="Arial" panose="020B0604020202020204" pitchFamily="34" charset="0"/>
              <a:buNone/>
            </a:pPr>
            <a:r>
              <a:rPr lang="en-US" b="1" dirty="0">
                <a:solidFill>
                  <a:schemeClr val="tx2">
                    <a:lumMod val="65000"/>
                    <a:lumOff val="35000"/>
                  </a:schemeClr>
                </a:solidFill>
              </a:rPr>
              <a:t>Did you know?</a:t>
            </a:r>
            <a:endParaRPr lang="en-US" sz="1600" b="1" dirty="0">
              <a:solidFill>
                <a:schemeClr val="tx2">
                  <a:lumMod val="65000"/>
                  <a:lumOff val="35000"/>
                </a:schemeClr>
              </a:solidFill>
              <a:cs typeface="+mn-cs"/>
            </a:endParaRPr>
          </a:p>
          <a:p>
            <a:pPr marL="285750" indent="-285750">
              <a:lnSpc>
                <a:spcPct val="100000"/>
              </a:lnSpc>
              <a:buFont typeface="Arial" panose="020B0604020202020204" pitchFamily="34" charset="0"/>
              <a:buChar char="•"/>
            </a:pPr>
            <a:r>
              <a:rPr lang="en-US" sz="1600" dirty="0">
                <a:solidFill>
                  <a:schemeClr val="bg1"/>
                </a:solidFill>
                <a:cs typeface="Calibri"/>
              </a:rPr>
              <a:t>On average, 37% of executives’ work weeks are spent away from their primary work location</a:t>
            </a:r>
          </a:p>
          <a:p>
            <a:pPr marL="285750" indent="-285750">
              <a:lnSpc>
                <a:spcPct val="100000"/>
              </a:lnSpc>
              <a:buFont typeface="Arial" panose="020B0604020202020204" pitchFamily="34" charset="0"/>
              <a:buChar char="•"/>
            </a:pPr>
            <a:r>
              <a:rPr lang="en-US" sz="1600" dirty="0">
                <a:solidFill>
                  <a:schemeClr val="bg1"/>
                </a:solidFill>
                <a:cs typeface="Calibri"/>
              </a:rPr>
              <a:t>40% of US information workers work outside of the office regularly or occasionally</a:t>
            </a:r>
          </a:p>
          <a:p>
            <a:pPr marL="285750" indent="-285750">
              <a:lnSpc>
                <a:spcPct val="100000"/>
              </a:lnSpc>
              <a:buFont typeface="Arial" panose="020B0604020202020204" pitchFamily="34" charset="0"/>
              <a:buChar char="•"/>
            </a:pPr>
            <a:r>
              <a:rPr lang="en-US" sz="1600" dirty="0">
                <a:solidFill>
                  <a:schemeClr val="bg1"/>
                </a:solidFill>
                <a:cs typeface="Calibri"/>
              </a:rPr>
              <a:t>59% of midmarket companies have reduced or planned to reduce office space because flexible/remote workers need fewer desks </a:t>
            </a:r>
          </a:p>
          <a:p>
            <a:pPr marL="285750" indent="-285750">
              <a:lnSpc>
                <a:spcPct val="100000"/>
              </a:lnSpc>
              <a:buFont typeface="Arial" panose="020B0604020202020204" pitchFamily="34" charset="0"/>
              <a:buChar char="•"/>
            </a:pPr>
            <a:endParaRPr lang="en-US" dirty="0">
              <a:solidFill>
                <a:schemeClr val="tx2">
                  <a:lumMod val="65000"/>
                  <a:lumOff val="35000"/>
                </a:schemeClr>
              </a:solidFill>
            </a:endParaRPr>
          </a:p>
          <a:p>
            <a:endParaRPr b="1" dirty="0"/>
          </a:p>
        </p:txBody>
      </p:sp>
    </p:spTree>
    <p:extLst>
      <p:ext uri="{BB962C8B-B14F-4D97-AF65-F5344CB8AC3E}">
        <p14:creationId xmlns:p14="http://schemas.microsoft.com/office/powerpoint/2010/main" val="8643910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b="1" dirty="0"/>
              <a:t>Work as if you are in the office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Weather events don’t have to impact your business </a:t>
            </a:r>
          </a:p>
          <a:p>
            <a:pPr marL="285750" indent="-285750" algn="l">
              <a:buFont typeface="Arial" panose="020B0604020202020204" pitchFamily="34" charset="0"/>
              <a:buChar char="•"/>
            </a:pPr>
            <a:r>
              <a:rPr lang="en-US" sz="1600" kern="0" dirty="0">
                <a:solidFill>
                  <a:srgbClr val="323232"/>
                </a:solidFill>
                <a:cs typeface="Calibri"/>
              </a:rPr>
              <a:t>Trade commute times for productive time </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Stay connected, engaged &amp; reachable</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kern="0" dirty="0">
              <a:solidFill>
                <a:srgbClr val="323232"/>
              </a:solidFill>
              <a:cs typeface="Calibri"/>
            </a:endParaRPr>
          </a:p>
          <a:p>
            <a:pPr algn="l"/>
            <a:r>
              <a:rPr lang="en-US" sz="1600" kern="0" dirty="0">
                <a:solidFill>
                  <a:srgbClr val="323232"/>
                </a:solidFill>
                <a:cs typeface="Calibri"/>
              </a:rPr>
              <a:t>IP Office enables the office away from the office, with IP Office, your office can be anywhere. </a:t>
            </a:r>
            <a:r>
              <a:rPr lang="en-US" sz="1600" i="0" dirty="0">
                <a:solidFill>
                  <a:prstClr val="white"/>
                </a:solidFill>
                <a:cs typeface="Calibri"/>
              </a:rPr>
              <a:t>Your location won’t slow down business - turn your iPad, PC, Mobile Phone or Home Phone into an office extension.</a:t>
            </a:r>
          </a:p>
          <a:p>
            <a:pPr marL="0" marR="0" lvl="0" indent="0" algn="l" defTabSz="130622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kern="0" dirty="0">
              <a:solidFill>
                <a:srgbClr val="323232"/>
              </a:solidFill>
              <a:cs typeface="Calibri"/>
            </a:endParaRPr>
          </a:p>
          <a:p>
            <a:endParaRPr dirty="0"/>
          </a:p>
        </p:txBody>
      </p:sp>
    </p:spTree>
    <p:extLst>
      <p:ext uri="{BB962C8B-B14F-4D97-AF65-F5344CB8AC3E}">
        <p14:creationId xmlns:p14="http://schemas.microsoft.com/office/powerpoint/2010/main" val="1937411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zh-CN" altLang="en-US" b="1" dirty="0" smtClean="0"/>
              <a:t>“便携式”办公室</a:t>
            </a:r>
            <a:r>
              <a:rPr lang="en-US" b="1" dirty="0" smtClean="0"/>
              <a:t> </a:t>
            </a:r>
            <a:r>
              <a:rPr lang="en-US" b="1" dirty="0"/>
              <a:t>– Business Impacts and Stats:</a:t>
            </a:r>
          </a:p>
          <a:p>
            <a:pPr marL="285750" indent="-285750">
              <a:lnSpc>
                <a:spcPct val="100000"/>
              </a:lnSpc>
              <a:buFont typeface="Arial" panose="020B0604020202020204" pitchFamily="34" charset="0"/>
              <a:buChar char="•"/>
            </a:pPr>
            <a:r>
              <a:rPr lang="en-US" dirty="0">
                <a:solidFill>
                  <a:schemeClr val="tx2">
                    <a:lumMod val="65000"/>
                    <a:lumOff val="35000"/>
                  </a:schemeClr>
                </a:solidFill>
              </a:rPr>
              <a:t>Leverage secure BYOD for business needs</a:t>
            </a:r>
          </a:p>
          <a:p>
            <a:pPr marL="285750" indent="-285750">
              <a:lnSpc>
                <a:spcPct val="100000"/>
              </a:lnSpc>
              <a:buFont typeface="Arial" panose="020B0604020202020204" pitchFamily="34" charset="0"/>
              <a:buChar char="•"/>
            </a:pPr>
            <a:r>
              <a:rPr lang="en-US" dirty="0">
                <a:solidFill>
                  <a:schemeClr val="tx2">
                    <a:lumMod val="65000"/>
                    <a:lumOff val="35000"/>
                  </a:schemeClr>
                </a:solidFill>
              </a:rPr>
              <a:t>Stay “on track” and responsive from any location with Avaya Equinox Top of Mind home screen</a:t>
            </a:r>
          </a:p>
          <a:p>
            <a:pPr marL="285750" indent="-285750">
              <a:lnSpc>
                <a:spcPct val="100000"/>
              </a:lnSpc>
              <a:buFont typeface="Arial" panose="020B0604020202020204" pitchFamily="34" charset="0"/>
              <a:buChar char="•"/>
            </a:pPr>
            <a:r>
              <a:rPr lang="en-US" dirty="0">
                <a:solidFill>
                  <a:schemeClr val="tx2">
                    <a:lumMod val="65000"/>
                    <a:lumOff val="35000"/>
                  </a:schemeClr>
                </a:solidFill>
              </a:rPr>
              <a:t>WiFi and least cost routing help control costs</a:t>
            </a:r>
          </a:p>
          <a:p>
            <a:pPr marL="285750" indent="-285750">
              <a:lnSpc>
                <a:spcPct val="100000"/>
              </a:lnSpc>
              <a:buFont typeface="Arial" panose="020B0604020202020204" pitchFamily="34" charset="0"/>
              <a:buChar char="•"/>
            </a:pPr>
            <a:endParaRPr lang="en-US" dirty="0">
              <a:solidFill>
                <a:schemeClr val="tx2">
                  <a:lumMod val="65000"/>
                  <a:lumOff val="35000"/>
                </a:schemeClr>
              </a:solidFill>
            </a:endParaRPr>
          </a:p>
          <a:p>
            <a:pPr marL="0" indent="0">
              <a:lnSpc>
                <a:spcPct val="100000"/>
              </a:lnSpc>
              <a:buFont typeface="Arial" panose="020B0604020202020204" pitchFamily="34" charset="0"/>
              <a:buNone/>
            </a:pPr>
            <a:r>
              <a:rPr lang="en-US" b="1" dirty="0">
                <a:solidFill>
                  <a:schemeClr val="tx2">
                    <a:lumMod val="65000"/>
                    <a:lumOff val="35000"/>
                  </a:schemeClr>
                </a:solidFill>
              </a:rPr>
              <a:t>Did you know?</a:t>
            </a:r>
          </a:p>
          <a:p>
            <a:pPr marL="285750" indent="-285750">
              <a:lnSpc>
                <a:spcPct val="100000"/>
              </a:lnSpc>
              <a:buFont typeface="Arial" panose="020B0604020202020204" pitchFamily="34" charset="0"/>
              <a:buChar char="•"/>
            </a:pPr>
            <a:r>
              <a:rPr lang="en-US" sz="1600" dirty="0">
                <a:solidFill>
                  <a:schemeClr val="bg1"/>
                </a:solidFill>
                <a:cs typeface="Calibri"/>
              </a:rPr>
              <a:t>60% of devices reported by information workers are used for both work &amp; personal purposes</a:t>
            </a:r>
          </a:p>
          <a:p>
            <a:pPr marL="285750" indent="-285750">
              <a:lnSpc>
                <a:spcPct val="100000"/>
              </a:lnSpc>
              <a:buFont typeface="Arial" panose="020B0604020202020204" pitchFamily="34" charset="0"/>
              <a:buChar char="•"/>
            </a:pPr>
            <a:r>
              <a:rPr lang="en-US" sz="1600" dirty="0">
                <a:solidFill>
                  <a:schemeClr val="bg1"/>
                </a:solidFill>
                <a:cs typeface="Calibri"/>
              </a:rPr>
              <a:t>52% of all information workers use 2 or more devices for work</a:t>
            </a:r>
          </a:p>
          <a:p>
            <a:pPr marL="285750" indent="-285750">
              <a:lnSpc>
                <a:spcPct val="100000"/>
              </a:lnSpc>
              <a:buFont typeface="Arial" panose="020B0604020202020204" pitchFamily="34" charset="0"/>
              <a:buChar char="•"/>
            </a:pPr>
            <a:r>
              <a:rPr lang="en-US" sz="1600" dirty="0">
                <a:solidFill>
                  <a:schemeClr val="bg1"/>
                </a:solidFill>
                <a:cs typeface="Calibri"/>
              </a:rPr>
              <a:t>40% identify mobile phones as a primary device used for business communications </a:t>
            </a:r>
          </a:p>
          <a:p>
            <a:endParaRPr b="1" dirty="0"/>
          </a:p>
        </p:txBody>
      </p:sp>
    </p:spTree>
    <p:extLst>
      <p:ext uri="{BB962C8B-B14F-4D97-AF65-F5344CB8AC3E}">
        <p14:creationId xmlns:p14="http://schemas.microsoft.com/office/powerpoint/2010/main" val="387237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b="1" dirty="0"/>
              <a:t>Get highly productive with Voice, Video, Chat, Meetings on-the-go</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0" dirty="0">
                <a:solidFill>
                  <a:srgbClr val="323232"/>
                </a:solidFill>
                <a:cs typeface="Calibri"/>
              </a:rPr>
              <a:t>Connect to experts / support from any location</a:t>
            </a:r>
          </a:p>
          <a:p>
            <a:pPr marL="285750" indent="-285750" algn="l">
              <a:buFont typeface="Arial" panose="020B0604020202020204" pitchFamily="34" charset="0"/>
              <a:buChar char="•"/>
            </a:pPr>
            <a:r>
              <a:rPr lang="en-US" sz="1600" kern="0" dirty="0">
                <a:solidFill>
                  <a:srgbClr val="323232"/>
                </a:solidFill>
                <a:cs typeface="Calibri"/>
              </a:rPr>
              <a:t>Stay “on track” and never miss a meeting or a call</a:t>
            </a:r>
            <a:endParaRPr lang="en-US" dirty="0"/>
          </a:p>
          <a:p>
            <a:pPr marL="285750" indent="-285750" algn="l">
              <a:buFont typeface="Arial" panose="020B0604020202020204" pitchFamily="34" charset="0"/>
              <a:buChar char="•"/>
            </a:pPr>
            <a:r>
              <a:rPr lang="en-US" sz="1600" kern="0" dirty="0">
                <a:solidFill>
                  <a:srgbClr val="323232"/>
                </a:solidFill>
                <a:cs typeface="Calibri"/>
              </a:rPr>
              <a:t>Speed decision making with meeting online, scheduled or on-the-fly</a:t>
            </a:r>
          </a:p>
          <a:p>
            <a:pPr marL="285750" indent="-285750" algn="l">
              <a:buFont typeface="Arial" panose="020B0604020202020204" pitchFamily="34" charset="0"/>
              <a:buChar char="•"/>
            </a:pPr>
            <a:endParaRPr lang="en-US" sz="1600" kern="0" dirty="0">
              <a:solidFill>
                <a:srgbClr val="323232"/>
              </a:solidFill>
              <a:cs typeface="Calibri"/>
            </a:endParaRPr>
          </a:p>
          <a:p>
            <a:pPr marL="0" indent="0" algn="l">
              <a:buFont typeface="Arial" panose="020B0604020202020204" pitchFamily="34" charset="0"/>
              <a:buNone/>
            </a:pPr>
            <a:r>
              <a:rPr lang="en-US" sz="1600" kern="0" dirty="0">
                <a:solidFill>
                  <a:srgbClr val="323232"/>
                </a:solidFill>
                <a:cs typeface="Calibri"/>
              </a:rPr>
              <a:t>With IP Office, you aren’t tied to a desk to stay connected and accessible. IP Office truly delivers your Office On-The-Go.</a:t>
            </a:r>
          </a:p>
          <a:p>
            <a:endParaRPr dirty="0"/>
          </a:p>
        </p:txBody>
      </p:sp>
    </p:spTree>
    <p:extLst>
      <p:ext uri="{BB962C8B-B14F-4D97-AF65-F5344CB8AC3E}">
        <p14:creationId xmlns:p14="http://schemas.microsoft.com/office/powerpoint/2010/main" val="1848300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A92C5E-BF34-4775-B657-4ADF2F3104CA}" type="slidenum">
              <a:rPr lang="en-US" smtClean="0"/>
              <a:pPr/>
              <a:t>3</a:t>
            </a:fld>
            <a:endParaRPr lang="en-US" dirty="0"/>
          </a:p>
        </p:txBody>
      </p:sp>
    </p:spTree>
    <p:extLst>
      <p:ext uri="{BB962C8B-B14F-4D97-AF65-F5344CB8AC3E}">
        <p14:creationId xmlns:p14="http://schemas.microsoft.com/office/powerpoint/2010/main" val="3495724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8775" y="274638"/>
            <a:ext cx="7620000" cy="4286250"/>
          </a:xfrm>
        </p:spPr>
      </p:sp>
      <p:sp>
        <p:nvSpPr>
          <p:cNvPr id="3" name="Notes Placeholder 2"/>
          <p:cNvSpPr>
            <a:spLocks noGrp="1"/>
          </p:cNvSpPr>
          <p:nvPr>
            <p:ph type="body" idx="1"/>
          </p:nvPr>
        </p:nvSpPr>
        <p:spPr/>
        <p:txBody>
          <a:bodyPr>
            <a:normAutofit/>
          </a:bodyPr>
          <a:lstStyle/>
          <a:p>
            <a:pPr marL="0" marR="0" lvl="0" indent="0" algn="l" defTabSz="1306220" rtl="0" eaLnBrk="1" fontAlgn="auto" latinLnBrk="0" hangingPunct="1">
              <a:lnSpc>
                <a:spcPct val="100000"/>
              </a:lnSpc>
              <a:spcBef>
                <a:spcPts val="0"/>
              </a:spcBef>
              <a:spcAft>
                <a:spcPts val="0"/>
              </a:spcAft>
              <a:buClrTx/>
              <a:buSzTx/>
              <a:buFontTx/>
              <a:buNone/>
              <a:tabLst/>
              <a:defRPr/>
            </a:pPr>
            <a:r>
              <a:rPr lang="en-US" b="0" dirty="0"/>
              <a:t>Administration and Management Designed for Simplicity</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Web-based access simplifies administration</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Centralized management and licensing</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Deploy mobility with a single click </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Context-sensitive help reduces time searching</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Fast, easy upgrades</a:t>
            </a: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1306220" rtl="0" eaLnBrk="1" fontAlgn="auto" latinLnBrk="0" hangingPunct="1">
              <a:lnSpc>
                <a:spcPct val="100000"/>
              </a:lnSpc>
              <a:spcBef>
                <a:spcPts val="0"/>
              </a:spcBef>
              <a:spcAft>
                <a:spcPts val="0"/>
              </a:spcAft>
              <a:buClrTx/>
              <a:buSzTx/>
              <a:buFontTx/>
              <a:buNone/>
              <a:tabLst/>
              <a:defRPr/>
            </a:pPr>
            <a:r>
              <a:rPr lang="en-US" b="0" dirty="0"/>
              <a:t>Also, </a:t>
            </a:r>
            <a:r>
              <a:rPr lang="en-US" sz="1600" b="0" dirty="0"/>
              <a:t>Reduce time for Day-1 provisioning of users –</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Supported on Server Edition and IP Office Select</a:t>
            </a:r>
            <a:endParaRPr lang="en-US" sz="1600" dirty="0">
              <a:solidFill>
                <a:schemeClr val="tx1"/>
              </a:solidFill>
              <a:cs typeface="+mn-cs"/>
            </a:endParaRP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323232"/>
                </a:solidFill>
                <a:cs typeface="Calibri"/>
              </a:rPr>
              <a:t>User provisioning via LDAP synchronization</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323232"/>
                </a:solidFill>
                <a:cs typeface="Calibri"/>
              </a:rPr>
              <a:t>Can be run on-demand or as a scheduled job</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rgbClr val="323232"/>
                </a:solidFill>
                <a:cs typeface="Calibri"/>
              </a:rPr>
              <a:t>Supports customized provisioning rules </a:t>
            </a:r>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dirty="0"/>
          </a:p>
          <a:p>
            <a:pPr marL="0" marR="0" lvl="0" indent="0" algn="l" defTabSz="1306220" rtl="0" eaLnBrk="1" fontAlgn="auto" latinLnBrk="0" hangingPunct="1">
              <a:lnSpc>
                <a:spcPct val="100000"/>
              </a:lnSpc>
              <a:spcBef>
                <a:spcPts val="0"/>
              </a:spcBef>
              <a:spcAft>
                <a:spcPts val="0"/>
              </a:spcAft>
              <a:buClrTx/>
              <a:buSzTx/>
              <a:buFontTx/>
              <a:buNone/>
              <a:tabLst/>
              <a:defRPr/>
            </a:pPr>
            <a:endParaRPr lang="en-US" sz="1600" b="0" dirty="0"/>
          </a:p>
          <a:p>
            <a:endParaRPr dirty="0"/>
          </a:p>
        </p:txBody>
      </p:sp>
    </p:spTree>
    <p:extLst>
      <p:ext uri="{BB962C8B-B14F-4D97-AF65-F5344CB8AC3E}">
        <p14:creationId xmlns:p14="http://schemas.microsoft.com/office/powerpoint/2010/main" val="224993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8775" y="274638"/>
            <a:ext cx="7620000" cy="4286250"/>
          </a:xfrm>
        </p:spPr>
      </p:sp>
      <p:sp>
        <p:nvSpPr>
          <p:cNvPr id="3" name="Notes Placeholder 2"/>
          <p:cNvSpPr>
            <a:spLocks noGrp="1"/>
          </p:cNvSpPr>
          <p:nvPr>
            <p:ph type="body" idx="1"/>
          </p:nvPr>
        </p:nvSpPr>
        <p:spPr/>
        <p:txBody>
          <a:bodyPr/>
          <a:lstStyle/>
          <a:p>
            <a:r>
              <a:rPr lang="en-US" b="1" dirty="0"/>
              <a:t>IP Office Resiliency, On-Premises</a:t>
            </a:r>
          </a:p>
          <a:p>
            <a:pPr marL="285750" indent="-285750">
              <a:buFont typeface="Arial" panose="020B0604020202020204" pitchFamily="34" charset="0"/>
              <a:buChar char="•"/>
            </a:pPr>
            <a:r>
              <a:rPr lang="en-US" dirty="0"/>
              <a:t>Keep business communications running and open as usual throughout a business disruption, disaster event</a:t>
            </a:r>
          </a:p>
          <a:p>
            <a:pPr marL="285750" indent="-285750">
              <a:buFont typeface="Arial" panose="020B0604020202020204" pitchFamily="34" charset="0"/>
              <a:buChar char="•"/>
            </a:pPr>
            <a:r>
              <a:rPr lang="en-US" dirty="0"/>
              <a:t>High-availability without high costs and complexities</a:t>
            </a:r>
          </a:p>
          <a:p>
            <a:pPr marL="285750" indent="-285750">
              <a:buFont typeface="Arial" panose="020B0604020202020204" pitchFamily="34" charset="0"/>
              <a:buChar char="•"/>
            </a:pPr>
            <a:r>
              <a:rPr lang="en-US" dirty="0"/>
              <a:t>Supported on both Server Edition and IP Office Select</a:t>
            </a:r>
          </a:p>
          <a:p>
            <a:pPr marL="285750" indent="-285750">
              <a:buFont typeface="Arial" panose="020B0604020202020204" pitchFamily="34" charset="0"/>
              <a:buChar char="•"/>
            </a:pPr>
            <a:r>
              <a:rPr lang="en-US" sz="1600" dirty="0">
                <a:solidFill>
                  <a:srgbClr val="323232"/>
                </a:solidFill>
                <a:cs typeface="Calibri"/>
              </a:rPr>
              <a:t>User Every site has an automatic backup</a:t>
            </a:r>
          </a:p>
          <a:p>
            <a:pPr marL="285750" indent="-285750">
              <a:buFont typeface="Arial" panose="020B0604020202020204" pitchFamily="34" charset="0"/>
              <a:buChar char="•"/>
            </a:pPr>
            <a:r>
              <a:rPr lang="en-US" sz="1600" dirty="0">
                <a:solidFill>
                  <a:srgbClr val="323232"/>
                </a:solidFill>
                <a:cs typeface="Calibri"/>
              </a:rPr>
              <a:t>Active calls stay connected</a:t>
            </a:r>
          </a:p>
          <a:p>
            <a:pPr marL="285750" indent="-285750">
              <a:buFont typeface="Arial" panose="020B0604020202020204" pitchFamily="34" charset="0"/>
              <a:buChar char="•"/>
            </a:pPr>
            <a:r>
              <a:rPr lang="en-US" sz="1600" dirty="0">
                <a:solidFill>
                  <a:srgbClr val="323232"/>
                </a:solidFill>
                <a:cs typeface="Calibri"/>
              </a:rPr>
              <a:t>No idle hardware</a:t>
            </a:r>
          </a:p>
          <a:p>
            <a:pPr marL="285750" indent="-285750">
              <a:buFont typeface="Arial" panose="020B0604020202020204" pitchFamily="34" charset="0"/>
              <a:buChar char="•"/>
            </a:pPr>
            <a:r>
              <a:rPr lang="en-US" sz="1600" dirty="0">
                <a:solidFill>
                  <a:srgbClr val="323232"/>
                </a:solidFill>
                <a:cs typeface="Calibri"/>
              </a:rPr>
              <a:t>No additional licenses</a:t>
            </a:r>
            <a:endParaRPr dirty="0"/>
          </a:p>
        </p:txBody>
      </p:sp>
    </p:spTree>
    <p:extLst>
      <p:ext uri="{BB962C8B-B14F-4D97-AF65-F5344CB8AC3E}">
        <p14:creationId xmlns:p14="http://schemas.microsoft.com/office/powerpoint/2010/main" val="1220524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custDataLst>
              <p:tags r:id="rId1"/>
            </p:custDataLst>
          </p:nvPr>
        </p:nvSpPr>
        <p:spPr/>
        <p:txBody>
          <a:bodyPr/>
          <a:lstStyle/>
          <a:p>
            <a:endParaRPr dirty="0"/>
          </a:p>
        </p:txBody>
      </p:sp>
      <p:sp>
        <p:nvSpPr>
          <p:cNvPr id="10" name="Slide Image Placeholder 9"/>
          <p:cNvSpPr>
            <a:spLocks noGrp="1" noRot="1" noChangeAspect="1"/>
          </p:cNvSpPr>
          <p:nvPr>
            <p:ph type="sldImg"/>
          </p:nvPr>
        </p:nvSpPr>
        <p:spPr>
          <a:xfrm>
            <a:off x="-358775" y="274638"/>
            <a:ext cx="7620000" cy="4286250"/>
          </a:xfrm>
        </p:spPr>
      </p:sp>
    </p:spTree>
    <p:extLst>
      <p:ext uri="{BB962C8B-B14F-4D97-AF65-F5344CB8AC3E}">
        <p14:creationId xmlns:p14="http://schemas.microsoft.com/office/powerpoint/2010/main" val="1228939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IP Office Select - </a:t>
            </a:r>
            <a:r>
              <a:rPr lang="en-US" dirty="0">
                <a:latin typeface="+mn-lt"/>
              </a:rPr>
              <a:t>For robust larger scale UC, Mobile &amp; Customer Contact with highly resilient software-based solution</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Server Edition - </a:t>
            </a:r>
            <a:r>
              <a:rPr lang="en-US" sz="1600" dirty="0">
                <a:solidFill>
                  <a:srgbClr val="000000"/>
                </a:solidFill>
                <a:cs typeface="Calibri"/>
              </a:rPr>
              <a:t>For robust UC, Mobile &amp; Customer Contact on a software-based solution</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Preferred Edition - </a:t>
            </a:r>
            <a:r>
              <a:rPr lang="en-US" dirty="0">
                <a:latin typeface="+mn-lt"/>
              </a:rPr>
              <a:t>For robust UC, Mobile &amp; Customer Contact on a turn-key platform</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Essential Edition - </a:t>
            </a:r>
            <a:r>
              <a:rPr lang="en-US" dirty="0">
                <a:latin typeface="+mn-lt"/>
              </a:rPr>
              <a:t>For essential UC &amp; Mobile on a turn-key platform</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Basic Edition - </a:t>
            </a:r>
            <a:r>
              <a:rPr lang="en-US" sz="1600" dirty="0">
                <a:solidFill>
                  <a:srgbClr val="000000"/>
                </a:solidFill>
                <a:cs typeface="Calibri"/>
              </a:rPr>
              <a:t>For basic Telephony on a turn-key platform</a:t>
            </a:r>
          </a:p>
          <a:p>
            <a:pPr marL="285750" marR="0" lvl="0" indent="-285750" algn="l" defTabSz="130622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10</a:t>
            </a:fld>
            <a:endParaRPr lang="en-US" dirty="0"/>
          </a:p>
        </p:txBody>
      </p:sp>
    </p:spTree>
    <p:extLst>
      <p:ext uri="{BB962C8B-B14F-4D97-AF65-F5344CB8AC3E}">
        <p14:creationId xmlns:p14="http://schemas.microsoft.com/office/powerpoint/2010/main" val="4077693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J169 and J179 have full feature set with IP Office – “feature phones” that have parity with existing (H.323) 9608G / 9611G phones they are intended to replace </a:t>
            </a:r>
          </a:p>
          <a:p>
            <a:endParaRPr lang="en-US" dirty="0"/>
          </a:p>
          <a:p>
            <a:r>
              <a:rPr lang="en-US" sz="1600" b="0" i="0" u="none" strike="noStrike" kern="1200" baseline="0" dirty="0">
                <a:solidFill>
                  <a:schemeClr val="tx1"/>
                </a:solidFill>
                <a:latin typeface="+mn-lt"/>
                <a:ea typeface="+mn-ea"/>
                <a:cs typeface="+mn-cs"/>
              </a:rPr>
              <a:t>The Avaya J169 IP Phone is an IP Phone that addresses the need for everyday voice communications. It is targeted for medium-volume users that need the full range of telephony features. </a:t>
            </a:r>
          </a:p>
          <a:p>
            <a:endParaRPr lang="en-US" sz="1600" b="0" i="0" u="none" strike="noStrike" kern="1200" baseline="0" dirty="0">
              <a:solidFill>
                <a:schemeClr val="tx1"/>
              </a:solidFill>
              <a:latin typeface="+mn-lt"/>
              <a:ea typeface="+mn-ea"/>
              <a:cs typeface="+mn-cs"/>
            </a:endParaRPr>
          </a:p>
          <a:p>
            <a:r>
              <a:rPr lang="en-US" sz="1600" b="0" i="0" u="none" strike="noStrike" kern="1200" baseline="0" dirty="0">
                <a:solidFill>
                  <a:schemeClr val="tx1"/>
                </a:solidFill>
                <a:latin typeface="+mn-lt"/>
                <a:ea typeface="+mn-ea"/>
                <a:cs typeface="+mn-cs"/>
              </a:rPr>
              <a:t>The Avaya J179 IP Phone is an IP Phone that addresses the need for everyday voice communications. It is targeted for professionals/knowledge workers/salespeople/call center – i.e. medium/high volume users who rely on the full range of telephony/productivity/collaboration features. </a:t>
            </a:r>
          </a:p>
          <a:p>
            <a:endParaRPr lang="en-US" dirty="0"/>
          </a:p>
          <a:p>
            <a:pPr marL="0" marR="0" lvl="0" indent="0" algn="l" defTabSz="1306220" rtl="0" eaLnBrk="1" fontAlgn="auto" latinLnBrk="0" hangingPunct="1">
              <a:lnSpc>
                <a:spcPct val="100000"/>
              </a:lnSpc>
              <a:spcBef>
                <a:spcPts val="0"/>
              </a:spcBef>
              <a:spcAft>
                <a:spcPts val="0"/>
              </a:spcAft>
              <a:buClrTx/>
              <a:buSzTx/>
              <a:buFontTx/>
              <a:buNone/>
              <a:tabLst/>
              <a:defRPr/>
            </a:pPr>
            <a:r>
              <a:rPr lang="en-US" dirty="0"/>
              <a:t>J139 requires IP Office R11 Service Pack 1 for support </a:t>
            </a:r>
            <a:endParaRPr lang="en-US" sz="1600" b="0" i="0" u="none" strike="noStrike" kern="1200" baseline="0" dirty="0">
              <a:solidFill>
                <a:schemeClr val="tx1"/>
              </a:solidFill>
              <a:latin typeface="+mn-lt"/>
              <a:ea typeface="+mn-ea"/>
              <a:cs typeface="+mn-cs"/>
            </a:endParaRPr>
          </a:p>
          <a:p>
            <a:r>
              <a:rPr lang="en-US" sz="1600" b="0" i="0" u="none" strike="noStrike" kern="1200" baseline="0" dirty="0">
                <a:solidFill>
                  <a:schemeClr val="tx1"/>
                </a:solidFill>
                <a:latin typeface="+mn-lt"/>
                <a:ea typeface="+mn-ea"/>
                <a:cs typeface="+mn-cs"/>
              </a:rPr>
              <a:t>The Avaya J139 IP Phone is a cost-effective, entry-level IP Phone that addresses the need for secure, basic voice communications for users within large Enterprises and Small and Medium-sized companies. It is well suited for users that make a low number of calls on a daily basis and need a minimal feature set </a:t>
            </a:r>
          </a:p>
          <a:p>
            <a:r>
              <a:rPr lang="en-US" dirty="0"/>
              <a:t>J139 is positioned as mid range “feature phone” – so better integration with IPO than J129 (including system directory) but does not have the advanced knowledge worker or CC capabilities of J169, J179 </a:t>
            </a:r>
          </a:p>
          <a:p>
            <a:r>
              <a:rPr lang="en-US" dirty="0"/>
              <a:t>J139 does also add headset and GigE support over J129</a:t>
            </a:r>
          </a:p>
          <a:p>
            <a:endParaRPr lang="en-US" dirty="0"/>
          </a:p>
          <a:p>
            <a:r>
              <a:rPr lang="en-US" dirty="0"/>
              <a:t>J169 and J179 do also have H.323 software available – supported fully with R10.1 SP3 and later, requires some manual updates on earlier software. J139 is SIP only. </a:t>
            </a:r>
          </a:p>
          <a:p>
            <a:endParaRPr lang="en-US" dirty="0"/>
          </a:p>
          <a:p>
            <a:r>
              <a:rPr lang="en-US" dirty="0"/>
              <a:t>J129 continues to be SIP only – remains a “function phone” – more limited integration with IPO </a:t>
            </a:r>
          </a:p>
          <a:p>
            <a:r>
              <a:rPr lang="en-US" sz="1600" b="0" i="0" u="none" strike="noStrike" kern="1200" baseline="0" dirty="0">
                <a:solidFill>
                  <a:schemeClr val="tx1"/>
                </a:solidFill>
                <a:latin typeface="+mn-lt"/>
                <a:ea typeface="+mn-ea"/>
                <a:cs typeface="+mn-cs"/>
              </a:rPr>
              <a:t>The Avaya J129 IP Phone is a cost-effective, entry-level IP Phone that addresses the need for secure, basic voice communications for users within large Enterprises and Small and Medium-sized companies. It is well suited for location-based or ‘walk-up’ use cases including in Lobbies, Waiting Areas, Lunch Rooms, Retail, Manufacturing, Hallways, Cubicles. </a:t>
            </a:r>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12</a:t>
            </a:fld>
            <a:endParaRPr lang="en-US" dirty="0"/>
          </a:p>
        </p:txBody>
      </p:sp>
    </p:spTree>
    <p:extLst>
      <p:ext uri="{BB962C8B-B14F-4D97-AF65-F5344CB8AC3E}">
        <p14:creationId xmlns:p14="http://schemas.microsoft.com/office/powerpoint/2010/main" val="3996549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C90BB9AC-ECBC-45E4-8111-C0A1E16BD22A}" type="slidenum">
              <a:rPr lang="en-US"/>
              <a:t>13</a:t>
            </a:fld>
            <a:endParaRPr lang="en-US"/>
          </a:p>
        </p:txBody>
      </p:sp>
      <p:sp>
        <p:nvSpPr>
          <p:cNvPr id="100355" name="Rectangle 2"/>
          <p:cNvSpPr>
            <a:spLocks noGrp="1" noRot="1" noChangeAspect="1" noChangeArrowheads="1" noTextEdit="1"/>
          </p:cNvSpPr>
          <p:nvPr>
            <p:ph type="sldImg"/>
          </p:nvPr>
        </p:nvSpPr>
        <p:spPr>
          <a:xfrm>
            <a:off x="384175" y="684213"/>
            <a:ext cx="6096000" cy="3429000"/>
          </a:xfrm>
        </p:spPr>
      </p:sp>
      <p:sp>
        <p:nvSpPr>
          <p:cNvPr id="100356" name="Rectangle 3"/>
          <p:cNvSpPr>
            <a:spLocks noGrp="1" noChangeArrowheads="1"/>
          </p:cNvSpPr>
          <p:nvPr>
            <p:ph type="body" idx="1"/>
          </p:nvPr>
        </p:nvSpPr>
        <p:spPr>
          <a:xfrm>
            <a:off x="684213" y="4341813"/>
            <a:ext cx="5489575" cy="4117975"/>
          </a:xfrm>
          <a:noFill/>
        </p:spPr>
        <p:txBody>
          <a:bodyPr/>
          <a:lstStyle/>
          <a:p>
            <a:pPr eaLnBrk="1" hangingPunct="1"/>
            <a:endParaRPr lang="de-DE" smtClean="0"/>
          </a:p>
        </p:txBody>
      </p:sp>
    </p:spTree>
    <p:extLst>
      <p:ext uri="{BB962C8B-B14F-4D97-AF65-F5344CB8AC3E}">
        <p14:creationId xmlns:p14="http://schemas.microsoft.com/office/powerpoint/2010/main" val="201972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 Id="rId3"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1994" y="4114800"/>
            <a:ext cx="9743846" cy="1638605"/>
          </a:xfrm>
        </p:spPr>
        <p:txBody>
          <a:bodyPr>
            <a:noAutofit/>
          </a:bodyPr>
          <a:lstStyle>
            <a:lvl1pPr>
              <a:defRPr sz="3600">
                <a:solidFill>
                  <a:schemeClr val="tx2">
                    <a:lumMod val="65000"/>
                    <a:lumOff val="35000"/>
                  </a:schemeClr>
                </a:solidFill>
                <a:latin typeface="Arial Black"/>
                <a:cs typeface="Arial Black"/>
              </a:defRPr>
            </a:lvl1pPr>
          </a:lstStyle>
          <a:p>
            <a:r>
              <a:rPr lang="en-US" dirty="0"/>
              <a:t>Click to edit Master title style</a:t>
            </a:r>
          </a:p>
        </p:txBody>
      </p:sp>
      <p:sp>
        <p:nvSpPr>
          <p:cNvPr id="3" name="Subtitle 2"/>
          <p:cNvSpPr>
            <a:spLocks noGrp="1"/>
          </p:cNvSpPr>
          <p:nvPr>
            <p:ph type="subTitle" idx="1"/>
          </p:nvPr>
        </p:nvSpPr>
        <p:spPr>
          <a:xfrm>
            <a:off x="2682240" y="5852160"/>
            <a:ext cx="9743846" cy="1188720"/>
          </a:xfrm>
        </p:spPr>
        <p:txBody>
          <a:bodyPr>
            <a:noAutofit/>
          </a:bodyPr>
          <a:lstStyle>
            <a:lvl1pPr marL="0" indent="0" algn="l">
              <a:spcBef>
                <a:spcPts val="0"/>
              </a:spcBef>
              <a:buNone/>
              <a:defRPr>
                <a:solidFill>
                  <a:schemeClr val="accent1"/>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pic>
        <p:nvPicPr>
          <p:cNvPr id="5" name="Picture 4"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40486" y="491395"/>
            <a:ext cx="2148840" cy="610466"/>
          </a:xfrm>
          <a:prstGeom prst="rect">
            <a:avLst/>
          </a:prstGeom>
        </p:spPr>
      </p:pic>
      <p:sp>
        <p:nvSpPr>
          <p:cNvPr id="9" name="TextBox 8"/>
          <p:cNvSpPr txBox="1"/>
          <p:nvPr userDrawn="1"/>
        </p:nvSpPr>
        <p:spPr>
          <a:xfrm>
            <a:off x="2654166" y="7825309"/>
            <a:ext cx="25128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 reserved</a:t>
            </a:r>
          </a:p>
        </p:txBody>
      </p:sp>
    </p:spTree>
  </p:cSld>
  <p:clrMapOvr>
    <a:masterClrMapping/>
  </p:clrMapOvr>
  <p:transition xmlns:p14="http://schemas.microsoft.com/office/powerpoint/2010/main" spd="slow">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4571" y="169118"/>
            <a:ext cx="13167360" cy="1005840"/>
          </a:xfrm>
        </p:spPr>
        <p:txBody>
          <a:bodyPr/>
          <a:lstStyle/>
          <a:p>
            <a:r>
              <a:rPr lang="en-US"/>
              <a:t>Click to edit Master title style</a:t>
            </a:r>
          </a:p>
        </p:txBody>
      </p:sp>
    </p:spTree>
  </p:cSld>
  <p:clrMapOvr>
    <a:masterClrMapping/>
  </p:clrMapOvr>
  <p:transition xmlns:p14="http://schemas.microsoft.com/office/powerpoint/2010/main" spd="slow">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p:cNvSpPr>
            <a:spLocks noGrp="1"/>
          </p:cNvSpPr>
          <p:nvPr>
            <p:ph type="title"/>
          </p:nvPr>
        </p:nvSpPr>
        <p:spPr>
          <a:xfrm>
            <a:off x="731519" y="191151"/>
            <a:ext cx="13167360" cy="1005840"/>
          </a:xfrm>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731520" y="1223974"/>
            <a:ext cx="13167360" cy="548640"/>
          </a:xfrm>
        </p:spPr>
        <p:txBody>
          <a:bodyPr>
            <a:normAutofit/>
          </a:bodyPr>
          <a:lstStyle>
            <a:lvl1pPr marL="0" indent="0">
              <a:spcBef>
                <a:spcPts val="0"/>
              </a:spcBef>
              <a:buNone/>
              <a:defRPr sz="280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a:t>Click to edit Master text styles</a:t>
            </a:r>
          </a:p>
        </p:txBody>
      </p:sp>
    </p:spTree>
  </p:cSld>
  <p:clrMapOvr>
    <a:masterClrMapping/>
  </p:clrMapOvr>
  <p:transition xmlns:p14="http://schemas.microsoft.com/office/powerpoint/2010/main" spd="slow">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spd="slow">
    <p:pull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ding Slide 2">
    <p:spTree>
      <p:nvGrpSpPr>
        <p:cNvPr id="1" name=""/>
        <p:cNvGrpSpPr/>
        <p:nvPr/>
      </p:nvGrpSpPr>
      <p:grpSpPr>
        <a:xfrm>
          <a:off x="0" y="0"/>
          <a:ext cx="0" cy="0"/>
          <a:chOff x="0" y="0"/>
          <a:chExt cx="0" cy="0"/>
        </a:xfrm>
      </p:grpSpPr>
      <p:sp>
        <p:nvSpPr>
          <p:cNvPr id="5" name="Rectangle 4"/>
          <p:cNvSpPr/>
          <p:nvPr userDrawn="1"/>
        </p:nvSpPr>
        <p:spPr>
          <a:xfrm>
            <a:off x="0" y="7717817"/>
            <a:ext cx="14630400" cy="511783"/>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642715" y="3345919"/>
            <a:ext cx="5344971" cy="1518457"/>
          </a:xfrm>
          <a:prstGeom prst="rect">
            <a:avLst/>
          </a:prstGeom>
        </p:spPr>
      </p:pic>
    </p:spTree>
    <p:extLst>
      <p:ext uri="{BB962C8B-B14F-4D97-AF65-F5344CB8AC3E}">
        <p14:creationId xmlns:p14="http://schemas.microsoft.com/office/powerpoint/2010/main" val="3962039398"/>
      </p:ext>
    </p:extLst>
  </p:cSld>
  <p:clrMapOvr>
    <a:masterClrMapping/>
  </p:clrMapOvr>
  <p:transition xmlns:p14="http://schemas.microsoft.com/office/powerpoint/2010/main" spd="slow">
    <p:pull dir="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0" y="180135"/>
            <a:ext cx="13167360" cy="1005840"/>
          </a:xfrm>
        </p:spPr>
        <p:txBody>
          <a:bodyPr anchor="b"/>
          <a:lstStyle>
            <a:lvl1pPr algn="l">
              <a:defRPr sz="3200" b="0"/>
            </a:lvl1pPr>
          </a:lstStyle>
          <a:p>
            <a:r>
              <a:rPr lang="en-US"/>
              <a:t>Click to edit Master title style</a:t>
            </a:r>
            <a:endParaRPr lang="en-US" dirty="0"/>
          </a:p>
        </p:txBody>
      </p:sp>
      <p:sp>
        <p:nvSpPr>
          <p:cNvPr id="3" name="Content Placeholder 2"/>
          <p:cNvSpPr>
            <a:spLocks noGrp="1"/>
          </p:cNvSpPr>
          <p:nvPr>
            <p:ph idx="1"/>
          </p:nvPr>
        </p:nvSpPr>
        <p:spPr>
          <a:xfrm>
            <a:off x="731520" y="1737360"/>
            <a:ext cx="13167360" cy="5120640"/>
          </a:xfrm>
        </p:spPr>
        <p:txBody>
          <a:bodyPr>
            <a:normAutofit/>
          </a:bodyPr>
          <a:lstStyle>
            <a:lvl1pPr>
              <a:defRPr sz="2800"/>
            </a:lvl1pPr>
            <a:lvl2pPr>
              <a:defRPr sz="2400"/>
            </a:lvl2pPr>
            <a:lvl3pPr>
              <a:defRPr sz="2000"/>
            </a:lvl3pPr>
            <a:lvl4pPr>
              <a:defRPr sz="1800"/>
            </a:lvl4pPr>
            <a:lvl5pPr>
              <a:defRPr sz="18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xmlns:p14="http://schemas.microsoft.com/office/powerpoint/2010/main" spd="slow">
    <p:pull dir="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1737360"/>
            <a:ext cx="6949440" cy="566928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742536" y="180135"/>
            <a:ext cx="13167360" cy="1005840"/>
          </a:xfrm>
        </p:spPr>
        <p:txBody>
          <a:bodyPr/>
          <a:lstStyle/>
          <a:p>
            <a:r>
              <a:rPr lang="en-US"/>
              <a:t>Click to edit Master title style</a:t>
            </a:r>
          </a:p>
        </p:txBody>
      </p:sp>
    </p:spTree>
  </p:cSld>
  <p:clrMapOvr>
    <a:masterClrMapping/>
  </p:clrMapOvr>
  <p:transition xmlns:p14="http://schemas.microsoft.com/office/powerpoint/2010/main" spd="slow">
    <p:pull dir="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Pictures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4663440"/>
            <a:ext cx="6217920" cy="2743200"/>
          </a:xfrm>
        </p:spPr>
        <p:txBody>
          <a:bodyPr>
            <a:noAutofit/>
          </a:bodyPr>
          <a:lstStyle>
            <a:lvl1pPr marL="331091" indent="-331091">
              <a:defRPr sz="2600"/>
            </a:lvl1pPr>
            <a:lvl2pPr marL="725678" indent="-310682">
              <a:defRPr sz="2300"/>
            </a:lvl2pPr>
            <a:lvl3pPr marL="1140676" indent="-249452">
              <a:defRPr sz="2000"/>
            </a:lvl3pPr>
            <a:lvl4pPr>
              <a:defRPr sz="2000"/>
            </a:lvl4pPr>
            <a:lvl5pPr>
              <a:defRPr sz="2000"/>
            </a:lvl5p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p:nvPr>
        </p:nvSpPr>
        <p:spPr>
          <a:xfrm>
            <a:off x="742537" y="169119"/>
            <a:ext cx="13167360" cy="1005840"/>
          </a:xfrm>
        </p:spPr>
        <p:txBody>
          <a:bodyPr/>
          <a:lstStyle/>
          <a:p>
            <a:r>
              <a:rPr lang="en-US"/>
              <a:t>Click to edit Master title style</a:t>
            </a:r>
          </a:p>
        </p:txBody>
      </p:sp>
      <p:sp>
        <p:nvSpPr>
          <p:cNvPr id="10" name="Text Placeholder 10"/>
          <p:cNvSpPr>
            <a:spLocks noGrp="1"/>
          </p:cNvSpPr>
          <p:nvPr>
            <p:ph type="body" sz="quarter" idx="15"/>
          </p:nvPr>
        </p:nvSpPr>
        <p:spPr>
          <a:xfrm>
            <a:off x="7559040" y="4663440"/>
            <a:ext cx="6339840" cy="274320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a:p>
            <a:pPr lvl="2"/>
            <a:r>
              <a:rPr lang="en-US"/>
              <a:t>Third level</a:t>
            </a:r>
          </a:p>
        </p:txBody>
      </p:sp>
    </p:spTree>
  </p:cSld>
  <p:clrMapOvr>
    <a:masterClrMapping/>
  </p:clrMapOvr>
  <p:transition xmlns:p14="http://schemas.microsoft.com/office/powerpoint/2010/main" spd="slow">
    <p:pull dir="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Pictures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
        <p:nvSpPr>
          <p:cNvPr id="2" name="Title 1"/>
          <p:cNvSpPr>
            <a:spLocks noGrp="1"/>
          </p:cNvSpPr>
          <p:nvPr>
            <p:ph type="title"/>
          </p:nvPr>
        </p:nvSpPr>
        <p:spPr>
          <a:xfrm>
            <a:off x="720503" y="147084"/>
            <a:ext cx="13167360" cy="1005840"/>
          </a:xfrm>
        </p:spPr>
        <p:txBody>
          <a:bodyPr/>
          <a:lstStyle/>
          <a:p>
            <a:r>
              <a:rPr lang="en-US"/>
              <a:t>Click to edit Master title style</a:t>
            </a:r>
          </a:p>
        </p:txBody>
      </p:sp>
      <p:sp>
        <p:nvSpPr>
          <p:cNvPr id="10" name="Text Placeholder 10"/>
          <p:cNvSpPr>
            <a:spLocks noGrp="1"/>
          </p:cNvSpPr>
          <p:nvPr>
            <p:ph type="body" sz="quarter" idx="15"/>
          </p:nvPr>
        </p:nvSpPr>
        <p:spPr>
          <a:xfrm>
            <a:off x="5341258"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
        <p:nvSpPr>
          <p:cNvPr id="14" name="Text Placeholder 10"/>
          <p:cNvSpPr>
            <a:spLocks noGrp="1"/>
          </p:cNvSpPr>
          <p:nvPr>
            <p:ph type="body" sz="quarter" idx="18"/>
          </p:nvPr>
        </p:nvSpPr>
        <p:spPr>
          <a:xfrm>
            <a:off x="9927773"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Tree>
  </p:cSld>
  <p:clrMapOvr>
    <a:masterClrMapping/>
  </p:clrMapOvr>
  <p:transition xmlns:p14="http://schemas.microsoft.com/office/powerpoint/2010/main" spd="slow">
    <p:pull dir="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orizontal Picture">
    <p:spTree>
      <p:nvGrpSpPr>
        <p:cNvPr id="1" name=""/>
        <p:cNvGrpSpPr/>
        <p:nvPr/>
      </p:nvGrpSpPr>
      <p:grpSpPr>
        <a:xfrm>
          <a:off x="0" y="0"/>
          <a:ext cx="0" cy="0"/>
          <a:chOff x="0" y="0"/>
          <a:chExt cx="0" cy="0"/>
        </a:xfrm>
      </p:grpSpPr>
      <p:sp>
        <p:nvSpPr>
          <p:cNvPr id="2" name="Title 1"/>
          <p:cNvSpPr>
            <a:spLocks noGrp="1"/>
          </p:cNvSpPr>
          <p:nvPr>
            <p:ph type="title"/>
          </p:nvPr>
        </p:nvSpPr>
        <p:spPr>
          <a:xfrm>
            <a:off x="731520" y="521658"/>
            <a:ext cx="13167360" cy="1005840"/>
          </a:xfrm>
        </p:spPr>
        <p:txBody>
          <a:bodyPr anchor="b"/>
          <a:lstStyle>
            <a:lvl1pPr algn="l">
              <a:defRPr sz="3200" b="0"/>
            </a:lvl1pPr>
          </a:lstStyle>
          <a:p>
            <a:r>
              <a:rPr lang="en-US"/>
              <a:t>Click to edit Master title style</a:t>
            </a:r>
          </a:p>
        </p:txBody>
      </p:sp>
      <p:sp>
        <p:nvSpPr>
          <p:cNvPr id="3" name="Picture Placeholder 2"/>
          <p:cNvSpPr>
            <a:spLocks noGrp="1"/>
          </p:cNvSpPr>
          <p:nvPr>
            <p:ph type="pic" idx="1"/>
          </p:nvPr>
        </p:nvSpPr>
        <p:spPr bwMode="gray">
          <a:xfrm>
            <a:off x="2518349" y="2088809"/>
            <a:ext cx="9593706" cy="4604976"/>
          </a:xfrm>
          <a:ln w="152400">
            <a:noFill/>
            <a:miter lim="800000"/>
          </a:ln>
        </p:spPr>
        <p:txBody>
          <a:bodyPr tIns="261244">
            <a:noAutofit/>
          </a:bodyPr>
          <a:lstStyle>
            <a:lvl1pPr marL="0" indent="0" algn="ctr">
              <a:buNone/>
              <a:defRPr sz="34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r>
              <a:rPr lang="en-US" dirty="0"/>
              <a:t>Click icon to add picture</a:t>
            </a:r>
          </a:p>
        </p:txBody>
      </p:sp>
    </p:spTree>
  </p:cSld>
  <p:clrMapOvr>
    <a:masterClrMapping/>
  </p:clrMapOvr>
  <p:transition xmlns:p14="http://schemas.microsoft.com/office/powerpoint/2010/mai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Avaya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40580" y="3359220"/>
            <a:ext cx="5349240" cy="1519670"/>
          </a:xfrm>
          <a:prstGeom prst="rect">
            <a:avLst/>
          </a:prstGeom>
          <a:noFill/>
          <a:ln>
            <a:noFill/>
          </a:ln>
        </p:spPr>
      </p:pic>
    </p:spTree>
  </p:cSld>
  <p:clrMapOvr>
    <a:masterClrMapping/>
  </p:clrMapOvr>
  <p:transition xmlns:p14="http://schemas.microsoft.com/office/powerpoint/2010/mai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w photography">
    <p:spTree>
      <p:nvGrpSpPr>
        <p:cNvPr id="1" name=""/>
        <p:cNvGrpSpPr/>
        <p:nvPr/>
      </p:nvGrpSpPr>
      <p:grpSpPr>
        <a:xfrm>
          <a:off x="0" y="0"/>
          <a:ext cx="0" cy="0"/>
          <a:chOff x="0" y="0"/>
          <a:chExt cx="0" cy="0"/>
        </a:xfrm>
      </p:grpSpPr>
      <p:sp>
        <p:nvSpPr>
          <p:cNvPr id="2" name="Title 1"/>
          <p:cNvSpPr>
            <a:spLocks noGrp="1"/>
          </p:cNvSpPr>
          <p:nvPr>
            <p:ph type="ctrTitle"/>
          </p:nvPr>
        </p:nvSpPr>
        <p:spPr>
          <a:xfrm>
            <a:off x="1954868" y="4114800"/>
            <a:ext cx="7974133" cy="1638605"/>
          </a:xfrm>
        </p:spPr>
        <p:txBody>
          <a:bodyPr>
            <a:noAutofit/>
          </a:bodyPr>
          <a:lstStyle>
            <a:lvl1pPr>
              <a:defRPr sz="3600">
                <a:solidFill>
                  <a:schemeClr val="tx2">
                    <a:lumMod val="65000"/>
                    <a:lumOff val="35000"/>
                  </a:schemeClr>
                </a:solidFill>
                <a:latin typeface="Arial Black"/>
                <a:cs typeface="Arial Black"/>
              </a:defRPr>
            </a:lvl1pPr>
          </a:lstStyle>
          <a:p>
            <a:r>
              <a:rPr lang="en-US" dirty="0"/>
              <a:t>Click to edit Master title style</a:t>
            </a:r>
          </a:p>
        </p:txBody>
      </p:sp>
      <p:sp>
        <p:nvSpPr>
          <p:cNvPr id="3" name="Subtitle 2"/>
          <p:cNvSpPr>
            <a:spLocks noGrp="1"/>
          </p:cNvSpPr>
          <p:nvPr>
            <p:ph type="subTitle" idx="1"/>
          </p:nvPr>
        </p:nvSpPr>
        <p:spPr>
          <a:xfrm>
            <a:off x="1945114" y="5852160"/>
            <a:ext cx="7974133" cy="1188720"/>
          </a:xfrm>
        </p:spPr>
        <p:txBody>
          <a:bodyPr>
            <a:noAutofit/>
          </a:bodyPr>
          <a:lstStyle>
            <a:lvl1pPr marL="0" indent="0" algn="l">
              <a:spcBef>
                <a:spcPts val="0"/>
              </a:spcBef>
              <a:buNone/>
              <a:defRPr>
                <a:solidFill>
                  <a:schemeClr val="accent1"/>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pic>
        <p:nvPicPr>
          <p:cNvPr id="5" name="Picture 4"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40486" y="491395"/>
            <a:ext cx="2148840" cy="610466"/>
          </a:xfrm>
          <a:prstGeom prst="rect">
            <a:avLst/>
          </a:prstGeom>
        </p:spPr>
      </p:pic>
      <p:sp>
        <p:nvSpPr>
          <p:cNvPr id="8" name="TextBox 7"/>
          <p:cNvSpPr txBox="1"/>
          <p:nvPr userDrawn="1"/>
        </p:nvSpPr>
        <p:spPr>
          <a:xfrm>
            <a:off x="1949831" y="7825309"/>
            <a:ext cx="25128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 reserved</a:t>
            </a:r>
          </a:p>
        </p:txBody>
      </p:sp>
    </p:spTree>
    <p:extLst>
      <p:ext uri="{BB962C8B-B14F-4D97-AF65-F5344CB8AC3E}">
        <p14:creationId xmlns:p14="http://schemas.microsoft.com/office/powerpoint/2010/main" val="603600271"/>
      </p:ext>
    </p:extLst>
  </p:cSld>
  <p:clrMapOvr>
    <a:masterClrMapping/>
  </p:clrMapOvr>
  <p:transition xmlns:p14="http://schemas.microsoft.com/office/powerpoint/2010/main" spd="slow">
    <p:pull dir="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Click to edit Master title style</a:t>
            </a:r>
          </a:p>
        </p:txBody>
      </p:sp>
      <p:sp>
        <p:nvSpPr>
          <p:cNvPr id="3" name="Content Placeholder 2"/>
          <p:cNvSpPr>
            <a:spLocks noGrp="1"/>
          </p:cNvSpPr>
          <p:nvPr>
            <p:ph idx="1"/>
          </p:nvPr>
        </p:nvSpPr>
        <p:spPr>
          <a:xfrm>
            <a:off x="731520" y="2286000"/>
            <a:ext cx="13167360" cy="51206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0972800" y="7844791"/>
            <a:ext cx="1219200" cy="293370"/>
          </a:xfrm>
          <a:prstGeom prst="rect">
            <a:avLst/>
          </a:prstGeom>
        </p:spPr>
        <p:txBody>
          <a:bodyPr lIns="130622" tIns="65311" rIns="130622" bIns="65311"/>
          <a:lstStyle/>
          <a:p>
            <a:fld id="{0F0979D8-FDCF-4695-B150-B4B6F53576B9}" type="datetime1">
              <a:rPr lang="en-US" smtClean="0">
                <a:solidFill>
                  <a:srgbClr val="323232">
                    <a:tint val="75000"/>
                  </a:srgbClr>
                </a:solidFill>
                <a:latin typeface="Arial"/>
              </a:rPr>
              <a:pPr/>
              <a:t>20/6/28</a:t>
            </a:fld>
            <a:endParaRPr lang="en-US" dirty="0">
              <a:solidFill>
                <a:srgbClr val="323232">
                  <a:tint val="75000"/>
                </a:srgbClr>
              </a:solidFill>
              <a:latin typeface="Arial"/>
            </a:endParaRPr>
          </a:p>
        </p:txBody>
      </p:sp>
      <p:sp>
        <p:nvSpPr>
          <p:cNvPr id="8" name="Text Placeholder 7"/>
          <p:cNvSpPr>
            <a:spLocks noGrp="1"/>
          </p:cNvSpPr>
          <p:nvPr>
            <p:ph type="body" sz="quarter" idx="13"/>
          </p:nvPr>
        </p:nvSpPr>
        <p:spPr>
          <a:xfrm>
            <a:off x="731520" y="1554480"/>
            <a:ext cx="13167360" cy="548640"/>
          </a:xfrm>
        </p:spPr>
        <p:txBody>
          <a:bodyPr>
            <a:noAutofit/>
          </a:bodyPr>
          <a:lstStyle>
            <a:lvl1pPr marL="0" indent="0">
              <a:spcBef>
                <a:spcPts val="0"/>
              </a:spcBef>
              <a:buNone/>
              <a:defRPr sz="3100">
                <a:solidFill>
                  <a:schemeClr val="accent1"/>
                </a:solidFill>
              </a:defRPr>
            </a:lvl1pPr>
            <a:lvl2pPr marL="0" indent="0">
              <a:spcBef>
                <a:spcPts val="0"/>
              </a:spcBef>
              <a:buNone/>
              <a:defRPr sz="3100"/>
            </a:lvl2pPr>
            <a:lvl3pPr>
              <a:spcBef>
                <a:spcPts val="0"/>
              </a:spcBef>
              <a:buNone/>
              <a:defRPr sz="3100"/>
            </a:lvl3pPr>
            <a:lvl4pPr>
              <a:spcBef>
                <a:spcPts val="0"/>
              </a:spcBef>
              <a:buNone/>
              <a:defRPr sz="3100"/>
            </a:lvl4pPr>
            <a:lvl5pPr>
              <a:spcBef>
                <a:spcPts val="0"/>
              </a:spcBef>
              <a:buNone/>
              <a:defRPr sz="3100"/>
            </a:lvl5pPr>
          </a:lstStyle>
          <a:p>
            <a:pPr lvl="0"/>
            <a:r>
              <a:rPr lang="en-US" dirty="0"/>
              <a:t>Click to edit Master text styles</a:t>
            </a:r>
          </a:p>
        </p:txBody>
      </p:sp>
    </p:spTree>
    <p:extLst>
      <p:ext uri="{BB962C8B-B14F-4D97-AF65-F5344CB8AC3E}">
        <p14:creationId xmlns:p14="http://schemas.microsoft.com/office/powerpoint/2010/main" val="860370856"/>
      </p:ext>
    </p:extLst>
  </p:cSld>
  <p:clrMapOvr>
    <a:masterClrMapping/>
  </p:clrMapOvr>
  <p:transition xmlns:p14="http://schemas.microsoft.com/office/powerpoint/2010/main" spd="slow">
    <p:pull dir="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ap5.png"/>
          <p:cNvPicPr>
            <a:picLocks noChangeAspect="1"/>
          </p:cNvPicPr>
          <p:nvPr userDrawn="1"/>
        </p:nvPicPr>
        <p:blipFill>
          <a:blip r:embed="rId2" cstate="email"/>
          <a:stretch>
            <a:fillRect/>
          </a:stretch>
        </p:blipFill>
        <p:spPr>
          <a:xfrm>
            <a:off x="0" y="0"/>
            <a:ext cx="14630400" cy="8229600"/>
          </a:xfrm>
          <a:prstGeom prst="rect">
            <a:avLst/>
          </a:prstGeom>
        </p:spPr>
      </p:pic>
      <p:sp>
        <p:nvSpPr>
          <p:cNvPr id="4" name="Rectangle 3"/>
          <p:cNvSpPr/>
          <p:nvPr userDrawn="1"/>
        </p:nvSpPr>
        <p:spPr>
          <a:xfrm>
            <a:off x="0" y="2642746"/>
            <a:ext cx="14630400" cy="3384568"/>
          </a:xfrm>
          <a:prstGeom prst="rect">
            <a:avLst/>
          </a:prstGeom>
          <a:ln/>
        </p:spPr>
        <p:style>
          <a:lnRef idx="1">
            <a:schemeClr val="accent1"/>
          </a:lnRef>
          <a:fillRef idx="3">
            <a:schemeClr val="accent1"/>
          </a:fillRef>
          <a:effectRef idx="2">
            <a:schemeClr val="accent1"/>
          </a:effectRef>
          <a:fontRef idx="minor">
            <a:schemeClr val="lt1"/>
          </a:fontRef>
        </p:style>
        <p:txBody>
          <a:bodyPr lIns="130622" tIns="65311" rIns="130622" bIns="65311" rtlCol="0" anchor="ctr" anchorCtr="1"/>
          <a:lstStyle/>
          <a:p>
            <a:pPr algn="ctr"/>
            <a:endParaRPr lang="en-US" sz="6300" b="1" dirty="0">
              <a:solidFill>
                <a:schemeClr val="bg1"/>
              </a:solidFill>
              <a:effectLst>
                <a:outerShdw blurRad="38100" dist="38100" dir="2700000" algn="tl">
                  <a:srgbClr val="000000">
                    <a:alpha val="43137"/>
                  </a:srgbClr>
                </a:outerShdw>
              </a:effectLst>
            </a:endParaRPr>
          </a:p>
        </p:txBody>
      </p:sp>
      <p:sp>
        <p:nvSpPr>
          <p:cNvPr id="5" name="Title 1"/>
          <p:cNvSpPr>
            <a:spLocks noGrp="1"/>
          </p:cNvSpPr>
          <p:nvPr>
            <p:ph type="title"/>
          </p:nvPr>
        </p:nvSpPr>
        <p:spPr>
          <a:xfrm>
            <a:off x="599687" y="2900586"/>
            <a:ext cx="13431027" cy="2864228"/>
          </a:xfrm>
        </p:spPr>
        <p:txBody>
          <a:bodyPr anchor="ctr"/>
          <a:lstStyle>
            <a:lvl1pPr algn="ctr">
              <a:defRPr sz="5700" b="1" i="0" cap="none" baseline="0">
                <a:solidFill>
                  <a:schemeClr val="bg1"/>
                </a:solidFill>
                <a:effectLst>
                  <a:outerShdw blurRad="38100" dist="38100" dir="2700000" algn="tl">
                    <a:srgbClr val="000000">
                      <a:alpha val="43137"/>
                    </a:srgbClr>
                  </a:outerShdw>
                </a:effectLst>
              </a:defRPr>
            </a:lvl1pPr>
          </a:lstStyle>
          <a:p>
            <a:r>
              <a:rPr lang="en-US"/>
              <a:t>Click to edit Master title style</a:t>
            </a:r>
          </a:p>
        </p:txBody>
      </p:sp>
    </p:spTree>
    <p:extLst>
      <p:ext uri="{BB962C8B-B14F-4D97-AF65-F5344CB8AC3E}">
        <p14:creationId xmlns:p14="http://schemas.microsoft.com/office/powerpoint/2010/main" val="3335577492"/>
      </p:ext>
    </p:extLst>
  </p:cSld>
  <p:clrMapOvr>
    <a:masterClrMapping/>
  </p:clrMapOvr>
  <p:transition xmlns:p14="http://schemas.microsoft.com/office/powerpoint/2010/main" spd="slow">
    <p:pull dir="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20421" y="329566"/>
            <a:ext cx="10728960" cy="988694"/>
          </a:xfrm>
        </p:spPr>
        <p:txBody>
          <a:bodyPr/>
          <a:lstStyle/>
          <a:p>
            <a:r>
              <a:rPr lang="en-US" smtClean="0"/>
              <a:t>Click to edit Master title style</a:t>
            </a:r>
            <a:endParaRPr lang="en-US"/>
          </a:p>
        </p:txBody>
      </p:sp>
      <p:sp>
        <p:nvSpPr>
          <p:cNvPr id="3" name="Table Placeholder 2"/>
          <p:cNvSpPr>
            <a:spLocks noGrp="1"/>
          </p:cNvSpPr>
          <p:nvPr>
            <p:ph type="tbl" idx="1" hasCustomPrompt="1"/>
          </p:nvPr>
        </p:nvSpPr>
        <p:spPr>
          <a:xfrm>
            <a:off x="731520" y="2240280"/>
            <a:ext cx="13167360" cy="4831080"/>
          </a:xfrm>
        </p:spPr>
        <p:txBody>
          <a:bodyPr/>
          <a:lstStyle/>
          <a:p>
            <a:r>
              <a:rPr lang="en-US" smtClean="0"/>
              <a:t>Click icon to add table</a:t>
            </a:r>
            <a:endParaRPr lang="en-US"/>
          </a:p>
        </p:txBody>
      </p:sp>
      <p:sp>
        <p:nvSpPr>
          <p:cNvPr id="4" name="Slide Number Placeholder 3"/>
          <p:cNvSpPr>
            <a:spLocks noGrp="1"/>
          </p:cNvSpPr>
          <p:nvPr>
            <p:ph type="sldNum" sz="quarter" idx="10"/>
          </p:nvPr>
        </p:nvSpPr>
        <p:spPr>
          <a:xfrm>
            <a:off x="10485120" y="7869556"/>
            <a:ext cx="3413760" cy="293370"/>
          </a:xfrm>
          <a:prstGeom prst="rect">
            <a:avLst/>
          </a:prstGeom>
        </p:spPr>
        <p:txBody>
          <a:bodyPr/>
          <a:lstStyle>
            <a:lvl1pPr>
              <a:defRPr/>
            </a:lvl1pPr>
          </a:lstStyle>
          <a:p>
            <a:fld id="{5AC02C49-1A5B-4E3A-ABDC-8C7541B3E8AE}" type="slidenum">
              <a:rPr lang="en-US"/>
              <a:t>‹#›</a:t>
            </a:fld>
            <a:endParaRPr lang="en-US"/>
          </a:p>
        </p:txBody>
      </p:sp>
    </p:spTree>
    <p:extLst>
      <p:ext uri="{BB962C8B-B14F-4D97-AF65-F5344CB8AC3E}">
        <p14:creationId xmlns:p14="http://schemas.microsoft.com/office/powerpoint/2010/main" val="2561969338"/>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ster or Segue">
    <p:spTree>
      <p:nvGrpSpPr>
        <p:cNvPr id="1" name=""/>
        <p:cNvGrpSpPr/>
        <p:nvPr/>
      </p:nvGrpSpPr>
      <p:grpSpPr>
        <a:xfrm>
          <a:off x="0" y="0"/>
          <a:ext cx="0" cy="0"/>
          <a:chOff x="0" y="0"/>
          <a:chExt cx="0" cy="0"/>
        </a:xfrm>
      </p:grpSpPr>
      <p:pic>
        <p:nvPicPr>
          <p:cNvPr id="37" name="Picture 36"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4630400" cy="7575717"/>
          </a:xfrm>
          <a:prstGeom prst="rect">
            <a:avLst/>
          </a:prstGeom>
        </p:spPr>
      </p:pic>
      <p:pic>
        <p:nvPicPr>
          <p:cNvPr id="2" name="Picture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4380" y="394654"/>
            <a:ext cx="2151063" cy="611097"/>
          </a:xfrm>
          <a:prstGeom prst="rect">
            <a:avLst/>
          </a:prstGeom>
        </p:spPr>
      </p:pic>
      <p:sp>
        <p:nvSpPr>
          <p:cNvPr id="47" name="TextBox 46"/>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sp>
        <p:nvSpPr>
          <p:cNvPr id="54" name="Title 1"/>
          <p:cNvSpPr>
            <a:spLocks noGrp="1"/>
          </p:cNvSpPr>
          <p:nvPr>
            <p:ph type="ctrTitle"/>
          </p:nvPr>
        </p:nvSpPr>
        <p:spPr>
          <a:xfrm>
            <a:off x="2691994" y="4114800"/>
            <a:ext cx="9743846" cy="1638605"/>
          </a:xfrm>
        </p:spPr>
        <p:txBody>
          <a:bodyPr>
            <a:noAutofit/>
          </a:bodyPr>
          <a:lstStyle>
            <a:lvl1pPr>
              <a:defRPr sz="3600">
                <a:solidFill>
                  <a:srgbClr val="FFFFFF"/>
                </a:solidFill>
                <a:latin typeface="Arial Black"/>
                <a:cs typeface="Arial Black"/>
              </a:defRPr>
            </a:lvl1pPr>
          </a:lstStyle>
          <a:p>
            <a:r>
              <a:rPr lang="en-US" dirty="0"/>
              <a:t>Click to edit Master title style</a:t>
            </a:r>
          </a:p>
        </p:txBody>
      </p:sp>
      <p:sp>
        <p:nvSpPr>
          <p:cNvPr id="55" name="Subtitle 2"/>
          <p:cNvSpPr>
            <a:spLocks noGrp="1"/>
          </p:cNvSpPr>
          <p:nvPr>
            <p:ph type="subTitle" idx="1"/>
          </p:nvPr>
        </p:nvSpPr>
        <p:spPr>
          <a:xfrm>
            <a:off x="2682240" y="5852160"/>
            <a:ext cx="9743846" cy="1188720"/>
          </a:xfrm>
        </p:spPr>
        <p:txBody>
          <a:bodyPr>
            <a:noAutofit/>
          </a:bodyPr>
          <a:lstStyle>
            <a:lvl1pPr marL="0" indent="0" algn="l">
              <a:spcBef>
                <a:spcPts val="0"/>
              </a:spcBef>
              <a:buNone/>
              <a:defRPr>
                <a:solidFill>
                  <a:srgbClr val="FFFFFF"/>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sp>
        <p:nvSpPr>
          <p:cNvPr id="16" name="TextBox 15"/>
          <p:cNvSpPr txBox="1"/>
          <p:nvPr userDrawn="1"/>
        </p:nvSpPr>
        <p:spPr>
          <a:xfrm>
            <a:off x="2654166" y="7825309"/>
            <a:ext cx="25128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 reserved</a:t>
            </a:r>
          </a:p>
        </p:txBody>
      </p:sp>
    </p:spTree>
  </p:cSld>
  <p:clrMapOvr>
    <a:masterClrMapping/>
  </p:clrMapOvr>
  <p:transition xmlns:p14="http://schemas.microsoft.com/office/powerpoint/2010/main" spd="slow">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31232" y="191152"/>
            <a:ext cx="13167360" cy="100584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spTree>
  </p:cSld>
  <p:clrMapOvr>
    <a:masterClrMapping/>
  </p:clrMapOvr>
  <p:transition xmlns:p14="http://schemas.microsoft.com/office/powerpoint/2010/main" spd="slow">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3554" y="180135"/>
            <a:ext cx="13167360" cy="1005840"/>
          </a:xfrm>
        </p:spPr>
        <p:txBody>
          <a:bodyPr/>
          <a:lstStyle/>
          <a:p>
            <a:r>
              <a:rPr lang="en-US"/>
              <a:t>Click to edit Master title style</a:t>
            </a:r>
          </a:p>
        </p:txBody>
      </p:sp>
      <p:sp>
        <p:nvSpPr>
          <p:cNvPr id="3" name="Content Placeholder 2"/>
          <p:cNvSpPr>
            <a:spLocks noGrp="1"/>
          </p:cNvSpPr>
          <p:nvPr>
            <p:ph idx="1"/>
          </p:nvPr>
        </p:nvSpPr>
        <p:spPr>
          <a:xfrm>
            <a:off x="731520" y="2286000"/>
            <a:ext cx="13167360" cy="51206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731520" y="1554480"/>
            <a:ext cx="13167360" cy="548640"/>
          </a:xfrm>
        </p:spPr>
        <p:txBody>
          <a:bodyPr>
            <a:noAutofit/>
          </a:bodyPr>
          <a:lstStyle>
            <a:lvl1pPr marL="0" indent="0">
              <a:spcBef>
                <a:spcPts val="0"/>
              </a:spcBef>
              <a:buNone/>
              <a:defRPr sz="2800">
                <a:solidFill>
                  <a:schemeClr val="accent1"/>
                </a:solidFill>
              </a:defRPr>
            </a:lvl1pPr>
            <a:lvl2pPr marL="0" indent="0">
              <a:spcBef>
                <a:spcPts val="0"/>
              </a:spcBef>
              <a:buNone/>
              <a:defRPr sz="3100"/>
            </a:lvl2pPr>
            <a:lvl3pPr>
              <a:spcBef>
                <a:spcPts val="0"/>
              </a:spcBef>
              <a:buNone/>
              <a:defRPr sz="3100"/>
            </a:lvl3pPr>
            <a:lvl4pPr>
              <a:spcBef>
                <a:spcPts val="0"/>
              </a:spcBef>
              <a:buNone/>
              <a:defRPr sz="3100"/>
            </a:lvl4pPr>
            <a:lvl5pPr>
              <a:spcBef>
                <a:spcPts val="0"/>
              </a:spcBef>
              <a:buNone/>
              <a:defRPr sz="3100"/>
            </a:lvl5pPr>
          </a:lstStyle>
          <a:p>
            <a:pPr lvl="0"/>
            <a:r>
              <a:rPr lang="en-US"/>
              <a:t>Click to edit Master text styles</a:t>
            </a:r>
          </a:p>
        </p:txBody>
      </p:sp>
    </p:spTree>
  </p:cSld>
  <p:clrMapOvr>
    <a:masterClrMapping/>
  </p:clrMapOvr>
  <p:transition xmlns:p14="http://schemas.microsoft.com/office/powerpoint/2010/main" spd="slow">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Quote Slide 1">
    <p:spTree>
      <p:nvGrpSpPr>
        <p:cNvPr id="1" name=""/>
        <p:cNvGrpSpPr/>
        <p:nvPr/>
      </p:nvGrpSpPr>
      <p:grpSpPr>
        <a:xfrm>
          <a:off x="0" y="0"/>
          <a:ext cx="0" cy="0"/>
          <a:chOff x="0" y="0"/>
          <a:chExt cx="0" cy="0"/>
        </a:xfrm>
      </p:grpSpPr>
      <p:sp>
        <p:nvSpPr>
          <p:cNvPr id="2" name="Title 1"/>
          <p:cNvSpPr>
            <a:spLocks noGrp="1"/>
          </p:cNvSpPr>
          <p:nvPr>
            <p:ph type="title"/>
          </p:nvPr>
        </p:nvSpPr>
        <p:spPr>
          <a:xfrm>
            <a:off x="1465371" y="2733346"/>
            <a:ext cx="11643467" cy="2435962"/>
          </a:xfrm>
        </p:spPr>
        <p:txBody>
          <a:bodyPr anchor="ctr"/>
          <a:lstStyle>
            <a:lvl1pPr algn="r">
              <a:defRPr sz="2800" b="0" i="0" cap="none" baseline="0">
                <a:solidFill>
                  <a:schemeClr val="tx2">
                    <a:lumMod val="65000"/>
                    <a:lumOff val="35000"/>
                  </a:schemeClr>
                </a:solidFill>
              </a:defRPr>
            </a:lvl1pPr>
          </a:lstStyle>
          <a:p>
            <a:r>
              <a:rPr lang="en-US" dirty="0"/>
              <a:t>Click to edit Master title style</a:t>
            </a:r>
          </a:p>
        </p:txBody>
      </p:sp>
      <p:sp>
        <p:nvSpPr>
          <p:cNvPr id="3" name="Text Placeholder 2"/>
          <p:cNvSpPr>
            <a:spLocks noGrp="1"/>
          </p:cNvSpPr>
          <p:nvPr>
            <p:ph type="body" idx="1"/>
          </p:nvPr>
        </p:nvSpPr>
        <p:spPr>
          <a:xfrm>
            <a:off x="2316480" y="6429134"/>
            <a:ext cx="10792358" cy="571823"/>
          </a:xfrm>
        </p:spPr>
        <p:txBody>
          <a:bodyPr anchor="b" anchorCtr="0">
            <a:noAutofit/>
          </a:bodyPr>
          <a:lstStyle>
            <a:lvl1pPr marL="0" indent="0" algn="r">
              <a:lnSpc>
                <a:spcPct val="90000"/>
              </a:lnSpc>
              <a:spcBef>
                <a:spcPts val="0"/>
              </a:spcBef>
              <a:buNone/>
              <a:defRPr sz="2800">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dirty="0"/>
              <a:t>Click to edit Master text styles</a:t>
            </a:r>
          </a:p>
        </p:txBody>
      </p:sp>
      <p:sp>
        <p:nvSpPr>
          <p:cNvPr id="48" name="Text Placeholder 2"/>
          <p:cNvSpPr>
            <a:spLocks noGrp="1"/>
          </p:cNvSpPr>
          <p:nvPr>
            <p:ph type="body" idx="13"/>
          </p:nvPr>
        </p:nvSpPr>
        <p:spPr>
          <a:xfrm>
            <a:off x="2316480" y="7009970"/>
            <a:ext cx="10792358" cy="457200"/>
          </a:xfrm>
        </p:spPr>
        <p:txBody>
          <a:bodyPr anchor="t">
            <a:noAutofit/>
          </a:bodyPr>
          <a:lstStyle>
            <a:lvl1pPr marL="0" indent="0" algn="r">
              <a:lnSpc>
                <a:spcPct val="90000"/>
              </a:lnSpc>
              <a:spcBef>
                <a:spcPts val="0"/>
              </a:spcBef>
              <a:buNone/>
              <a:defRPr sz="2400" i="1">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9" name="TextBox 48"/>
          <p:cNvSpPr txBox="1"/>
          <p:nvPr userDrawn="1"/>
        </p:nvSpPr>
        <p:spPr>
          <a:xfrm>
            <a:off x="581956" y="7825309"/>
            <a:ext cx="25128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2018 Avaya Inc. All right reserved</a:t>
            </a:r>
          </a:p>
        </p:txBody>
      </p:sp>
      <p:sp>
        <p:nvSpPr>
          <p:cNvPr id="50" name="TextBox 49"/>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grpSp>
        <p:nvGrpSpPr>
          <p:cNvPr id="4" name="Group 3"/>
          <p:cNvGrpSpPr/>
          <p:nvPr userDrawn="1"/>
        </p:nvGrpSpPr>
        <p:grpSpPr>
          <a:xfrm>
            <a:off x="0" y="2311217"/>
            <a:ext cx="14630400" cy="3280220"/>
            <a:chOff x="0" y="2311217"/>
            <a:chExt cx="14630400" cy="3280220"/>
          </a:xfrm>
        </p:grpSpPr>
        <p:pic>
          <p:nvPicPr>
            <p:cNvPr id="42" name="Picture 41" descr="LiquidLightExtended.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5410200"/>
              <a:ext cx="14630400" cy="181237"/>
            </a:xfrm>
            <a:prstGeom prst="rect">
              <a:avLst/>
            </a:prstGeom>
          </p:spPr>
        </p:pic>
        <p:pic>
          <p:nvPicPr>
            <p:cNvPr id="43" name="Picture 42" descr="LiquidLightExtended.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311217"/>
              <a:ext cx="14630400" cy="181237"/>
            </a:xfrm>
            <a:prstGeom prst="rect">
              <a:avLst/>
            </a:prstGeom>
          </p:spPr>
        </p:pic>
      </p:grpSp>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01861" y="597850"/>
            <a:ext cx="2148840" cy="610466"/>
          </a:xfrm>
          <a:prstGeom prst="rect">
            <a:avLst/>
          </a:prstGeom>
        </p:spPr>
      </p:pic>
    </p:spTree>
  </p:cSld>
  <p:clrMapOvr>
    <a:masterClrMapping/>
  </p:clrMapOvr>
  <p:transition xmlns:p14="http://schemas.microsoft.com/office/powerpoint/2010/main" spd="slow">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Quote Slide 2">
    <p:spTree>
      <p:nvGrpSpPr>
        <p:cNvPr id="1" name=""/>
        <p:cNvGrpSpPr/>
        <p:nvPr/>
      </p:nvGrpSpPr>
      <p:grpSpPr>
        <a:xfrm>
          <a:off x="0" y="0"/>
          <a:ext cx="0" cy="0"/>
          <a:chOff x="0" y="0"/>
          <a:chExt cx="0" cy="0"/>
        </a:xfrm>
      </p:grpSpPr>
      <p:pic>
        <p:nvPicPr>
          <p:cNvPr id="43" name="Picture 42" descr="LiquidLightExtended.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246052"/>
            <a:ext cx="14630400" cy="3639173"/>
          </a:xfrm>
          <a:prstGeom prst="rect">
            <a:avLst/>
          </a:prstGeom>
        </p:spPr>
      </p:pic>
      <p:sp>
        <p:nvSpPr>
          <p:cNvPr id="2" name="Title 1"/>
          <p:cNvSpPr>
            <a:spLocks noGrp="1"/>
          </p:cNvSpPr>
          <p:nvPr>
            <p:ph type="title"/>
          </p:nvPr>
        </p:nvSpPr>
        <p:spPr>
          <a:xfrm>
            <a:off x="1421692" y="2847657"/>
            <a:ext cx="11687146" cy="2435962"/>
          </a:xfrm>
        </p:spPr>
        <p:txBody>
          <a:bodyPr anchor="ctr"/>
          <a:lstStyle>
            <a:lvl1pPr algn="r">
              <a:defRPr sz="3200" b="0" i="0" cap="none" baseline="0">
                <a:solidFill>
                  <a:schemeClr val="bg1"/>
                </a:solidFill>
                <a:effectLst/>
              </a:defRPr>
            </a:lvl1pPr>
          </a:lstStyle>
          <a:p>
            <a:r>
              <a:rPr lang="en-US" dirty="0"/>
              <a:t>Click to edit Master title style</a:t>
            </a:r>
          </a:p>
        </p:txBody>
      </p:sp>
      <p:sp>
        <p:nvSpPr>
          <p:cNvPr id="3" name="Text Placeholder 2"/>
          <p:cNvSpPr>
            <a:spLocks noGrp="1"/>
          </p:cNvSpPr>
          <p:nvPr>
            <p:ph type="body" idx="1"/>
          </p:nvPr>
        </p:nvSpPr>
        <p:spPr>
          <a:xfrm>
            <a:off x="2316480" y="6429134"/>
            <a:ext cx="10792358" cy="571823"/>
          </a:xfrm>
        </p:spPr>
        <p:txBody>
          <a:bodyPr anchor="b" anchorCtr="0">
            <a:noAutofit/>
          </a:bodyPr>
          <a:lstStyle>
            <a:lvl1pPr marL="0" indent="0" algn="r">
              <a:lnSpc>
                <a:spcPct val="90000"/>
              </a:lnSpc>
              <a:spcBef>
                <a:spcPts val="0"/>
              </a:spcBef>
              <a:buNone/>
              <a:defRPr sz="2800">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dirty="0"/>
              <a:t>Click to edit Master text styles</a:t>
            </a:r>
          </a:p>
        </p:txBody>
      </p:sp>
      <p:sp>
        <p:nvSpPr>
          <p:cNvPr id="48" name="Text Placeholder 2"/>
          <p:cNvSpPr>
            <a:spLocks noGrp="1"/>
          </p:cNvSpPr>
          <p:nvPr>
            <p:ph type="body" idx="13"/>
          </p:nvPr>
        </p:nvSpPr>
        <p:spPr>
          <a:xfrm>
            <a:off x="2316480" y="7009970"/>
            <a:ext cx="10792358" cy="457200"/>
          </a:xfrm>
        </p:spPr>
        <p:txBody>
          <a:bodyPr anchor="t">
            <a:noAutofit/>
          </a:bodyPr>
          <a:lstStyle>
            <a:lvl1pPr marL="0" indent="0" algn="r">
              <a:lnSpc>
                <a:spcPct val="90000"/>
              </a:lnSpc>
              <a:spcBef>
                <a:spcPts val="0"/>
              </a:spcBef>
              <a:buNone/>
              <a:defRPr sz="2400" i="1">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50" name="TextBox 49"/>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pic>
        <p:nvPicPr>
          <p:cNvPr id="9" name="Picture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1049" y="597850"/>
            <a:ext cx="2130464" cy="610466"/>
          </a:xfrm>
          <a:prstGeom prst="rect">
            <a:avLst/>
          </a:prstGeom>
        </p:spPr>
      </p:pic>
      <p:sp>
        <p:nvSpPr>
          <p:cNvPr id="10" name="TextBox 9"/>
          <p:cNvSpPr txBox="1"/>
          <p:nvPr userDrawn="1"/>
        </p:nvSpPr>
        <p:spPr>
          <a:xfrm>
            <a:off x="581956" y="7825309"/>
            <a:ext cx="7868441"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2018 Avaya Inc. All rights reserved. Confidential &amp; Proprietary. Use pursuant to your signed agreement or Avaya Policy.</a:t>
            </a:r>
          </a:p>
        </p:txBody>
      </p:sp>
    </p:spTree>
    <p:extLst>
      <p:ext uri="{BB962C8B-B14F-4D97-AF65-F5344CB8AC3E}">
        <p14:creationId xmlns:p14="http://schemas.microsoft.com/office/powerpoint/2010/main" val="2964130230"/>
      </p:ext>
    </p:extLst>
  </p:cSld>
  <p:clrMapOvr>
    <a:masterClrMapping/>
  </p:clrMapOvr>
  <p:transition xmlns:p14="http://schemas.microsoft.com/office/powerpoint/2010/main" spd="slow">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31520" y="180135"/>
            <a:ext cx="13167360" cy="100584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31520" y="1737360"/>
            <a:ext cx="6461760" cy="5669280"/>
          </a:xfrm>
        </p:spPr>
        <p:txBody>
          <a:bodyPr>
            <a:normAutofit/>
          </a:bodyPr>
          <a:lstStyle>
            <a:lvl1pPr>
              <a:defRPr sz="2800"/>
            </a:lvl1pPr>
            <a:lvl2pPr>
              <a:defRPr sz="2400"/>
            </a:lvl2pPr>
            <a:lvl3pPr>
              <a:defRPr sz="2000"/>
            </a:lvl3pPr>
            <a:lvl4pPr>
              <a:defRPr sz="1800"/>
            </a:lvl4pPr>
            <a:lvl5pPr>
              <a:defRPr sz="18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437120" y="1737360"/>
            <a:ext cx="6461760" cy="5669280"/>
          </a:xfrm>
        </p:spPr>
        <p:txBody>
          <a:bodyPr>
            <a:normAutofit/>
          </a:bodyPr>
          <a:lstStyle>
            <a:lvl1pPr>
              <a:defRPr sz="2800"/>
            </a:lvl1pPr>
            <a:lvl2pPr>
              <a:defRPr sz="2400"/>
            </a:lvl2pPr>
            <a:lvl3pPr>
              <a:defRPr sz="2000"/>
            </a:lvl3pPr>
            <a:lvl4pPr>
              <a:defRPr sz="1800"/>
            </a:lvl4pPr>
            <a:lvl5pPr>
              <a:defRPr sz="18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xmlns:p14="http://schemas.microsoft.com/office/powerpoint/2010/main" spd="slow">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20503" y="180135"/>
            <a:ext cx="13167360" cy="100584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31520" y="1737360"/>
            <a:ext cx="6464301" cy="901066"/>
          </a:xfrm>
        </p:spPr>
        <p:txBody>
          <a:bodyPr anchor="b">
            <a:normAutofit/>
          </a:bodyPr>
          <a:lstStyle>
            <a:lvl1pPr marL="0" indent="0">
              <a:buNone/>
              <a:defRPr sz="3000" b="0">
                <a:solidFill>
                  <a:schemeClr val="accent1"/>
                </a:solidFill>
              </a:defRPr>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743200"/>
            <a:ext cx="6464301" cy="4663440"/>
          </a:xfrm>
        </p:spPr>
        <p:txBody>
          <a:bodyPr>
            <a:normAutofit/>
          </a:bodyPr>
          <a:lstStyle>
            <a:lvl1pPr>
              <a:defRPr sz="2800"/>
            </a:lvl1pPr>
            <a:lvl2pPr>
              <a:defRPr sz="2400"/>
            </a:lvl2pPr>
            <a:lvl3pPr>
              <a:defRPr sz="2000"/>
            </a:lvl3pPr>
            <a:lvl4pPr>
              <a:defRPr sz="1800"/>
            </a:lvl4pPr>
            <a:lvl5pPr>
              <a:defRPr sz="18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432041" y="1737360"/>
            <a:ext cx="6466840" cy="901066"/>
          </a:xfrm>
        </p:spPr>
        <p:txBody>
          <a:bodyPr anchor="b">
            <a:normAutofit/>
          </a:bodyPr>
          <a:lstStyle>
            <a:lvl1pPr marL="0" indent="0">
              <a:buNone/>
              <a:defRPr sz="3000" b="0">
                <a:solidFill>
                  <a:schemeClr val="accent1"/>
                </a:solidFill>
              </a:defRPr>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743200"/>
            <a:ext cx="6466840" cy="4663440"/>
          </a:xfrm>
        </p:spPr>
        <p:txBody>
          <a:bodyPr>
            <a:normAutofit/>
          </a:bodyPr>
          <a:lstStyle>
            <a:lvl1pPr>
              <a:defRPr sz="2800"/>
            </a:lvl1pPr>
            <a:lvl2pPr>
              <a:defRPr sz="2400"/>
            </a:lvl2pPr>
            <a:lvl3pPr>
              <a:defRPr sz="2000"/>
            </a:lvl3pPr>
            <a:lvl4pPr>
              <a:defRPr sz="1800"/>
            </a:lvl4pPr>
            <a:lvl5pPr>
              <a:defRPr sz="18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xmlns:p14="http://schemas.microsoft.com/office/powerpoint/2010/main" spd="slow">
    <p:pull dir="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24" Type="http://schemas.openxmlformats.org/officeDocument/2006/relationships/image" Target="../media/image1.jpeg"/><Relationship Id="rId25" Type="http://schemas.openxmlformats.org/officeDocument/2006/relationships/image" Target="../media/image2.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521658"/>
            <a:ext cx="13167360" cy="1005840"/>
          </a:xfrm>
          <a:prstGeom prst="rect">
            <a:avLst/>
          </a:prstGeom>
        </p:spPr>
        <p:txBody>
          <a:bodyPr vert="horz" lIns="130622" tIns="65311" rIns="130622" bIns="65311" rtlCol="0" anchor="b">
            <a:noAutofit/>
          </a:bodyPr>
          <a:lstStyle/>
          <a:p>
            <a:r>
              <a:rPr lang="en-US" dirty="0"/>
              <a:t>Click to edit Master title style</a:t>
            </a:r>
          </a:p>
        </p:txBody>
      </p:sp>
      <p:sp>
        <p:nvSpPr>
          <p:cNvPr id="3" name="Text Placeholder 2"/>
          <p:cNvSpPr>
            <a:spLocks noGrp="1"/>
          </p:cNvSpPr>
          <p:nvPr>
            <p:ph type="body" idx="1"/>
          </p:nvPr>
        </p:nvSpPr>
        <p:spPr>
          <a:xfrm>
            <a:off x="731520" y="1737361"/>
            <a:ext cx="13167360" cy="5669279"/>
          </a:xfrm>
          <a:prstGeom prst="rect">
            <a:avLst/>
          </a:prstGeom>
        </p:spPr>
        <p:txBody>
          <a:bodyPr vert="horz" lIns="130622" tIns="65311" rIns="130622" bIns="65311"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Box 27"/>
          <p:cNvSpPr txBox="1"/>
          <p:nvPr/>
        </p:nvSpPr>
        <p:spPr>
          <a:xfrm>
            <a:off x="1826263" y="7825309"/>
            <a:ext cx="80111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2018 Avaya Inc. All rights reserved. Confidential &amp; Proprietary. Use pursuant to your signed agreement or Avaya Policy.</a:t>
            </a:r>
          </a:p>
        </p:txBody>
      </p:sp>
      <p:sp>
        <p:nvSpPr>
          <p:cNvPr id="29" name="TextBox 28"/>
          <p:cNvSpPr txBox="1"/>
          <p:nvPr/>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pic>
        <p:nvPicPr>
          <p:cNvPr id="22" name="Picture 21" descr="LiquidLightExtended.jpg"/>
          <p:cNvPicPr>
            <a:picLocks noChangeAspect="1"/>
          </p:cNvPicPr>
          <p:nvPr userDrawn="1"/>
        </p:nvPicPr>
        <p:blipFill rotWithShape="1">
          <a:blip r:embed="rId24" cstate="email">
            <a:extLst>
              <a:ext uri="{28A0092B-C50C-407E-A947-70E740481C1C}">
                <a14:useLocalDpi xmlns:a14="http://schemas.microsoft.com/office/drawing/2010/main"/>
              </a:ext>
            </a:extLst>
          </a:blip>
          <a:srcRect/>
          <a:stretch/>
        </p:blipFill>
        <p:spPr>
          <a:xfrm>
            <a:off x="0" y="0"/>
            <a:ext cx="14630400" cy="181237"/>
          </a:xfrm>
          <a:prstGeom prst="rect">
            <a:avLst/>
          </a:prstGeom>
        </p:spPr>
      </p:pic>
      <p:pic>
        <p:nvPicPr>
          <p:cNvPr id="8" name="Picture 7"/>
          <p:cNvPicPr>
            <a:picLocks noChangeAspect="1"/>
          </p:cNvPicPr>
          <p:nvPr userDrawn="1"/>
        </p:nvPicPr>
        <p:blipFill>
          <a:blip r:embed="rId25" cstate="email">
            <a:extLst>
              <a:ext uri="{28A0092B-C50C-407E-A947-70E740481C1C}">
                <a14:useLocalDpi xmlns:a14="http://schemas.microsoft.com/office/drawing/2010/main"/>
              </a:ext>
            </a:extLst>
          </a:blip>
          <a:stretch>
            <a:fillRect/>
          </a:stretch>
        </p:blipFill>
        <p:spPr>
          <a:xfrm>
            <a:off x="704156" y="7791504"/>
            <a:ext cx="1065232" cy="30523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83" r:id="rId2"/>
    <p:sldLayoutId id="2147483664" r:id="rId3"/>
    <p:sldLayoutId id="2147483662" r:id="rId4"/>
    <p:sldLayoutId id="2147483663" r:id="rId5"/>
    <p:sldLayoutId id="2147483665" r:id="rId6"/>
    <p:sldLayoutId id="2147483682" r:id="rId7"/>
    <p:sldLayoutId id="2147483666" r:id="rId8"/>
    <p:sldLayoutId id="2147483667" r:id="rId9"/>
    <p:sldLayoutId id="2147483668" r:id="rId10"/>
    <p:sldLayoutId id="2147483681" r:id="rId11"/>
    <p:sldLayoutId id="2147483669" r:id="rId12"/>
    <p:sldLayoutId id="2147483684" r:id="rId13"/>
    <p:sldLayoutId id="2147483670" r:id="rId14"/>
    <p:sldLayoutId id="2147483672" r:id="rId15"/>
    <p:sldLayoutId id="2147483673" r:id="rId16"/>
    <p:sldLayoutId id="2147483674" r:id="rId17"/>
    <p:sldLayoutId id="2147483677" r:id="rId18"/>
    <p:sldLayoutId id="2147483678" r:id="rId19"/>
    <p:sldLayoutId id="2147483685" r:id="rId20"/>
    <p:sldLayoutId id="2147483687" r:id="rId21"/>
    <p:sldLayoutId id="2147483688" r:id="rId22"/>
  </p:sldLayoutIdLst>
  <p:transition xmlns:p14="http://schemas.microsoft.com/office/powerpoint/2010/main" spd="slow">
    <p:pull dir="ru"/>
  </p:transition>
  <p:hf hdr="0" dt="0"/>
  <p:txStyles>
    <p:title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p:titleStyle>
    <p:body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3.jpe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jpeg"/><Relationship Id="rId7" Type="http://schemas.openxmlformats.org/officeDocument/2006/relationships/image" Target="../media/image37.png"/><Relationship Id="rId8" Type="http://schemas.openxmlformats.org/officeDocument/2006/relationships/image" Target="../media/image38.png"/><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6" Type="http://schemas.openxmlformats.org/officeDocument/2006/relationships/image" Target="../media/image42.jpe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1" Type="http://schemas.openxmlformats.org/officeDocument/2006/relationships/image" Target="../media/image58.png"/><Relationship Id="rId12" Type="http://schemas.openxmlformats.org/officeDocument/2006/relationships/image" Target="../media/image59.png"/><Relationship Id="rId13" Type="http://schemas.openxmlformats.org/officeDocument/2006/relationships/image" Target="../media/image60.jpeg"/><Relationship Id="rId14" Type="http://schemas.openxmlformats.org/officeDocument/2006/relationships/image" Target="../media/image61.jpeg"/><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50.jp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5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1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78.png"/><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79.tiff"/><Relationship Id="rId5" Type="http://schemas.openxmlformats.org/officeDocument/2006/relationships/image" Target="../media/image80.jpeg"/><Relationship Id="rId6" Type="http://schemas.openxmlformats.org/officeDocument/2006/relationships/image" Target="../media/image81.emf"/><Relationship Id="rId7" Type="http://schemas.openxmlformats.org/officeDocument/2006/relationships/image" Target="../media/image82.emf"/><Relationship Id="rId1" Type="http://schemas.openxmlformats.org/officeDocument/2006/relationships/tags" Target="../tags/tag6.xml"/><Relationship Id="rId2"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6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5" Type="http://schemas.openxmlformats.org/officeDocument/2006/relationships/image" Target="../media/image85.jpeg"/><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8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8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8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18.tiff"/><Relationship Id="rId5" Type="http://schemas.openxmlformats.org/officeDocument/2006/relationships/image" Target="../media/image19.png"/><Relationship Id="rId1" Type="http://schemas.openxmlformats.org/officeDocument/2006/relationships/tags" Target="../tags/tag2.xml"/><Relationship Id="rId2"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0.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image" Target="../media/image27.png"/><Relationship Id="rId12" Type="http://schemas.openxmlformats.org/officeDocument/2006/relationships/image" Target="../media/image28.png"/><Relationship Id="rId13" Type="http://schemas.openxmlformats.org/officeDocument/2006/relationships/image" Target="../media/image29.png"/><Relationship Id="rId14" Type="http://schemas.openxmlformats.org/officeDocument/2006/relationships/image" Target="../media/image30.png"/><Relationship Id="rId15" Type="http://schemas.openxmlformats.org/officeDocument/2006/relationships/image" Target="../media/image31.png"/><Relationship Id="rId16" Type="http://schemas.openxmlformats.org/officeDocument/2006/relationships/image" Target="../media/image32.png"/><Relationship Id="rId1" Type="http://schemas.openxmlformats.org/officeDocument/2006/relationships/tags" Target="../tags/tag4.xml"/><Relationship Id="rId2" Type="http://schemas.openxmlformats.org/officeDocument/2006/relationships/slideLayout" Target="../slideLayouts/slideLayout10.xml"/><Relationship Id="rId3" Type="http://schemas.openxmlformats.org/officeDocument/2006/relationships/notesSlide" Target="../notesSlides/notesSlide6.xml"/><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jpeg"/><Relationship Id="rId9" Type="http://schemas.openxmlformats.org/officeDocument/2006/relationships/image" Target="../media/image25.png"/><Relationship Id="rId10" Type="http://schemas.openxmlformats.org/officeDocument/2006/relationships/image" Target="../media/image2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7696" y="0"/>
            <a:ext cx="13252704" cy="8229600"/>
          </a:xfrm>
          <a:prstGeom prst="rect">
            <a:avLst/>
          </a:prstGeom>
        </p:spPr>
      </p:pic>
      <p:pic>
        <p:nvPicPr>
          <p:cNvPr id="11"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4800" y="-1120647"/>
            <a:ext cx="8092000" cy="8045334"/>
          </a:xfrm>
          <a:prstGeom prst="rect">
            <a:avLst/>
          </a:prstGeom>
        </p:spPr>
      </p:pic>
      <p:sp>
        <p:nvSpPr>
          <p:cNvPr id="2" name="Title 1"/>
          <p:cNvSpPr>
            <a:spLocks noGrp="1"/>
          </p:cNvSpPr>
          <p:nvPr>
            <p:ph type="ctrTitle"/>
          </p:nvPr>
        </p:nvSpPr>
        <p:spPr>
          <a:xfrm>
            <a:off x="1396977" y="3295497"/>
            <a:ext cx="9026305" cy="1638605"/>
          </a:xfrm>
        </p:spPr>
        <p:txBody>
          <a:bodyPr/>
          <a:lstStyle/>
          <a:p>
            <a:r>
              <a:rPr lang="en-US" dirty="0">
                <a:solidFill>
                  <a:schemeClr val="bg1"/>
                </a:solidFill>
              </a:rPr>
              <a:t>Avaya IP Office</a:t>
            </a:r>
            <a:r>
              <a:rPr lang="en-US" baseline="28000" dirty="0">
                <a:solidFill>
                  <a:schemeClr val="bg1"/>
                </a:solidFill>
              </a:rPr>
              <a:t>™</a:t>
            </a:r>
            <a:r>
              <a:rPr lang="en-US" dirty="0">
                <a:solidFill>
                  <a:schemeClr val="bg1"/>
                </a:solidFill>
              </a:rPr>
              <a:t/>
            </a:r>
            <a:br>
              <a:rPr lang="en-US" dirty="0">
                <a:solidFill>
                  <a:schemeClr val="bg1"/>
                </a:solidFill>
              </a:rPr>
            </a:br>
            <a:r>
              <a:rPr lang="zh-CN" altLang="en-US" sz="2800" dirty="0" smtClean="0">
                <a:solidFill>
                  <a:schemeClr val="bg1"/>
                </a:solidFill>
              </a:rPr>
              <a:t>给您的业务带来高价值的通信和协作</a:t>
            </a:r>
            <a:endParaRPr lang="en-US" sz="2800" dirty="0">
              <a:solidFill>
                <a:schemeClr val="bg1"/>
              </a:solidFill>
            </a:endParaRPr>
          </a:p>
        </p:txBody>
      </p:sp>
      <p:pic>
        <p:nvPicPr>
          <p:cNvPr id="6" name="Picture 5" descr="LiquidLightExtended.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sp>
        <p:nvSpPr>
          <p:cNvPr id="8" name="TextBox 7"/>
          <p:cNvSpPr txBox="1"/>
          <p:nvPr/>
        </p:nvSpPr>
        <p:spPr>
          <a:xfrm>
            <a:off x="1972225" y="7825309"/>
            <a:ext cx="7868441" cy="284247"/>
          </a:xfrm>
          <a:prstGeom prst="rect">
            <a:avLst/>
          </a:prstGeom>
          <a:noFill/>
        </p:spPr>
        <p:txBody>
          <a:bodyPr wrap="none" lIns="130622" tIns="65311" rIns="130622" bIns="65311" rtlCol="0" anchor="ctr">
            <a:spAutoFit/>
          </a:bodyPr>
          <a:lstStyle/>
          <a:p>
            <a:pPr>
              <a:lnSpc>
                <a:spcPct val="90000"/>
              </a:lnSpc>
              <a:defRPr/>
            </a:pPr>
            <a:r>
              <a:rPr lang="en-US" sz="1100" dirty="0">
                <a:solidFill>
                  <a:srgbClr val="8F8F8F"/>
                </a:solidFill>
              </a:rPr>
              <a:t>© 2018 Avaya Inc. All rights reserved. Confidential &amp; Proprietary. Use pursuant to your signed agreement or Avaya Policy.</a:t>
            </a:r>
          </a:p>
        </p:txBody>
      </p:sp>
      <p:pic>
        <p:nvPicPr>
          <p:cNvPr id="15"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38000" y="489600"/>
            <a:ext cx="2152800" cy="612198"/>
          </a:xfrm>
          <a:prstGeom prst="rect">
            <a:avLst/>
          </a:prstGeom>
          <a:noFill/>
          <a:ln>
            <a:noFill/>
          </a:ln>
        </p:spPr>
      </p:pic>
    </p:spTree>
    <p:extLst>
      <p:ext uri="{BB962C8B-B14F-4D97-AF65-F5344CB8AC3E}">
        <p14:creationId xmlns:p14="http://schemas.microsoft.com/office/powerpoint/2010/main" val="1402145909"/>
      </p:ext>
    </p:extLst>
  </p:cSld>
  <p:clrMapOvr>
    <a:masterClrMapping/>
  </p:clrMapOvr>
  <p:transition xmlns:p14="http://schemas.microsoft.com/office/powerpoint/2010/main" spd="slow">
    <p:pull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989351" y="2651095"/>
            <a:ext cx="12411856" cy="1023089"/>
            <a:chOff x="989351" y="2607191"/>
            <a:chExt cx="12411856" cy="1023089"/>
          </a:xfrm>
        </p:grpSpPr>
        <p:sp>
          <p:nvSpPr>
            <p:cNvPr id="7" name="Rectangle 6"/>
            <p:cNvSpPr/>
            <p:nvPr/>
          </p:nvSpPr>
          <p:spPr>
            <a:xfrm>
              <a:off x="4406889" y="2607191"/>
              <a:ext cx="8994318" cy="1013787"/>
            </a:xfrm>
            <a:prstGeom prst="rect">
              <a:avLst/>
            </a:prstGeom>
            <a:solidFill>
              <a:schemeClr val="bg2"/>
            </a:solidFill>
            <a:ln w="9525" cap="flat" cmpd="sng" algn="ctr">
              <a:noFill/>
              <a:prstDash val="solid"/>
            </a:ln>
            <a:effectLst/>
          </p:spPr>
          <p:txBody>
            <a:bodyPr rtlCol="0" anchor="ctr"/>
            <a:lstStyle/>
            <a:p>
              <a:pPr marL="908050"/>
              <a:r>
                <a:rPr lang="zh-CN" altLang="en-US" sz="2400" dirty="0"/>
                <a:t>加强的统一通信，移动和客户联络，</a:t>
              </a:r>
              <a:endParaRPr lang="en-US" altLang="zh-CN" sz="2400" dirty="0"/>
            </a:p>
            <a:p>
              <a:pPr marL="898027"/>
              <a:r>
                <a:rPr lang="zh-CN" altLang="en-US" sz="2400" dirty="0" smtClean="0"/>
                <a:t>基于软件的解决方案</a:t>
              </a:r>
              <a:endParaRPr lang="en-US" altLang="zh-CN" sz="2400" dirty="0"/>
            </a:p>
          </p:txBody>
        </p:sp>
        <p:sp>
          <p:nvSpPr>
            <p:cNvPr id="11" name="Pentagon 10"/>
            <p:cNvSpPr/>
            <p:nvPr/>
          </p:nvSpPr>
          <p:spPr bwMode="auto">
            <a:xfrm>
              <a:off x="989351" y="2607192"/>
              <a:ext cx="4091695" cy="1023088"/>
            </a:xfrm>
            <a:prstGeom prst="homePlate">
              <a:avLst>
                <a:gd name="adj" fmla="val 23627"/>
              </a:avLst>
            </a:prstGeom>
            <a:solidFill>
              <a:srgbClr val="DA291C"/>
            </a:solidFill>
            <a:ln/>
            <a:effectLst/>
          </p:spPr>
          <p:style>
            <a:lnRef idx="1">
              <a:schemeClr val="accent1"/>
            </a:lnRef>
            <a:fillRef idx="3">
              <a:schemeClr val="accent1"/>
            </a:fillRef>
            <a:effectRef idx="2">
              <a:schemeClr val="accent1"/>
            </a:effectRef>
            <a:fontRef idx="minor">
              <a:schemeClr val="lt1"/>
            </a:fontRef>
          </p:style>
          <p:txBody>
            <a:bodyPr lIns="503998" rIns="90000" rtlCol="0" anchor="ctr"/>
            <a:lstStyle/>
            <a:p>
              <a:pPr algn="ctr"/>
              <a:r>
                <a:rPr lang="en-US" sz="2000" b="1" dirty="0">
                  <a:solidFill>
                    <a:schemeClr val="bg1"/>
                  </a:solidFill>
                  <a:cs typeface="Calibri"/>
                </a:rPr>
                <a:t>Server </a:t>
              </a:r>
              <a:r>
                <a:rPr lang="en-US" sz="2000" b="1" dirty="0" smtClean="0">
                  <a:solidFill>
                    <a:schemeClr val="bg1"/>
                  </a:solidFill>
                  <a:cs typeface="Calibri"/>
                </a:rPr>
                <a:t>Edition</a:t>
              </a:r>
              <a:r>
                <a:rPr lang="zh-CN" altLang="en-US" sz="2000" b="1" dirty="0" smtClean="0">
                  <a:solidFill>
                    <a:schemeClr val="bg1"/>
                  </a:solidFill>
                  <a:cs typeface="Calibri"/>
                </a:rPr>
                <a:t>服务器版</a:t>
              </a:r>
              <a:endParaRPr lang="en-US" sz="2000" b="1" dirty="0">
                <a:solidFill>
                  <a:schemeClr val="bg1"/>
                </a:solidFill>
                <a:cs typeface="Calibri"/>
              </a:endParaRPr>
            </a:p>
          </p:txBody>
        </p:sp>
      </p:grpSp>
      <p:grpSp>
        <p:nvGrpSpPr>
          <p:cNvPr id="18" name="Group 17"/>
          <p:cNvGrpSpPr/>
          <p:nvPr/>
        </p:nvGrpSpPr>
        <p:grpSpPr>
          <a:xfrm>
            <a:off x="989351" y="1554869"/>
            <a:ext cx="12411856" cy="1023088"/>
            <a:chOff x="989362" y="1287606"/>
            <a:chExt cx="12411856" cy="1023088"/>
          </a:xfrm>
        </p:grpSpPr>
        <p:sp>
          <p:nvSpPr>
            <p:cNvPr id="6" name="TextBox 5"/>
            <p:cNvSpPr txBox="1"/>
            <p:nvPr/>
          </p:nvSpPr>
          <p:spPr>
            <a:xfrm>
              <a:off x="4406900" y="1287606"/>
              <a:ext cx="8994318" cy="1013784"/>
            </a:xfrm>
            <a:prstGeom prst="rect">
              <a:avLst/>
            </a:prstGeom>
            <a:solidFill>
              <a:schemeClr val="bg2"/>
            </a:solidFill>
            <a:ln w="9525" cap="flat" cmpd="sng" algn="ctr">
              <a:noFill/>
              <a:prstDash val="solid"/>
            </a:ln>
            <a:effectLst/>
          </p:spPr>
          <p:txBody>
            <a:bodyPr rtlCol="0" anchor="ctr"/>
            <a:lstStyle>
              <a:defPPr>
                <a:defRPr lang="en-US"/>
              </a:defPPr>
              <a:lvl1pPr marL="628650">
                <a:defRPr sz="2400">
                  <a:solidFill>
                    <a:srgbClr val="000000"/>
                  </a:solidFill>
                  <a:latin typeface="Calibri"/>
                  <a:cs typeface="Calibri"/>
                </a:defRPr>
              </a:lvl1pPr>
            </a:lstStyle>
            <a:p>
              <a:pPr marL="908050"/>
              <a:r>
                <a:rPr lang="zh-CN" altLang="en-US" dirty="0"/>
                <a:t>加强</a:t>
              </a:r>
              <a:r>
                <a:rPr lang="zh-CN" altLang="en-US" dirty="0" smtClean="0"/>
                <a:t>的大规模统一</a:t>
              </a:r>
              <a:r>
                <a:rPr lang="zh-CN" altLang="en-US" dirty="0"/>
                <a:t>通信，移动和客户联络，</a:t>
              </a:r>
              <a:endParaRPr lang="en-US" altLang="zh-CN" dirty="0"/>
            </a:p>
            <a:p>
              <a:pPr marL="898027"/>
              <a:r>
                <a:rPr lang="zh-CN" altLang="en-US" dirty="0" smtClean="0"/>
                <a:t>高弹性的基于</a:t>
              </a:r>
              <a:r>
                <a:rPr lang="zh-CN" altLang="en-US" dirty="0"/>
                <a:t>软件的解决方案</a:t>
              </a:r>
              <a:endParaRPr lang="en-US" altLang="zh-CN" dirty="0"/>
            </a:p>
          </p:txBody>
        </p:sp>
        <p:sp>
          <p:nvSpPr>
            <p:cNvPr id="12" name="Pentagon 11"/>
            <p:cNvSpPr/>
            <p:nvPr/>
          </p:nvSpPr>
          <p:spPr bwMode="auto">
            <a:xfrm>
              <a:off x="989362" y="1287606"/>
              <a:ext cx="4091684" cy="1023088"/>
            </a:xfrm>
            <a:prstGeom prst="homePlate">
              <a:avLst>
                <a:gd name="adj" fmla="val 23627"/>
              </a:avLst>
            </a:prstGeom>
            <a:solidFill>
              <a:srgbClr val="DA291C"/>
            </a:solidFill>
            <a:ln/>
            <a:effectLst/>
          </p:spPr>
          <p:style>
            <a:lnRef idx="1">
              <a:schemeClr val="accent1"/>
            </a:lnRef>
            <a:fillRef idx="3">
              <a:schemeClr val="accent1"/>
            </a:fillRef>
            <a:effectRef idx="2">
              <a:schemeClr val="accent1"/>
            </a:effectRef>
            <a:fontRef idx="minor">
              <a:schemeClr val="lt1"/>
            </a:fontRef>
          </p:style>
          <p:txBody>
            <a:bodyPr lIns="648000" rtlCol="0" anchor="ctr"/>
            <a:lstStyle/>
            <a:p>
              <a:pPr algn="ctr"/>
              <a:r>
                <a:rPr lang="en-US" sz="2400" b="1" dirty="0">
                  <a:solidFill>
                    <a:schemeClr val="bg1"/>
                  </a:solidFill>
                  <a:cs typeface="Calibri"/>
                </a:rPr>
                <a:t>IP Office Select</a:t>
              </a:r>
            </a:p>
          </p:txBody>
        </p:sp>
      </p:grpSp>
      <p:grpSp>
        <p:nvGrpSpPr>
          <p:cNvPr id="16" name="Group 15"/>
          <p:cNvGrpSpPr/>
          <p:nvPr/>
        </p:nvGrpSpPr>
        <p:grpSpPr>
          <a:xfrm>
            <a:off x="989351" y="3747322"/>
            <a:ext cx="12411856" cy="1023088"/>
            <a:chOff x="989351" y="3937753"/>
            <a:chExt cx="12411856" cy="1023088"/>
          </a:xfrm>
        </p:grpSpPr>
        <p:sp>
          <p:nvSpPr>
            <p:cNvPr id="3" name="TextBox 2"/>
            <p:cNvSpPr txBox="1"/>
            <p:nvPr/>
          </p:nvSpPr>
          <p:spPr>
            <a:xfrm>
              <a:off x="4406899" y="3937753"/>
              <a:ext cx="8994308" cy="1013787"/>
            </a:xfrm>
            <a:prstGeom prst="rect">
              <a:avLst/>
            </a:prstGeom>
            <a:solidFill>
              <a:schemeClr val="bg2"/>
            </a:solidFill>
            <a:ln w="9525" cap="flat" cmpd="sng" algn="ctr">
              <a:noFill/>
              <a:prstDash val="solid"/>
            </a:ln>
            <a:effectLst/>
          </p:spPr>
          <p:txBody>
            <a:bodyPr rtlCol="0" anchor="ctr"/>
            <a:lstStyle>
              <a:defPPr>
                <a:defRPr lang="en-US"/>
              </a:defPPr>
              <a:lvl1pPr marL="628650">
                <a:defRPr sz="2400">
                  <a:solidFill>
                    <a:srgbClr val="000000"/>
                  </a:solidFill>
                  <a:latin typeface="Calibri"/>
                  <a:cs typeface="Calibri"/>
                </a:defRPr>
              </a:lvl1pPr>
            </a:lstStyle>
            <a:p>
              <a:pPr marL="908050"/>
              <a:r>
                <a:rPr lang="zh-CN" altLang="en-US" dirty="0">
                  <a:latin typeface="+mn-lt"/>
                </a:rPr>
                <a:t>加强</a:t>
              </a:r>
              <a:r>
                <a:rPr lang="zh-CN" altLang="en-US" dirty="0" smtClean="0">
                  <a:latin typeface="+mn-lt"/>
                </a:rPr>
                <a:t>的统一通信，移动和客户联络，</a:t>
              </a:r>
              <a:endParaRPr lang="en-US" dirty="0">
                <a:latin typeface="+mn-lt"/>
              </a:endParaRPr>
            </a:p>
            <a:p>
              <a:pPr marL="898027"/>
              <a:r>
                <a:rPr lang="zh-CN" altLang="en-US" dirty="0"/>
                <a:t>“交钥匙”平台</a:t>
              </a:r>
              <a:endParaRPr lang="en-US" altLang="zh-CN" dirty="0"/>
            </a:p>
          </p:txBody>
        </p:sp>
        <p:sp>
          <p:nvSpPr>
            <p:cNvPr id="13" name="Pentagon 12"/>
            <p:cNvSpPr/>
            <p:nvPr/>
          </p:nvSpPr>
          <p:spPr bwMode="auto">
            <a:xfrm>
              <a:off x="989351" y="3937753"/>
              <a:ext cx="4091692" cy="1023088"/>
            </a:xfrm>
            <a:prstGeom prst="homePlate">
              <a:avLst>
                <a:gd name="adj" fmla="val 25092"/>
              </a:avLst>
            </a:prstGeom>
            <a:solidFill>
              <a:srgbClr val="DA291C"/>
            </a:solidFill>
            <a:ln/>
            <a:effectLst/>
          </p:spPr>
          <p:style>
            <a:lnRef idx="1">
              <a:schemeClr val="accent1"/>
            </a:lnRef>
            <a:fillRef idx="3">
              <a:schemeClr val="accent1"/>
            </a:fillRef>
            <a:effectRef idx="2">
              <a:schemeClr val="accent1"/>
            </a:effectRef>
            <a:fontRef idx="minor">
              <a:schemeClr val="lt1"/>
            </a:fontRef>
          </p:style>
          <p:txBody>
            <a:bodyPr lIns="936000" rtlCol="0" anchor="ctr"/>
            <a:lstStyle/>
            <a:p>
              <a:pPr algn="ctr"/>
              <a:r>
                <a:rPr lang="en-US" sz="2000" b="1" dirty="0">
                  <a:solidFill>
                    <a:schemeClr val="bg1"/>
                  </a:solidFill>
                  <a:cs typeface="Calibri"/>
                </a:rPr>
                <a:t>Preferred </a:t>
              </a:r>
              <a:r>
                <a:rPr lang="en-US" sz="2000" b="1" dirty="0" smtClean="0">
                  <a:solidFill>
                    <a:schemeClr val="bg1"/>
                  </a:solidFill>
                  <a:cs typeface="Calibri"/>
                </a:rPr>
                <a:t>Edition</a:t>
              </a:r>
              <a:r>
                <a:rPr lang="zh-CN" altLang="en-US" sz="2000" b="1" dirty="0" smtClean="0">
                  <a:solidFill>
                    <a:schemeClr val="bg1"/>
                  </a:solidFill>
                  <a:cs typeface="Calibri"/>
                </a:rPr>
                <a:t>首选版</a:t>
              </a:r>
              <a:endParaRPr lang="en-US" sz="2000" b="1" dirty="0">
                <a:solidFill>
                  <a:schemeClr val="bg1"/>
                </a:solidFill>
                <a:cs typeface="Calibri"/>
              </a:endParaRPr>
            </a:p>
          </p:txBody>
        </p:sp>
      </p:grpSp>
      <p:grpSp>
        <p:nvGrpSpPr>
          <p:cNvPr id="10" name="Group 9"/>
          <p:cNvGrpSpPr/>
          <p:nvPr/>
        </p:nvGrpSpPr>
        <p:grpSpPr>
          <a:xfrm>
            <a:off x="989351" y="4843548"/>
            <a:ext cx="12411856" cy="1028777"/>
            <a:chOff x="946393" y="5242350"/>
            <a:chExt cx="13022610" cy="1028777"/>
          </a:xfrm>
        </p:grpSpPr>
        <p:sp>
          <p:nvSpPr>
            <p:cNvPr id="5" name="TextBox 4"/>
            <p:cNvSpPr txBox="1"/>
            <p:nvPr/>
          </p:nvSpPr>
          <p:spPr>
            <a:xfrm>
              <a:off x="4406889" y="5257340"/>
              <a:ext cx="9562114" cy="1013787"/>
            </a:xfrm>
            <a:prstGeom prst="rect">
              <a:avLst/>
            </a:prstGeom>
            <a:solidFill>
              <a:schemeClr val="bg2"/>
            </a:solidFill>
            <a:ln w="9525" cap="flat" cmpd="sng" algn="ctr">
              <a:noFill/>
              <a:prstDash val="solid"/>
            </a:ln>
            <a:effectLst/>
          </p:spPr>
          <p:txBody>
            <a:bodyPr rtlCol="0" anchor="ctr"/>
            <a:lstStyle>
              <a:defPPr>
                <a:defRPr lang="en-US"/>
              </a:defPPr>
              <a:lvl1pPr marL="628650">
                <a:defRPr sz="2400">
                  <a:solidFill>
                    <a:srgbClr val="000000"/>
                  </a:solidFill>
                  <a:latin typeface="Calibri"/>
                  <a:cs typeface="Calibri"/>
                </a:defRPr>
              </a:lvl1pPr>
            </a:lstStyle>
            <a:p>
              <a:pPr marL="914400"/>
              <a:endParaRPr lang="en-US" altLang="zh-CN" dirty="0" smtClean="0">
                <a:latin typeface="+mn-lt"/>
              </a:endParaRPr>
            </a:p>
            <a:p>
              <a:pPr marL="914400"/>
              <a:r>
                <a:rPr lang="zh-CN" altLang="en-US" dirty="0" smtClean="0">
                  <a:latin typeface="+mn-lt"/>
                </a:rPr>
                <a:t>基本的统一通信和移动，</a:t>
              </a:r>
              <a:r>
                <a:rPr lang="zh-CN" altLang="en-US" dirty="0" smtClean="0"/>
                <a:t>“交钥匙”</a:t>
              </a:r>
              <a:r>
                <a:rPr lang="zh-CN" altLang="en-US" dirty="0"/>
                <a:t>平台</a:t>
              </a:r>
              <a:endParaRPr lang="en-US" altLang="zh-CN" dirty="0"/>
            </a:p>
            <a:p>
              <a:pPr marL="914400"/>
              <a:endParaRPr lang="en-US" dirty="0">
                <a:latin typeface="+mn-lt"/>
              </a:endParaRPr>
            </a:p>
          </p:txBody>
        </p:sp>
        <p:sp>
          <p:nvSpPr>
            <p:cNvPr id="14" name="Pentagon 13"/>
            <p:cNvSpPr/>
            <p:nvPr/>
          </p:nvSpPr>
          <p:spPr bwMode="auto">
            <a:xfrm>
              <a:off x="946393" y="5242350"/>
              <a:ext cx="4293024" cy="1023088"/>
            </a:xfrm>
            <a:prstGeom prst="homePlate">
              <a:avLst>
                <a:gd name="adj" fmla="val 25092"/>
              </a:avLst>
            </a:prstGeom>
            <a:solidFill>
              <a:srgbClr val="DA291C"/>
            </a:solidFill>
            <a:ln/>
            <a:effectLst/>
          </p:spPr>
          <p:style>
            <a:lnRef idx="1">
              <a:schemeClr val="accent1"/>
            </a:lnRef>
            <a:fillRef idx="3">
              <a:schemeClr val="accent1"/>
            </a:fillRef>
            <a:effectRef idx="2">
              <a:schemeClr val="accent1"/>
            </a:effectRef>
            <a:fontRef idx="minor">
              <a:schemeClr val="lt1"/>
            </a:fontRef>
          </p:style>
          <p:txBody>
            <a:bodyPr lIns="936000" rtlCol="0" anchor="ctr"/>
            <a:lstStyle/>
            <a:p>
              <a:pPr algn="ctr"/>
              <a:r>
                <a:rPr lang="en-US" sz="2000" b="1" dirty="0">
                  <a:solidFill>
                    <a:schemeClr val="bg1"/>
                  </a:solidFill>
                  <a:cs typeface="Calibri"/>
                </a:rPr>
                <a:t>Essential </a:t>
              </a:r>
              <a:r>
                <a:rPr lang="en-US" sz="2000" b="1" dirty="0" smtClean="0">
                  <a:solidFill>
                    <a:schemeClr val="bg1"/>
                  </a:solidFill>
                  <a:cs typeface="Calibri"/>
                </a:rPr>
                <a:t>Edition</a:t>
              </a:r>
              <a:r>
                <a:rPr lang="zh-CN" altLang="en-US" sz="2000" b="1" dirty="0" smtClean="0">
                  <a:solidFill>
                    <a:schemeClr val="bg1"/>
                  </a:solidFill>
                  <a:cs typeface="Calibri"/>
                </a:rPr>
                <a:t>基本版</a:t>
              </a:r>
              <a:endParaRPr lang="en-US" sz="2000" b="1" dirty="0">
                <a:solidFill>
                  <a:schemeClr val="bg1"/>
                </a:solidFill>
                <a:cs typeface="Calibri"/>
              </a:endParaRPr>
            </a:p>
          </p:txBody>
        </p:sp>
      </p:grpSp>
      <p:grpSp>
        <p:nvGrpSpPr>
          <p:cNvPr id="9" name="Group 8"/>
          <p:cNvGrpSpPr/>
          <p:nvPr/>
        </p:nvGrpSpPr>
        <p:grpSpPr>
          <a:xfrm>
            <a:off x="989351" y="5945464"/>
            <a:ext cx="12411856" cy="1023088"/>
            <a:chOff x="989351" y="6576925"/>
            <a:chExt cx="12411856" cy="1023088"/>
          </a:xfrm>
        </p:grpSpPr>
        <p:sp>
          <p:nvSpPr>
            <p:cNvPr id="4" name="Rectangle 3"/>
            <p:cNvSpPr/>
            <p:nvPr/>
          </p:nvSpPr>
          <p:spPr>
            <a:xfrm>
              <a:off x="4406899" y="6576925"/>
              <a:ext cx="8994308" cy="1023088"/>
            </a:xfrm>
            <a:prstGeom prst="rect">
              <a:avLst/>
            </a:prstGeom>
            <a:solidFill>
              <a:schemeClr val="bg2"/>
            </a:solidFill>
            <a:ln w="9525" cap="flat" cmpd="sng" algn="ctr">
              <a:noFill/>
              <a:prstDash val="solid"/>
            </a:ln>
            <a:effectLst/>
          </p:spPr>
          <p:txBody>
            <a:bodyPr rtlCol="0" anchor="ctr"/>
            <a:lstStyle/>
            <a:p>
              <a:pPr marL="898027"/>
              <a:r>
                <a:rPr lang="zh-CN" altLang="en-US" sz="2400" dirty="0" smtClean="0">
                  <a:solidFill>
                    <a:srgbClr val="000000"/>
                  </a:solidFill>
                  <a:cs typeface="Calibri"/>
                </a:rPr>
                <a:t>基本的电话功能，“交钥匙”平台</a:t>
              </a:r>
              <a:endParaRPr lang="en-US" sz="2400" dirty="0">
                <a:solidFill>
                  <a:srgbClr val="000000"/>
                </a:solidFill>
                <a:cs typeface="Calibri"/>
              </a:endParaRPr>
            </a:p>
          </p:txBody>
        </p:sp>
        <p:sp>
          <p:nvSpPr>
            <p:cNvPr id="15" name="Pentagon 14"/>
            <p:cNvSpPr/>
            <p:nvPr/>
          </p:nvSpPr>
          <p:spPr bwMode="auto">
            <a:xfrm>
              <a:off x="989351" y="6576925"/>
              <a:ext cx="4091683" cy="1023088"/>
            </a:xfrm>
            <a:prstGeom prst="homePlate">
              <a:avLst>
                <a:gd name="adj" fmla="val 26557"/>
              </a:avLst>
            </a:prstGeom>
            <a:solidFill>
              <a:srgbClr val="DA291C"/>
            </a:solidFill>
            <a:ln/>
            <a:effectLst/>
          </p:spPr>
          <p:style>
            <a:lnRef idx="1">
              <a:schemeClr val="accent1"/>
            </a:lnRef>
            <a:fillRef idx="3">
              <a:schemeClr val="accent1"/>
            </a:fillRef>
            <a:effectRef idx="2">
              <a:schemeClr val="accent1"/>
            </a:effectRef>
            <a:fontRef idx="minor">
              <a:schemeClr val="lt1"/>
            </a:fontRef>
          </p:style>
          <p:txBody>
            <a:bodyPr lIns="503999" rtlCol="0" anchor="ctr"/>
            <a:lstStyle/>
            <a:p>
              <a:pPr algn="ctr"/>
              <a:r>
                <a:rPr lang="en-US" sz="2000" b="1" dirty="0">
                  <a:solidFill>
                    <a:schemeClr val="bg1"/>
                  </a:solidFill>
                  <a:cs typeface="Calibri"/>
                </a:rPr>
                <a:t>Basic </a:t>
              </a:r>
              <a:r>
                <a:rPr lang="en-US" sz="2000" b="1" dirty="0" smtClean="0">
                  <a:solidFill>
                    <a:schemeClr val="bg1"/>
                  </a:solidFill>
                  <a:cs typeface="Calibri"/>
                </a:rPr>
                <a:t>Edition</a:t>
              </a:r>
              <a:r>
                <a:rPr lang="zh-CN" altLang="en-US" sz="2000" b="1" dirty="0" smtClean="0">
                  <a:solidFill>
                    <a:schemeClr val="bg1"/>
                  </a:solidFill>
                  <a:cs typeface="Calibri"/>
                </a:rPr>
                <a:t>起始版</a:t>
              </a:r>
              <a:endParaRPr lang="en-US" sz="2000" b="1" dirty="0">
                <a:solidFill>
                  <a:schemeClr val="bg1"/>
                </a:solidFill>
                <a:cs typeface="Calibri"/>
              </a:endParaRPr>
            </a:p>
          </p:txBody>
        </p:sp>
      </p:grpSp>
      <p:sp>
        <p:nvSpPr>
          <p:cNvPr id="8" name="Up Arrow 7"/>
          <p:cNvSpPr/>
          <p:nvPr/>
        </p:nvSpPr>
        <p:spPr>
          <a:xfrm>
            <a:off x="801654" y="1554869"/>
            <a:ext cx="1210642" cy="5428673"/>
          </a:xfrm>
          <a:prstGeom prst="upArrow">
            <a:avLst>
              <a:gd name="adj1" fmla="val 68824"/>
              <a:gd name="adj2" fmla="val 50000"/>
            </a:avLst>
          </a:prstGeom>
          <a:solidFill>
            <a:schemeClr val="tx1"/>
          </a:solidFill>
          <a:ln w="9525" cap="flat" cmpd="sng" algn="ctr">
            <a:noFill/>
            <a:prstDash val="solid"/>
          </a:ln>
          <a:effectLst/>
        </p:spPr>
        <p:txBody>
          <a:bodyPr vert="vert270" lIns="130622" tIns="65311" rIns="130622" bIns="65311" rtlCol="0" anchor="ctr"/>
          <a:lstStyle/>
          <a:p>
            <a:pPr algn="ctr"/>
            <a:r>
              <a:rPr lang="zh-CN" altLang="en-US" sz="2400" dirty="0" smtClean="0">
                <a:solidFill>
                  <a:schemeClr val="bg1"/>
                </a:solidFill>
                <a:effectLst/>
                <a:cs typeface="Calibri"/>
              </a:rPr>
              <a:t>基于单一代码，简单扩容</a:t>
            </a:r>
            <a:endParaRPr lang="en-US" sz="2400" dirty="0">
              <a:solidFill>
                <a:schemeClr val="bg1"/>
              </a:solidFill>
              <a:effectLst/>
              <a:cs typeface="Calibri"/>
            </a:endParaRPr>
          </a:p>
        </p:txBody>
      </p:sp>
      <p:sp>
        <p:nvSpPr>
          <p:cNvPr id="20" name="Title 19"/>
          <p:cNvSpPr>
            <a:spLocks noGrp="1"/>
          </p:cNvSpPr>
          <p:nvPr>
            <p:ph type="title"/>
          </p:nvPr>
        </p:nvSpPr>
        <p:spPr>
          <a:xfrm>
            <a:off x="764571" y="80218"/>
            <a:ext cx="13167360" cy="1005840"/>
          </a:xfrm>
        </p:spPr>
        <p:txBody>
          <a:bodyPr/>
          <a:lstStyle/>
          <a:p>
            <a:r>
              <a:rPr lang="en-US" dirty="0"/>
              <a:t>AN IP Office </a:t>
            </a:r>
            <a:r>
              <a:rPr lang="zh-CN" altLang="en-US" dirty="0" smtClean="0">
                <a:solidFill>
                  <a:schemeClr val="tx1"/>
                </a:solidFill>
              </a:rPr>
              <a:t>满足您的需求</a:t>
            </a:r>
            <a:endParaRPr lang="en-US" dirty="0">
              <a:solidFill>
                <a:schemeClr val="tx1"/>
              </a:solidFill>
            </a:endParaRPr>
          </a:p>
        </p:txBody>
      </p:sp>
    </p:spTree>
    <p:extLst>
      <p:ext uri="{BB962C8B-B14F-4D97-AF65-F5344CB8AC3E}">
        <p14:creationId xmlns:p14="http://schemas.microsoft.com/office/powerpoint/2010/main" val="4080229174"/>
      </p:ext>
    </p:extLst>
  </p:cSld>
  <p:clrMapOvr>
    <a:masterClrMapping/>
  </p:clrMapOvr>
  <p:transition xmlns:p14="http://schemas.microsoft.com/office/powerpoint/2010/main" spd="slow">
    <p:pull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IP Office </a:t>
            </a:r>
            <a:r>
              <a:rPr lang="zh-CN" altLang="en-US" b="1" dirty="0" smtClean="0">
                <a:solidFill>
                  <a:schemeClr val="tx1"/>
                </a:solidFill>
              </a:rPr>
              <a:t>用户终端</a:t>
            </a:r>
            <a:endParaRPr lang="en-US" b="1" dirty="0">
              <a:solidFill>
                <a:schemeClr val="tx1"/>
              </a:solidFill>
            </a:endParaRPr>
          </a:p>
        </p:txBody>
      </p:sp>
    </p:spTree>
    <p:extLst>
      <p:ext uri="{BB962C8B-B14F-4D97-AF65-F5344CB8AC3E}">
        <p14:creationId xmlns:p14="http://schemas.microsoft.com/office/powerpoint/2010/main" val="3462399391"/>
      </p:ext>
    </p:extLst>
  </p:cSld>
  <p:clrMapOvr>
    <a:masterClrMapping/>
  </p:clrMapOvr>
  <p:transition xmlns:p14="http://schemas.microsoft.com/office/powerpoint/2010/main" spd="slow">
    <p:pull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8007685" y="1769042"/>
            <a:ext cx="5982667" cy="2880440"/>
          </a:xfrm>
          <a:prstGeom prst="rect">
            <a:avLst/>
          </a:prstGeom>
          <a:solidFill>
            <a:schemeClr val="bg2"/>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lt1"/>
              </a:solidFill>
            </a:endParaRPr>
          </a:p>
        </p:txBody>
      </p:sp>
      <p:sp>
        <p:nvSpPr>
          <p:cNvPr id="31" name="Rectangle 45"/>
          <p:cNvSpPr/>
          <p:nvPr/>
        </p:nvSpPr>
        <p:spPr>
          <a:xfrm>
            <a:off x="734590" y="4609127"/>
            <a:ext cx="4054966" cy="3042644"/>
          </a:xfrm>
          <a:prstGeom prst="rect">
            <a:avLst/>
          </a:prstGeom>
          <a:solidFill>
            <a:schemeClr val="bg2"/>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lt1"/>
              </a:solidFill>
            </a:endParaRPr>
          </a:p>
        </p:txBody>
      </p:sp>
      <p:sp>
        <p:nvSpPr>
          <p:cNvPr id="47" name="Rectangle 46"/>
          <p:cNvSpPr/>
          <p:nvPr/>
        </p:nvSpPr>
        <p:spPr>
          <a:xfrm>
            <a:off x="8011886" y="1391119"/>
            <a:ext cx="5978466" cy="311440"/>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2000" dirty="0" smtClean="0">
                <a:solidFill>
                  <a:schemeClr val="bg1"/>
                </a:solidFill>
              </a:rPr>
              <a:t>高性价</a:t>
            </a:r>
            <a:r>
              <a:rPr lang="zh-CN" altLang="en-US" sz="2000" dirty="0">
                <a:solidFill>
                  <a:schemeClr val="bg1"/>
                </a:solidFill>
              </a:rPr>
              <a:t>比电话</a:t>
            </a:r>
            <a:endParaRPr lang="en-US" sz="2000" dirty="0">
              <a:solidFill>
                <a:schemeClr val="bg1"/>
              </a:solidFill>
            </a:endParaRPr>
          </a:p>
        </p:txBody>
      </p:sp>
      <p:sp>
        <p:nvSpPr>
          <p:cNvPr id="30" name="Rectangle 29"/>
          <p:cNvSpPr/>
          <p:nvPr/>
        </p:nvSpPr>
        <p:spPr>
          <a:xfrm>
            <a:off x="734590" y="1743354"/>
            <a:ext cx="7076639" cy="2902255"/>
          </a:xfrm>
          <a:prstGeom prst="rect">
            <a:avLst/>
          </a:prstGeom>
          <a:solidFill>
            <a:schemeClr val="bg2"/>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lt1"/>
              </a:solidFill>
            </a:endParaRPr>
          </a:p>
        </p:txBody>
      </p:sp>
      <p:sp>
        <p:nvSpPr>
          <p:cNvPr id="9" name="Rectangle 8"/>
          <p:cNvSpPr/>
          <p:nvPr/>
        </p:nvSpPr>
        <p:spPr>
          <a:xfrm>
            <a:off x="733222" y="1382604"/>
            <a:ext cx="7078007" cy="339195"/>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2000" dirty="0">
                <a:solidFill>
                  <a:schemeClr val="bg1"/>
                </a:solidFill>
              </a:rPr>
              <a:t>旗舰终端</a:t>
            </a:r>
            <a:endParaRPr lang="en-US" sz="2000" dirty="0">
              <a:solidFill>
                <a:schemeClr val="bg1"/>
              </a:solidFill>
            </a:endParaRPr>
          </a:p>
        </p:txBody>
      </p:sp>
      <p:sp>
        <p:nvSpPr>
          <p:cNvPr id="15" name="Title 14"/>
          <p:cNvSpPr>
            <a:spLocks noGrp="1"/>
          </p:cNvSpPr>
          <p:nvPr>
            <p:ph type="title"/>
          </p:nvPr>
        </p:nvSpPr>
        <p:spPr>
          <a:xfrm>
            <a:off x="726471" y="492852"/>
            <a:ext cx="7591839" cy="593205"/>
          </a:xfrm>
          <a:noFill/>
        </p:spPr>
        <p:txBody>
          <a:bodyPr vert="horz" wrap="none" lIns="156746" tIns="78373" rIns="156746" bIns="78373" rtlCol="0" anchor="b">
            <a:noAutofit/>
          </a:bodyPr>
          <a:lstStyle/>
          <a:p>
            <a:r>
              <a:rPr kumimoji="1" lang="en-US" sz="3840" b="1" cap="none" dirty="0">
                <a:solidFill>
                  <a:schemeClr val="tx1"/>
                </a:solidFill>
                <a:latin typeface="Arial Rounded MT Bold" panose="020F0704030504030204" pitchFamily="34" charset="0"/>
              </a:rPr>
              <a:t>Avaya </a:t>
            </a:r>
            <a:r>
              <a:rPr kumimoji="1" lang="zh-CN" altLang="en-US" sz="3840" b="1" cap="none" dirty="0" smtClean="0">
                <a:solidFill>
                  <a:schemeClr val="tx1"/>
                </a:solidFill>
                <a:latin typeface="Arial Rounded MT Bold" panose="020F0704030504030204" pitchFamily="34" charset="0"/>
              </a:rPr>
              <a:t>全新桌面</a:t>
            </a:r>
            <a:r>
              <a:rPr kumimoji="1" lang="en-US" altLang="zh-CN" sz="3840" b="1" cap="none" dirty="0">
                <a:solidFill>
                  <a:schemeClr val="tx1"/>
                </a:solidFill>
                <a:latin typeface="Arial Rounded MT Bold" panose="020F0704030504030204" pitchFamily="34" charset="0"/>
              </a:rPr>
              <a:t>/</a:t>
            </a:r>
            <a:r>
              <a:rPr kumimoji="1" lang="zh-CN" altLang="en-US" sz="3840" b="1" cap="none" dirty="0">
                <a:solidFill>
                  <a:schemeClr val="tx1"/>
                </a:solidFill>
                <a:latin typeface="Arial Rounded MT Bold" panose="020F0704030504030204" pitchFamily="34" charset="0"/>
              </a:rPr>
              <a:t>会议室终端</a:t>
            </a:r>
            <a:endParaRPr kumimoji="1" lang="en-US" sz="3840" b="1" cap="none" dirty="0">
              <a:solidFill>
                <a:schemeClr val="tx1"/>
              </a:solidFill>
              <a:latin typeface="Arial Rounded MT Bold" panose="020F0704030504030204" pitchFamily="34" charset="0"/>
            </a:endParaRPr>
          </a:p>
        </p:txBody>
      </p:sp>
      <p:sp>
        <p:nvSpPr>
          <p:cNvPr id="50" name="Rectangle 49"/>
          <p:cNvSpPr/>
          <p:nvPr/>
        </p:nvSpPr>
        <p:spPr>
          <a:xfrm>
            <a:off x="5006867" y="5036794"/>
            <a:ext cx="8983485" cy="2614977"/>
          </a:xfrm>
          <a:prstGeom prst="rect">
            <a:avLst/>
          </a:prstGeom>
          <a:solidFill>
            <a:schemeClr val="bg2"/>
          </a:solid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solidFill>
                <a:schemeClr val="lt1"/>
              </a:solidFill>
            </a:endParaRPr>
          </a:p>
        </p:txBody>
      </p:sp>
      <p:sp>
        <p:nvSpPr>
          <p:cNvPr id="51" name="Rectangle 50"/>
          <p:cNvSpPr/>
          <p:nvPr/>
        </p:nvSpPr>
        <p:spPr>
          <a:xfrm>
            <a:off x="5006869" y="4763136"/>
            <a:ext cx="8983483" cy="306135"/>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zh-CN" altLang="en-US" sz="2000" dirty="0">
                <a:solidFill>
                  <a:schemeClr val="bg1"/>
                </a:solidFill>
              </a:rPr>
              <a:t>会议电话</a:t>
            </a:r>
            <a:endParaRPr lang="en-US" sz="2000" dirty="0">
              <a:solidFill>
                <a:schemeClr val="bg1"/>
              </a:solidFill>
            </a:endParaRPr>
          </a:p>
        </p:txBody>
      </p:sp>
      <p:sp>
        <p:nvSpPr>
          <p:cNvPr id="83" name="TextBox 82"/>
          <p:cNvSpPr txBox="1"/>
          <p:nvPr/>
        </p:nvSpPr>
        <p:spPr>
          <a:xfrm>
            <a:off x="10111164" y="5481881"/>
            <a:ext cx="2451730" cy="408897"/>
          </a:xfrm>
          <a:prstGeom prst="rect">
            <a:avLst/>
          </a:prstGeom>
          <a:noFill/>
        </p:spPr>
        <p:txBody>
          <a:bodyPr wrap="square" lIns="130622" tIns="65311" rIns="130622" bIns="65311" rtlCol="0">
            <a:spAutoFit/>
          </a:bodyPr>
          <a:lstStyle/>
          <a:p>
            <a:r>
              <a:rPr lang="en-US" sz="1800" b="1" dirty="0">
                <a:cs typeface="Calibri"/>
              </a:rPr>
              <a:t>B100 </a:t>
            </a:r>
            <a:r>
              <a:rPr lang="zh-CN" altLang="en-US" sz="1800" b="1" dirty="0">
                <a:cs typeface="Calibri"/>
              </a:rPr>
              <a:t>系列电话</a:t>
            </a:r>
            <a:endParaRPr lang="en-US" sz="1800" b="1" dirty="0">
              <a:cs typeface="Calibri"/>
            </a:endParaRPr>
          </a:p>
        </p:txBody>
      </p:sp>
      <p:sp>
        <p:nvSpPr>
          <p:cNvPr id="6" name="TextBox 5"/>
          <p:cNvSpPr txBox="1"/>
          <p:nvPr/>
        </p:nvSpPr>
        <p:spPr>
          <a:xfrm>
            <a:off x="2477433" y="2491200"/>
            <a:ext cx="1903862" cy="1586655"/>
          </a:xfrm>
          <a:prstGeom prst="rect">
            <a:avLst/>
          </a:prstGeom>
          <a:noFill/>
        </p:spPr>
        <p:txBody>
          <a:bodyPr wrap="square" lIns="130622" tIns="65311" rIns="130622" bIns="65311" rtlCol="0">
            <a:spAutoFit/>
          </a:bodyPr>
          <a:lstStyle/>
          <a:p>
            <a:pPr marL="333359" indent="-9359">
              <a:lnSpc>
                <a:spcPct val="95000"/>
              </a:lnSpc>
              <a:spcBef>
                <a:spcPts val="429"/>
              </a:spcBef>
              <a:buClr>
                <a:srgbClr val="CC0000"/>
              </a:buClr>
              <a:buFont typeface="Webdings" pitchFamily="18" charset="2"/>
              <a:buChar char="4"/>
            </a:pPr>
            <a:r>
              <a:rPr lang="en-US" sz="1600" b="1" kern="0" dirty="0"/>
              <a:t>J179:</a:t>
            </a:r>
            <a:r>
              <a:rPr lang="en-US" sz="1600" kern="0" dirty="0"/>
              <a:t> </a:t>
            </a:r>
          </a:p>
          <a:p>
            <a:pPr marL="324000">
              <a:lnSpc>
                <a:spcPct val="95000"/>
              </a:lnSpc>
              <a:spcBef>
                <a:spcPts val="429"/>
              </a:spcBef>
              <a:buClr>
                <a:srgbClr val="CC0000"/>
              </a:buClr>
            </a:pPr>
            <a:r>
              <a:rPr lang="zh-CN" altLang="en-US" sz="1600" kern="0" dirty="0"/>
              <a:t>彩色显示，无线连接，蓝牙，双千兆接口。</a:t>
            </a:r>
            <a:r>
              <a:rPr lang="en-US" altLang="zh-CN" sz="1600" kern="0" dirty="0"/>
              <a:t>POE</a:t>
            </a:r>
            <a:r>
              <a:rPr lang="zh-CN" altLang="en-US" sz="1600" kern="0" dirty="0"/>
              <a:t>供电，本地电源。</a:t>
            </a:r>
            <a:endParaRPr lang="en-US" sz="1600" dirty="0">
              <a:solidFill>
                <a:srgbClr val="595959"/>
              </a:solidFill>
            </a:endParaRPr>
          </a:p>
        </p:txBody>
      </p:sp>
      <p:sp>
        <p:nvSpPr>
          <p:cNvPr id="23" name="TextBox 22"/>
          <p:cNvSpPr txBox="1"/>
          <p:nvPr/>
        </p:nvSpPr>
        <p:spPr>
          <a:xfrm>
            <a:off x="952822" y="1968523"/>
            <a:ext cx="3847649" cy="408897"/>
          </a:xfrm>
          <a:prstGeom prst="rect">
            <a:avLst/>
          </a:prstGeom>
          <a:noFill/>
        </p:spPr>
        <p:txBody>
          <a:bodyPr wrap="square" lIns="130622" tIns="65311" rIns="130622" bIns="65311" rtlCol="0">
            <a:spAutoFit/>
          </a:bodyPr>
          <a:lstStyle/>
          <a:p>
            <a:r>
              <a:rPr lang="en-US" sz="1800" b="1" dirty="0">
                <a:solidFill>
                  <a:srgbClr val="323232"/>
                </a:solidFill>
              </a:rPr>
              <a:t>J169 </a:t>
            </a:r>
            <a:r>
              <a:rPr lang="zh-CN" altLang="en-US" sz="1800" b="1" dirty="0">
                <a:solidFill>
                  <a:srgbClr val="323232"/>
                </a:solidFill>
              </a:rPr>
              <a:t>和</a:t>
            </a:r>
            <a:r>
              <a:rPr lang="en-US" sz="1800" b="1" dirty="0">
                <a:solidFill>
                  <a:srgbClr val="323232"/>
                </a:solidFill>
              </a:rPr>
              <a:t> J179</a:t>
            </a:r>
            <a:r>
              <a:rPr lang="en-US" sz="1800" b="1" dirty="0">
                <a:cs typeface="Calibri"/>
              </a:rPr>
              <a:t> IP </a:t>
            </a:r>
            <a:r>
              <a:rPr lang="zh-CN" altLang="en-US" sz="1800" b="1" dirty="0">
                <a:cs typeface="Calibri"/>
              </a:rPr>
              <a:t>桌面电话</a:t>
            </a:r>
            <a:endParaRPr lang="en-US" sz="1800" b="1" dirty="0">
              <a:cs typeface="Calibri"/>
            </a:endParaRPr>
          </a:p>
        </p:txBody>
      </p:sp>
      <p:sp>
        <p:nvSpPr>
          <p:cNvPr id="56" name="TextBox 55"/>
          <p:cNvSpPr txBox="1"/>
          <p:nvPr/>
        </p:nvSpPr>
        <p:spPr>
          <a:xfrm>
            <a:off x="9636764" y="6016013"/>
            <a:ext cx="4500408" cy="1162949"/>
          </a:xfrm>
          <a:prstGeom prst="rect">
            <a:avLst/>
          </a:prstGeom>
          <a:noFill/>
        </p:spPr>
        <p:txBody>
          <a:bodyPr wrap="square" lIns="130622" tIns="65311" rIns="130622" bIns="65311" rtlCol="0">
            <a:spAutoFit/>
          </a:bodyPr>
          <a:lstStyle/>
          <a:p>
            <a:pPr marL="333359" indent="-9359">
              <a:lnSpc>
                <a:spcPct val="95000"/>
              </a:lnSpc>
              <a:spcBef>
                <a:spcPts val="429"/>
              </a:spcBef>
              <a:buClr>
                <a:srgbClr val="CC0000"/>
              </a:buClr>
              <a:buFont typeface="Webdings" pitchFamily="18" charset="2"/>
              <a:buChar char="4"/>
            </a:pPr>
            <a:r>
              <a:rPr lang="en-US" sz="1500" dirty="0">
                <a:solidFill>
                  <a:srgbClr val="323232"/>
                </a:solidFill>
                <a:cs typeface="Calibri"/>
              </a:rPr>
              <a:t>Avaya </a:t>
            </a:r>
            <a:r>
              <a:rPr lang="en-US" sz="1500" dirty="0" err="1">
                <a:solidFill>
                  <a:srgbClr val="323232"/>
                </a:solidFill>
                <a:cs typeface="Calibri"/>
              </a:rPr>
              <a:t>OmniSound</a:t>
            </a:r>
            <a:r>
              <a:rPr lang="en-US" sz="1500" dirty="0">
                <a:solidFill>
                  <a:srgbClr val="323232"/>
                </a:solidFill>
                <a:cs typeface="Calibri"/>
              </a:rPr>
              <a:t> </a:t>
            </a:r>
            <a:r>
              <a:rPr lang="zh-CN" altLang="en-US" sz="1500" dirty="0">
                <a:solidFill>
                  <a:srgbClr val="323232"/>
                </a:solidFill>
                <a:cs typeface="Calibri"/>
              </a:rPr>
              <a:t>技术</a:t>
            </a:r>
            <a:endParaRPr lang="en-US" altLang="zh-CN" sz="1500" dirty="0">
              <a:solidFill>
                <a:srgbClr val="323232"/>
              </a:solidFill>
              <a:cs typeface="Calibri"/>
            </a:endParaRPr>
          </a:p>
          <a:p>
            <a:pPr marL="333359" indent="-9359">
              <a:lnSpc>
                <a:spcPct val="95000"/>
              </a:lnSpc>
              <a:spcBef>
                <a:spcPts val="429"/>
              </a:spcBef>
              <a:buClr>
                <a:srgbClr val="CC0000"/>
              </a:buClr>
              <a:buFont typeface="Webdings" pitchFamily="18" charset="2"/>
              <a:buChar char="4"/>
            </a:pPr>
            <a:r>
              <a:rPr lang="zh-CN" altLang="en-US" sz="1500" dirty="0">
                <a:solidFill>
                  <a:srgbClr val="323232"/>
                </a:solidFill>
                <a:cs typeface="Calibri"/>
              </a:rPr>
              <a:t>超宽屏音频</a:t>
            </a:r>
            <a:endParaRPr lang="en-US" sz="1500" dirty="0">
              <a:solidFill>
                <a:srgbClr val="323232"/>
              </a:solidFill>
              <a:cs typeface="Calibri"/>
            </a:endParaRPr>
          </a:p>
          <a:p>
            <a:pPr marL="333359" indent="-9359">
              <a:lnSpc>
                <a:spcPct val="95000"/>
              </a:lnSpc>
              <a:spcBef>
                <a:spcPts val="429"/>
              </a:spcBef>
              <a:buClr>
                <a:srgbClr val="CC0000"/>
              </a:buClr>
              <a:buFont typeface="Webdings" pitchFamily="18" charset="2"/>
              <a:buChar char="4"/>
            </a:pPr>
            <a:r>
              <a:rPr lang="zh-CN" altLang="en-US" sz="1500" dirty="0">
                <a:solidFill>
                  <a:srgbClr val="323232"/>
                </a:solidFill>
                <a:cs typeface="Calibri"/>
              </a:rPr>
              <a:t>模拟或</a:t>
            </a:r>
            <a:r>
              <a:rPr lang="en-US" altLang="zh-CN" sz="1500" dirty="0">
                <a:solidFill>
                  <a:srgbClr val="323232"/>
                </a:solidFill>
                <a:cs typeface="Calibri"/>
              </a:rPr>
              <a:t>IP</a:t>
            </a:r>
            <a:endParaRPr lang="en-US" sz="1500" dirty="0">
              <a:solidFill>
                <a:srgbClr val="323232"/>
              </a:solidFill>
              <a:cs typeface="Calibri"/>
            </a:endParaRPr>
          </a:p>
          <a:p>
            <a:pPr marL="333359" indent="-9359">
              <a:lnSpc>
                <a:spcPct val="95000"/>
              </a:lnSpc>
              <a:spcBef>
                <a:spcPts val="429"/>
              </a:spcBef>
              <a:buClr>
                <a:srgbClr val="CC0000"/>
              </a:buClr>
              <a:buFont typeface="Webdings" pitchFamily="18" charset="2"/>
              <a:buChar char="4"/>
            </a:pPr>
            <a:r>
              <a:rPr lang="zh-CN" altLang="en-US" sz="1500" dirty="0">
                <a:solidFill>
                  <a:srgbClr val="323232"/>
                </a:solidFill>
                <a:cs typeface="Calibri"/>
              </a:rPr>
              <a:t>会议室和高管办公室</a:t>
            </a:r>
            <a:endParaRPr lang="en-US" sz="1500" dirty="0">
              <a:solidFill>
                <a:srgbClr val="323232"/>
              </a:solidFill>
              <a:cs typeface="Calibri"/>
            </a:endParaRPr>
          </a:p>
        </p:txBody>
      </p:sp>
      <p:sp>
        <p:nvSpPr>
          <p:cNvPr id="59" name="TextBox 58"/>
          <p:cNvSpPr txBox="1"/>
          <p:nvPr/>
        </p:nvSpPr>
        <p:spPr>
          <a:xfrm>
            <a:off x="8129596" y="3136225"/>
            <a:ext cx="2572860" cy="408897"/>
          </a:xfrm>
          <a:prstGeom prst="rect">
            <a:avLst/>
          </a:prstGeom>
          <a:noFill/>
        </p:spPr>
        <p:txBody>
          <a:bodyPr wrap="square" lIns="130622" tIns="65311" rIns="130622" bIns="65311" rtlCol="0">
            <a:spAutoFit/>
          </a:bodyPr>
          <a:lstStyle/>
          <a:p>
            <a:r>
              <a:rPr lang="en-US" sz="1800" b="1" dirty="0">
                <a:cs typeface="Calibri"/>
              </a:rPr>
              <a:t>J129 </a:t>
            </a:r>
            <a:r>
              <a:rPr lang="zh-CN" altLang="en-US" sz="1800" b="1" dirty="0">
                <a:cs typeface="Calibri"/>
              </a:rPr>
              <a:t>入门级</a:t>
            </a:r>
            <a:endParaRPr lang="en-US" sz="1800" b="1" dirty="0">
              <a:cs typeface="Calibri"/>
            </a:endParaRPr>
          </a:p>
        </p:txBody>
      </p:sp>
      <p:sp>
        <p:nvSpPr>
          <p:cNvPr id="60" name="TextBox 59"/>
          <p:cNvSpPr txBox="1"/>
          <p:nvPr/>
        </p:nvSpPr>
        <p:spPr>
          <a:xfrm>
            <a:off x="7841075" y="3501771"/>
            <a:ext cx="3188283" cy="892362"/>
          </a:xfrm>
          <a:prstGeom prst="rect">
            <a:avLst/>
          </a:prstGeom>
          <a:noFill/>
        </p:spPr>
        <p:txBody>
          <a:bodyPr wrap="square" lIns="130622" tIns="65311" rIns="130622" bIns="65311" rtlCol="0">
            <a:spAutoFit/>
          </a:bodyPr>
          <a:lstStyle/>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基本功能</a:t>
            </a:r>
            <a:endParaRPr lang="en-US" sz="1500" dirty="0">
              <a:solidFill>
                <a:srgbClr val="323232"/>
              </a:solidFill>
              <a:cs typeface="Calibri"/>
            </a:endParaRPr>
          </a:p>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公共区域使用</a:t>
            </a:r>
            <a:endParaRPr lang="en-US" altLang="zh-CN" sz="1500" dirty="0">
              <a:solidFill>
                <a:srgbClr val="323232"/>
              </a:solidFill>
              <a:cs typeface="Calibri"/>
            </a:endParaRPr>
          </a:p>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单线显示和热键</a:t>
            </a:r>
            <a:endParaRPr lang="en-US" sz="1500" dirty="0">
              <a:solidFill>
                <a:srgbClr val="323232"/>
              </a:solidFill>
              <a:cs typeface="Calibri"/>
            </a:endParaRPr>
          </a:p>
        </p:txBody>
      </p:sp>
      <p:sp>
        <p:nvSpPr>
          <p:cNvPr id="35" name="TextBox 34"/>
          <p:cNvSpPr txBox="1"/>
          <p:nvPr/>
        </p:nvSpPr>
        <p:spPr>
          <a:xfrm>
            <a:off x="2811882" y="4945275"/>
            <a:ext cx="1809279" cy="408897"/>
          </a:xfrm>
          <a:prstGeom prst="rect">
            <a:avLst/>
          </a:prstGeom>
          <a:noFill/>
        </p:spPr>
        <p:txBody>
          <a:bodyPr wrap="square" lIns="130622" tIns="65311" rIns="130622" bIns="65311" rtlCol="0">
            <a:spAutoFit/>
          </a:bodyPr>
          <a:lstStyle/>
          <a:p>
            <a:r>
              <a:rPr lang="en-US" sz="1800" b="1" dirty="0">
                <a:cs typeface="Calibri"/>
              </a:rPr>
              <a:t>Vantage</a:t>
            </a:r>
          </a:p>
        </p:txBody>
      </p:sp>
      <p:sp>
        <p:nvSpPr>
          <p:cNvPr id="37" name="TextBox 36"/>
          <p:cNvSpPr txBox="1"/>
          <p:nvPr/>
        </p:nvSpPr>
        <p:spPr>
          <a:xfrm>
            <a:off x="2422976" y="5283739"/>
            <a:ext cx="2583891" cy="892362"/>
          </a:xfrm>
          <a:prstGeom prst="rect">
            <a:avLst/>
          </a:prstGeom>
          <a:noFill/>
        </p:spPr>
        <p:txBody>
          <a:bodyPr wrap="square" lIns="130622" tIns="65311" rIns="130622" bIns="65311" rtlCol="0">
            <a:spAutoFit/>
          </a:bodyPr>
          <a:lstStyle/>
          <a:p>
            <a:pPr marL="333359" indent="-9359">
              <a:lnSpc>
                <a:spcPct val="95000"/>
              </a:lnSpc>
              <a:spcBef>
                <a:spcPts val="429"/>
              </a:spcBef>
              <a:buClr>
                <a:srgbClr val="CC0000"/>
              </a:buClr>
              <a:buFont typeface="Webdings" pitchFamily="18" charset="2"/>
              <a:buChar char="4"/>
            </a:pPr>
            <a:r>
              <a:rPr lang="zh-CN" altLang="en-IE" sz="1500" dirty="0">
                <a:solidFill>
                  <a:srgbClr val="323232"/>
                </a:solidFill>
                <a:cs typeface="Calibri"/>
              </a:rPr>
              <a:t>全</a:t>
            </a:r>
            <a:r>
              <a:rPr lang="zh-CN" altLang="en-US" sz="1500" dirty="0">
                <a:solidFill>
                  <a:srgbClr val="323232"/>
                </a:solidFill>
                <a:cs typeface="Calibri"/>
              </a:rPr>
              <a:t>玻璃屏</a:t>
            </a:r>
            <a:endParaRPr lang="en-US" sz="1500" dirty="0">
              <a:solidFill>
                <a:srgbClr val="323232"/>
              </a:solidFill>
              <a:cs typeface="Calibri"/>
            </a:endParaRPr>
          </a:p>
          <a:p>
            <a:pPr marL="520700" indent="-196850">
              <a:lnSpc>
                <a:spcPct val="95000"/>
              </a:lnSpc>
              <a:spcBef>
                <a:spcPts val="429"/>
              </a:spcBef>
              <a:buClr>
                <a:srgbClr val="CC0000"/>
              </a:buClr>
              <a:buFont typeface="Webdings" pitchFamily="18" charset="2"/>
              <a:buChar char="4"/>
            </a:pPr>
            <a:r>
              <a:rPr lang="zh-CN" altLang="en-US" sz="1500" dirty="0">
                <a:solidFill>
                  <a:srgbClr val="323232"/>
                </a:solidFill>
                <a:cs typeface="Calibri"/>
              </a:rPr>
              <a:t>蓝牙或有线手柄</a:t>
            </a:r>
            <a:endParaRPr lang="en-US" altLang="zh-CN" sz="1500" dirty="0">
              <a:solidFill>
                <a:srgbClr val="323232"/>
              </a:solidFill>
              <a:cs typeface="Calibri"/>
            </a:endParaRPr>
          </a:p>
          <a:p>
            <a:pPr marL="520700" indent="-196850">
              <a:lnSpc>
                <a:spcPct val="95000"/>
              </a:lnSpc>
              <a:spcBef>
                <a:spcPts val="429"/>
              </a:spcBef>
              <a:buClr>
                <a:srgbClr val="CC0000"/>
              </a:buClr>
              <a:buFont typeface="Webdings" pitchFamily="18" charset="2"/>
              <a:buChar char="4"/>
            </a:pPr>
            <a:r>
              <a:rPr lang="zh-CN" altLang="en-US" sz="1500" dirty="0">
                <a:solidFill>
                  <a:srgbClr val="323232"/>
                </a:solidFill>
                <a:cs typeface="Calibri"/>
              </a:rPr>
              <a:t>有或没有摄像头</a:t>
            </a:r>
            <a:endParaRPr lang="en-US" sz="1500" dirty="0">
              <a:solidFill>
                <a:srgbClr val="323232"/>
              </a:solidFill>
              <a:cs typeface="Calibri"/>
            </a:endParaRPr>
          </a:p>
        </p:txBody>
      </p:sp>
      <p:sp>
        <p:nvSpPr>
          <p:cNvPr id="28" name="TextBox 5"/>
          <p:cNvSpPr txBox="1"/>
          <p:nvPr/>
        </p:nvSpPr>
        <p:spPr>
          <a:xfrm>
            <a:off x="5911249" y="2537656"/>
            <a:ext cx="1967401" cy="1352745"/>
          </a:xfrm>
          <a:prstGeom prst="rect">
            <a:avLst/>
          </a:prstGeom>
          <a:noFill/>
        </p:spPr>
        <p:txBody>
          <a:bodyPr wrap="square" lIns="130622" tIns="65311" rIns="130622" bIns="65311" rtlCol="0">
            <a:spAutoFit/>
          </a:bodyPr>
          <a:lstStyle/>
          <a:p>
            <a:pPr marL="333359" indent="-9359">
              <a:lnSpc>
                <a:spcPct val="95000"/>
              </a:lnSpc>
              <a:spcBef>
                <a:spcPts val="429"/>
              </a:spcBef>
              <a:buClr>
                <a:srgbClr val="CC0000"/>
              </a:buClr>
              <a:buFont typeface="Webdings" pitchFamily="18" charset="2"/>
              <a:buChar char="4"/>
            </a:pPr>
            <a:r>
              <a:rPr lang="en-US" sz="1600" b="1" kern="0" dirty="0"/>
              <a:t>J169</a:t>
            </a:r>
            <a:r>
              <a:rPr lang="en-US" sz="1600" kern="0" dirty="0"/>
              <a:t>: </a:t>
            </a:r>
          </a:p>
          <a:p>
            <a:pPr marL="324000">
              <a:lnSpc>
                <a:spcPct val="95000"/>
              </a:lnSpc>
              <a:spcBef>
                <a:spcPts val="429"/>
              </a:spcBef>
              <a:buClr>
                <a:srgbClr val="CC0000"/>
              </a:buClr>
            </a:pPr>
            <a:r>
              <a:rPr lang="zh-CN" altLang="en-US" sz="1600" kern="0" dirty="0"/>
              <a:t>灰度屏，双千兆接口，</a:t>
            </a:r>
            <a:r>
              <a:rPr lang="en-US" altLang="zh-CN" sz="1600" kern="0" dirty="0"/>
              <a:t>POE</a:t>
            </a:r>
            <a:r>
              <a:rPr lang="zh-CN" altLang="en-US" sz="1600" kern="0" dirty="0"/>
              <a:t>供电，本地电源</a:t>
            </a:r>
            <a:endParaRPr lang="en-US" sz="1600" dirty="0">
              <a:solidFill>
                <a:srgbClr val="595959"/>
              </a:solidFill>
            </a:endParaRPr>
          </a:p>
        </p:txBody>
      </p:sp>
      <p:pic>
        <p:nvPicPr>
          <p:cNvPr id="34" name="Picture 2" descr="J129_illuminate_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8640" y="1583859"/>
            <a:ext cx="3223540" cy="18120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xmlns="" id="{5C5E6A10-B387-0D4B-87A5-B0C9CEB3FF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515" y="2313266"/>
            <a:ext cx="3075365" cy="1729893"/>
          </a:xfrm>
          <a:prstGeom prst="rect">
            <a:avLst/>
          </a:prstGeom>
        </p:spPr>
      </p:pic>
      <p:pic>
        <p:nvPicPr>
          <p:cNvPr id="33" name="Picture 2" descr="C:\Users\gwebster\Pictures\Avaya_phones\J100\J169\J169_illuminate_2.png">
            <a:extLst>
              <a:ext uri="{FF2B5EF4-FFF2-40B4-BE49-F238E27FC236}">
                <a16:creationId xmlns:a16="http://schemas.microsoft.com/office/drawing/2014/main" xmlns="" id="{4641E0BF-189E-A149-8398-71176F2D872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52084" y="2280794"/>
            <a:ext cx="3233298" cy="181873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xmlns="" id="{5938EB13-276A-8449-90DD-2C6042DA1E0D}"/>
              </a:ext>
            </a:extLst>
          </p:cNvPr>
          <p:cNvSpPr/>
          <p:nvPr/>
        </p:nvSpPr>
        <p:spPr>
          <a:xfrm>
            <a:off x="1677083" y="4947378"/>
            <a:ext cx="898419" cy="1359190"/>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3" name="Picture 2">
            <a:extLst>
              <a:ext uri="{FF2B5EF4-FFF2-40B4-BE49-F238E27FC236}">
                <a16:creationId xmlns:a16="http://schemas.microsoft.com/office/drawing/2014/main" xmlns="" id="{7E10F9D7-710C-6147-934B-77DD5A8CAFDD}"/>
              </a:ext>
            </a:extLst>
          </p:cNvPr>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35876" y="4819995"/>
            <a:ext cx="1737360" cy="2075494"/>
          </a:xfrm>
          <a:prstGeom prst="rect">
            <a:avLst/>
          </a:prstGeom>
        </p:spPr>
      </p:pic>
      <p:sp>
        <p:nvSpPr>
          <p:cNvPr id="36" name="TextBox 35">
            <a:extLst>
              <a:ext uri="{FF2B5EF4-FFF2-40B4-BE49-F238E27FC236}">
                <a16:creationId xmlns:a16="http://schemas.microsoft.com/office/drawing/2014/main" xmlns="" id="{2874C290-CF01-49C0-8D43-2675EC99CDD6}"/>
              </a:ext>
            </a:extLst>
          </p:cNvPr>
          <p:cNvSpPr txBox="1"/>
          <p:nvPr/>
        </p:nvSpPr>
        <p:spPr>
          <a:xfrm>
            <a:off x="11090591" y="3136225"/>
            <a:ext cx="2572860" cy="408897"/>
          </a:xfrm>
          <a:prstGeom prst="rect">
            <a:avLst/>
          </a:prstGeom>
          <a:noFill/>
        </p:spPr>
        <p:txBody>
          <a:bodyPr wrap="square" lIns="130622" tIns="65311" rIns="130622" bIns="65311" rtlCol="0">
            <a:spAutoFit/>
          </a:bodyPr>
          <a:lstStyle/>
          <a:p>
            <a:r>
              <a:rPr lang="en-US" sz="1800" b="1" dirty="0">
                <a:cs typeface="Calibri"/>
              </a:rPr>
              <a:t>J139 </a:t>
            </a:r>
            <a:r>
              <a:rPr lang="zh-CN" altLang="en-US" sz="1800" b="1" dirty="0">
                <a:cs typeface="Calibri"/>
              </a:rPr>
              <a:t>入门级</a:t>
            </a:r>
            <a:endParaRPr lang="en-US" sz="1800" b="1" dirty="0">
              <a:cs typeface="Calibri"/>
            </a:endParaRPr>
          </a:p>
        </p:txBody>
      </p:sp>
      <p:sp>
        <p:nvSpPr>
          <p:cNvPr id="38" name="TextBox 37">
            <a:extLst>
              <a:ext uri="{FF2B5EF4-FFF2-40B4-BE49-F238E27FC236}">
                <a16:creationId xmlns:a16="http://schemas.microsoft.com/office/drawing/2014/main" xmlns="" id="{657703D5-0006-4B47-A54F-BA0BBD4C39F2}"/>
              </a:ext>
            </a:extLst>
          </p:cNvPr>
          <p:cNvSpPr txBox="1"/>
          <p:nvPr/>
        </p:nvSpPr>
        <p:spPr>
          <a:xfrm>
            <a:off x="10802070" y="3501771"/>
            <a:ext cx="3188283" cy="892362"/>
          </a:xfrm>
          <a:prstGeom prst="rect">
            <a:avLst/>
          </a:prstGeom>
          <a:noFill/>
        </p:spPr>
        <p:txBody>
          <a:bodyPr wrap="square" lIns="130622" tIns="65311" rIns="130622" bIns="65311" rtlCol="0">
            <a:spAutoFit/>
          </a:bodyPr>
          <a:lstStyle/>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彩色显示</a:t>
            </a:r>
            <a:endParaRPr lang="en-US" altLang="zh-CN" sz="1500" dirty="0">
              <a:solidFill>
                <a:srgbClr val="323232"/>
              </a:solidFill>
              <a:cs typeface="Calibri"/>
            </a:endParaRPr>
          </a:p>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双千兆接口</a:t>
            </a:r>
            <a:endParaRPr lang="en-US" altLang="zh-CN" sz="1500" dirty="0">
              <a:solidFill>
                <a:srgbClr val="323232"/>
              </a:solidFill>
              <a:cs typeface="Calibri"/>
            </a:endParaRPr>
          </a:p>
          <a:p>
            <a:pPr marL="171450" indent="-171450">
              <a:lnSpc>
                <a:spcPct val="95000"/>
              </a:lnSpc>
              <a:spcBef>
                <a:spcPts val="429"/>
              </a:spcBef>
              <a:buClr>
                <a:srgbClr val="CC0000"/>
              </a:buClr>
              <a:buFont typeface="Webdings" pitchFamily="18" charset="2"/>
              <a:buChar char="4"/>
            </a:pPr>
            <a:r>
              <a:rPr lang="zh-CN" altLang="en-US" sz="1500" dirty="0">
                <a:solidFill>
                  <a:srgbClr val="323232"/>
                </a:solidFill>
                <a:cs typeface="Calibri"/>
              </a:rPr>
              <a:t>耳机接口</a:t>
            </a:r>
            <a:endParaRPr lang="en-US" altLang="zh-CN" sz="1500" dirty="0">
              <a:solidFill>
                <a:srgbClr val="323232"/>
              </a:solidFill>
              <a:cs typeface="Calibri"/>
            </a:endParaRPr>
          </a:p>
        </p:txBody>
      </p:sp>
      <p:pic>
        <p:nvPicPr>
          <p:cNvPr id="40" name="Picture 2" descr="J139_illuminate_2.png">
            <a:extLst>
              <a:ext uri="{FF2B5EF4-FFF2-40B4-BE49-F238E27FC236}">
                <a16:creationId xmlns:a16="http://schemas.microsoft.com/office/drawing/2014/main" xmlns="" id="{C7CB74BB-0BCA-47A7-89C4-1C686943FD6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418024" y="1639728"/>
            <a:ext cx="3135989" cy="1765865"/>
          </a:xfrm>
          <a:prstGeom prst="rect">
            <a:avLst/>
          </a:prstGeom>
          <a:noFill/>
          <a:extLst>
            <a:ext uri="{909E8E84-426E-40dd-AFC4-6F175D3DCCD1}">
              <a14:hiddenFill xmlns:a14="http://schemas.microsoft.com/office/drawing/2010/main">
                <a:solidFill>
                  <a:srgbClr val="FFFFFF"/>
                </a:solidFill>
              </a14:hiddenFill>
            </a:ext>
          </a:extLst>
        </p:spPr>
      </p:pic>
      <p:pic>
        <p:nvPicPr>
          <p:cNvPr id="29" name="图片 28">
            <a:extLst>
              <a:ext uri="{FF2B5EF4-FFF2-40B4-BE49-F238E27FC236}">
                <a16:creationId xmlns:a16="http://schemas.microsoft.com/office/drawing/2014/main" xmlns="" id="{E6F159A5-219A-A941-A23E-2357899323E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09160" y="5845397"/>
            <a:ext cx="2565450" cy="1116286"/>
          </a:xfrm>
          <a:prstGeom prst="rect">
            <a:avLst/>
          </a:prstGeom>
        </p:spPr>
      </p:pic>
    </p:spTree>
    <p:extLst>
      <p:ext uri="{BB962C8B-B14F-4D97-AF65-F5344CB8AC3E}">
        <p14:creationId xmlns:p14="http://schemas.microsoft.com/office/powerpoint/2010/main" val="3366509147"/>
      </p:ext>
    </p:extLst>
  </p:cSld>
  <p:clrMapOvr>
    <a:masterClrMapping/>
  </p:clrMapOvr>
  <p:transition xmlns:p14="http://schemas.microsoft.com/office/powerpoint/2010/main" spd="slow">
    <p:pull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194099" y="310584"/>
            <a:ext cx="9532620" cy="623348"/>
          </a:xfrm>
        </p:spPr>
        <p:txBody>
          <a:bodyPr/>
          <a:lstStyle/>
          <a:p>
            <a:r>
              <a:rPr lang="zh-CN" altLang="en-US" b="1" dirty="0" smtClean="0">
                <a:solidFill>
                  <a:schemeClr val="tx1"/>
                </a:solidFill>
                <a:latin typeface="+mj-ea"/>
              </a:rPr>
              <a:t>传统</a:t>
            </a:r>
            <a:r>
              <a:rPr lang="en-US" b="1" dirty="0" smtClean="0">
                <a:solidFill>
                  <a:schemeClr val="tx1"/>
                </a:solidFill>
                <a:latin typeface="+mj-ea"/>
              </a:rPr>
              <a:t>IP</a:t>
            </a:r>
            <a:r>
              <a:rPr lang="zh-CN" altLang="en-US" b="1" dirty="0" smtClean="0">
                <a:solidFill>
                  <a:schemeClr val="tx1"/>
                </a:solidFill>
                <a:latin typeface="+mj-ea"/>
              </a:rPr>
              <a:t>桌面电话</a:t>
            </a:r>
            <a:r>
              <a:rPr lang="en-US" altLang="zh-CN" b="1" dirty="0" smtClean="0">
                <a:solidFill>
                  <a:schemeClr val="tx1"/>
                </a:solidFill>
                <a:latin typeface="+mj-ea"/>
              </a:rPr>
              <a:t>-1600</a:t>
            </a:r>
            <a:r>
              <a:rPr lang="zh-CN" altLang="en-US" b="1" dirty="0" smtClean="0">
                <a:solidFill>
                  <a:schemeClr val="tx1"/>
                </a:solidFill>
                <a:latin typeface="+mj-ea"/>
              </a:rPr>
              <a:t>系列</a:t>
            </a:r>
            <a:endParaRPr lang="en-US" b="1" dirty="0" smtClean="0">
              <a:solidFill>
                <a:schemeClr val="tx1"/>
              </a:solidFill>
              <a:latin typeface="+mj-ea"/>
            </a:endParaRPr>
          </a:p>
        </p:txBody>
      </p:sp>
      <p:pic>
        <p:nvPicPr>
          <p:cNvPr id="26627" name="Picture 6" descr="BM32_003"/>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11058861" y="2174614"/>
            <a:ext cx="2400300" cy="3314700"/>
          </a:xfrm>
          <a:noFill/>
        </p:spPr>
      </p:pic>
      <p:pic>
        <p:nvPicPr>
          <p:cNvPr id="26629" name="Picture 3" descr="1603-lit"/>
          <p:cNvPicPr>
            <a:picLocks noChangeAspect="1" noChangeArrowheads="1"/>
          </p:cNvPicPr>
          <p:nvPr/>
        </p:nvPicPr>
        <p:blipFill>
          <a:blip r:embed="rId4" cstate="print"/>
          <a:srcRect/>
          <a:stretch>
            <a:fillRect/>
          </a:stretch>
        </p:blipFill>
        <p:spPr bwMode="auto">
          <a:xfrm>
            <a:off x="1593044" y="2468880"/>
            <a:ext cx="3147060" cy="3025140"/>
          </a:xfrm>
          <a:prstGeom prst="rect">
            <a:avLst/>
          </a:prstGeom>
          <a:noFill/>
          <a:ln w="9525">
            <a:noFill/>
            <a:miter lim="800000"/>
            <a:headEnd/>
            <a:tailEnd/>
          </a:ln>
        </p:spPr>
      </p:pic>
      <p:pic>
        <p:nvPicPr>
          <p:cNvPr id="26630" name="Picture 4" descr="1608-lit"/>
          <p:cNvPicPr>
            <a:picLocks noChangeAspect="1" noChangeArrowheads="1"/>
          </p:cNvPicPr>
          <p:nvPr/>
        </p:nvPicPr>
        <p:blipFill>
          <a:blip r:embed="rId5" cstate="print"/>
          <a:srcRect/>
          <a:stretch>
            <a:fillRect/>
          </a:stretch>
        </p:blipFill>
        <p:spPr bwMode="auto">
          <a:xfrm>
            <a:off x="5303520" y="2468880"/>
            <a:ext cx="2741296" cy="2760346"/>
          </a:xfrm>
          <a:prstGeom prst="rect">
            <a:avLst/>
          </a:prstGeom>
          <a:noFill/>
          <a:ln w="9525">
            <a:noFill/>
            <a:miter lim="800000"/>
            <a:headEnd/>
            <a:tailEnd/>
          </a:ln>
        </p:spPr>
      </p:pic>
      <p:pic>
        <p:nvPicPr>
          <p:cNvPr id="26631" name="Picture 5" descr="1616-lit"/>
          <p:cNvPicPr>
            <a:picLocks noChangeAspect="1" noChangeArrowheads="1"/>
          </p:cNvPicPr>
          <p:nvPr/>
        </p:nvPicPr>
        <p:blipFill>
          <a:blip r:embed="rId6" cstate="print"/>
          <a:srcRect/>
          <a:stretch>
            <a:fillRect/>
          </a:stretch>
        </p:blipFill>
        <p:spPr bwMode="auto">
          <a:xfrm>
            <a:off x="8608232" y="2294573"/>
            <a:ext cx="2804160" cy="2785110"/>
          </a:xfrm>
          <a:prstGeom prst="rect">
            <a:avLst/>
          </a:prstGeom>
          <a:noFill/>
          <a:ln w="9525">
            <a:noFill/>
            <a:miter lim="800000"/>
            <a:headEnd/>
            <a:tailEnd/>
          </a:ln>
        </p:spPr>
      </p:pic>
      <p:sp>
        <p:nvSpPr>
          <p:cNvPr id="26632" name="Rectangle 7"/>
          <p:cNvSpPr>
            <a:spLocks noChangeArrowheads="1"/>
          </p:cNvSpPr>
          <p:nvPr/>
        </p:nvSpPr>
        <p:spPr bwMode="auto">
          <a:xfrm>
            <a:off x="1828800" y="1722109"/>
            <a:ext cx="3148619" cy="572464"/>
          </a:xfrm>
          <a:prstGeom prst="rect">
            <a:avLst/>
          </a:prstGeom>
          <a:noFill/>
          <a:ln w="9525">
            <a:noFill/>
            <a:miter lim="800000"/>
          </a:ln>
        </p:spPr>
        <p:txBody>
          <a:bodyPr wrap="none">
            <a:spAutoFit/>
          </a:bodyPr>
          <a:lstStyle/>
          <a:p>
            <a:pPr>
              <a:lnSpc>
                <a:spcPct val="100000"/>
              </a:lnSpc>
            </a:pPr>
            <a:r>
              <a:rPr lang="en-US" sz="3120" b="1" dirty="0"/>
              <a:t>1603-I  “</a:t>
            </a:r>
            <a:r>
              <a:rPr lang="zh-CN" altLang="en-US" sz="3120" b="1" dirty="0"/>
              <a:t>入门级</a:t>
            </a:r>
            <a:r>
              <a:rPr lang="en-US" sz="3120" b="1" dirty="0"/>
              <a:t>”</a:t>
            </a:r>
          </a:p>
        </p:txBody>
      </p:sp>
      <p:sp>
        <p:nvSpPr>
          <p:cNvPr id="26633" name="Rectangle 8"/>
          <p:cNvSpPr>
            <a:spLocks noChangeArrowheads="1"/>
          </p:cNvSpPr>
          <p:nvPr/>
        </p:nvSpPr>
        <p:spPr bwMode="auto">
          <a:xfrm>
            <a:off x="5343871" y="1722109"/>
            <a:ext cx="3148619" cy="572464"/>
          </a:xfrm>
          <a:prstGeom prst="rect">
            <a:avLst/>
          </a:prstGeom>
          <a:noFill/>
          <a:ln w="9525">
            <a:noFill/>
            <a:miter lim="800000"/>
          </a:ln>
        </p:spPr>
        <p:txBody>
          <a:bodyPr wrap="none">
            <a:spAutoFit/>
          </a:bodyPr>
          <a:lstStyle/>
          <a:p>
            <a:pPr>
              <a:lnSpc>
                <a:spcPct val="100000"/>
              </a:lnSpc>
            </a:pPr>
            <a:r>
              <a:rPr lang="en-US" sz="3120" b="1" dirty="0"/>
              <a:t>1608-I  “</a:t>
            </a:r>
            <a:r>
              <a:rPr lang="zh-CN" altLang="en-US" sz="3120" b="1" dirty="0"/>
              <a:t>标准级</a:t>
            </a:r>
            <a:r>
              <a:rPr lang="en-US" sz="3120" b="1" dirty="0"/>
              <a:t>”</a:t>
            </a:r>
          </a:p>
        </p:txBody>
      </p:sp>
      <p:sp>
        <p:nvSpPr>
          <p:cNvPr id="26634" name="Rectangle 9"/>
          <p:cNvSpPr>
            <a:spLocks noChangeArrowheads="1"/>
          </p:cNvSpPr>
          <p:nvPr/>
        </p:nvSpPr>
        <p:spPr bwMode="auto">
          <a:xfrm>
            <a:off x="8492490" y="1722109"/>
            <a:ext cx="3038011" cy="572464"/>
          </a:xfrm>
          <a:prstGeom prst="rect">
            <a:avLst/>
          </a:prstGeom>
          <a:noFill/>
          <a:ln w="9525">
            <a:noFill/>
            <a:miter lim="800000"/>
          </a:ln>
        </p:spPr>
        <p:txBody>
          <a:bodyPr wrap="none">
            <a:spAutoFit/>
          </a:bodyPr>
          <a:lstStyle/>
          <a:p>
            <a:pPr>
              <a:lnSpc>
                <a:spcPct val="100000"/>
              </a:lnSpc>
            </a:pPr>
            <a:r>
              <a:rPr lang="en-US" sz="3120" b="1" dirty="0"/>
              <a:t>1616-I “</a:t>
            </a:r>
            <a:r>
              <a:rPr lang="zh-CN" altLang="en-US" sz="3120" b="1" dirty="0"/>
              <a:t>精英级</a:t>
            </a:r>
            <a:r>
              <a:rPr lang="en-US" sz="3120" b="1" dirty="0"/>
              <a:t>”</a:t>
            </a:r>
          </a:p>
        </p:txBody>
      </p:sp>
      <p:sp>
        <p:nvSpPr>
          <p:cNvPr id="26636" name="Text Box 11"/>
          <p:cNvSpPr txBox="1">
            <a:spLocks noChangeArrowheads="1"/>
          </p:cNvSpPr>
          <p:nvPr/>
        </p:nvSpPr>
        <p:spPr bwMode="auto">
          <a:xfrm>
            <a:off x="1828800" y="5577841"/>
            <a:ext cx="3474720" cy="978729"/>
          </a:xfrm>
          <a:prstGeom prst="rect">
            <a:avLst/>
          </a:prstGeom>
          <a:noFill/>
          <a:ln w="9525">
            <a:noFill/>
            <a:miter lim="800000"/>
          </a:ln>
        </p:spPr>
        <p:txBody>
          <a:bodyPr>
            <a:spAutoFit/>
          </a:bodyPr>
          <a:lstStyle/>
          <a:p>
            <a:pPr>
              <a:lnSpc>
                <a:spcPct val="100000"/>
              </a:lnSpc>
            </a:pPr>
            <a:r>
              <a:rPr lang="en-US" sz="1920" dirty="0"/>
              <a:t>2 </a:t>
            </a:r>
            <a:r>
              <a:rPr lang="zh-CN" altLang="en-US" sz="1920" dirty="0"/>
              <a:t>行</a:t>
            </a:r>
            <a:r>
              <a:rPr lang="en-US" sz="1920" dirty="0"/>
              <a:t> 16 </a:t>
            </a:r>
            <a:r>
              <a:rPr lang="zh-CN" altLang="en-US" sz="1920" dirty="0"/>
              <a:t>字符显示</a:t>
            </a:r>
            <a:endParaRPr lang="en-US" sz="1920" dirty="0"/>
          </a:p>
          <a:p>
            <a:pPr>
              <a:lnSpc>
                <a:spcPct val="100000"/>
              </a:lnSpc>
            </a:pPr>
            <a:r>
              <a:rPr lang="en-US" sz="1920" dirty="0"/>
              <a:t>3 </a:t>
            </a:r>
            <a:r>
              <a:rPr lang="zh-CN" altLang="en-US" sz="1920" dirty="0"/>
              <a:t>功能键</a:t>
            </a:r>
            <a:endParaRPr lang="de-AT" sz="1920" dirty="0"/>
          </a:p>
          <a:p>
            <a:pPr>
              <a:lnSpc>
                <a:spcPct val="100000"/>
              </a:lnSpc>
            </a:pPr>
            <a:r>
              <a:rPr lang="de-AT" sz="1920" dirty="0"/>
              <a:t>- </a:t>
            </a:r>
            <a:r>
              <a:rPr lang="zh-CN" altLang="en-US" sz="1920" dirty="0"/>
              <a:t>不支持内置</a:t>
            </a:r>
            <a:r>
              <a:rPr lang="en-US" altLang="zh-CN" sz="1920" dirty="0"/>
              <a:t>POE</a:t>
            </a:r>
            <a:r>
              <a:rPr lang="zh-CN" altLang="en-US" sz="1920" dirty="0"/>
              <a:t>供电</a:t>
            </a:r>
            <a:endParaRPr lang="en-US" sz="1920" dirty="0"/>
          </a:p>
        </p:txBody>
      </p:sp>
      <p:sp>
        <p:nvSpPr>
          <p:cNvPr id="26637" name="Text Box 12"/>
          <p:cNvSpPr txBox="1">
            <a:spLocks noChangeArrowheads="1"/>
          </p:cNvSpPr>
          <p:nvPr/>
        </p:nvSpPr>
        <p:spPr bwMode="auto">
          <a:xfrm>
            <a:off x="5394961" y="5577841"/>
            <a:ext cx="2952750" cy="1274195"/>
          </a:xfrm>
          <a:prstGeom prst="rect">
            <a:avLst/>
          </a:prstGeom>
          <a:noFill/>
          <a:ln w="9525">
            <a:noFill/>
            <a:miter lim="800000"/>
          </a:ln>
        </p:spPr>
        <p:txBody>
          <a:bodyPr>
            <a:spAutoFit/>
          </a:bodyPr>
          <a:lstStyle/>
          <a:p>
            <a:pPr>
              <a:lnSpc>
                <a:spcPct val="100000"/>
              </a:lnSpc>
            </a:pPr>
            <a:r>
              <a:rPr lang="en-US" sz="1920" dirty="0"/>
              <a:t>3 </a:t>
            </a:r>
            <a:r>
              <a:rPr lang="zh-CN" altLang="en-US" sz="1920" dirty="0"/>
              <a:t>行</a:t>
            </a:r>
            <a:r>
              <a:rPr lang="en-US" sz="1920" dirty="0"/>
              <a:t> 24 </a:t>
            </a:r>
            <a:r>
              <a:rPr lang="zh-CN" altLang="en-US" sz="1920" dirty="0"/>
              <a:t>字符显示</a:t>
            </a:r>
            <a:endParaRPr lang="en-US" sz="1920" dirty="0"/>
          </a:p>
          <a:p>
            <a:pPr>
              <a:lnSpc>
                <a:spcPct val="100000"/>
              </a:lnSpc>
            </a:pPr>
            <a:r>
              <a:rPr lang="en-US" sz="1920" dirty="0"/>
              <a:t>3 </a:t>
            </a:r>
            <a:r>
              <a:rPr lang="zh-CN" altLang="en-US" sz="1920" dirty="0"/>
              <a:t>软功能键</a:t>
            </a:r>
            <a:endParaRPr lang="en-US" sz="1920" dirty="0"/>
          </a:p>
          <a:p>
            <a:pPr>
              <a:lnSpc>
                <a:spcPct val="100000"/>
              </a:lnSpc>
            </a:pPr>
            <a:r>
              <a:rPr lang="en-US" sz="1920" dirty="0"/>
              <a:t>8 </a:t>
            </a:r>
            <a:r>
              <a:rPr lang="zh-CN" altLang="en-US" sz="1920" dirty="0"/>
              <a:t>功能键带</a:t>
            </a:r>
            <a:r>
              <a:rPr lang="en-US" altLang="zh-CN" sz="1920" dirty="0"/>
              <a:t>LED</a:t>
            </a:r>
            <a:r>
              <a:rPr lang="zh-CN" altLang="en-US" sz="1920" dirty="0"/>
              <a:t>指示（纸质标签）</a:t>
            </a:r>
            <a:endParaRPr lang="en-US" sz="1680" dirty="0"/>
          </a:p>
        </p:txBody>
      </p:sp>
      <p:sp>
        <p:nvSpPr>
          <p:cNvPr id="26638" name="Text Box 13"/>
          <p:cNvSpPr txBox="1">
            <a:spLocks noChangeArrowheads="1"/>
          </p:cNvSpPr>
          <p:nvPr/>
        </p:nvSpPr>
        <p:spPr bwMode="auto">
          <a:xfrm>
            <a:off x="8608232" y="5577841"/>
            <a:ext cx="2853690" cy="1569660"/>
          </a:xfrm>
          <a:prstGeom prst="rect">
            <a:avLst/>
          </a:prstGeom>
          <a:noFill/>
          <a:ln w="9525">
            <a:noFill/>
            <a:miter lim="800000"/>
          </a:ln>
        </p:spPr>
        <p:txBody>
          <a:bodyPr>
            <a:spAutoFit/>
          </a:bodyPr>
          <a:lstStyle/>
          <a:p>
            <a:pPr>
              <a:lnSpc>
                <a:spcPct val="100000"/>
              </a:lnSpc>
            </a:pPr>
            <a:r>
              <a:rPr lang="en-US" sz="1920" dirty="0"/>
              <a:t>4 </a:t>
            </a:r>
            <a:r>
              <a:rPr lang="zh-CN" altLang="en-US" sz="1920" dirty="0"/>
              <a:t>行</a:t>
            </a:r>
            <a:r>
              <a:rPr lang="en-US" sz="1920" dirty="0"/>
              <a:t> 24 </a:t>
            </a:r>
            <a:r>
              <a:rPr lang="zh-CN" altLang="en-US" sz="1920" dirty="0"/>
              <a:t>字符显示</a:t>
            </a:r>
            <a:endParaRPr lang="en-US" sz="1920" dirty="0"/>
          </a:p>
          <a:p>
            <a:pPr>
              <a:lnSpc>
                <a:spcPct val="100000"/>
              </a:lnSpc>
            </a:pPr>
            <a:r>
              <a:rPr lang="en-US" sz="1920" dirty="0"/>
              <a:t>3 </a:t>
            </a:r>
            <a:r>
              <a:rPr lang="zh-CN" altLang="en-US" sz="1920" dirty="0"/>
              <a:t>软功能键</a:t>
            </a:r>
            <a:endParaRPr lang="en-US" sz="1920" dirty="0"/>
          </a:p>
          <a:p>
            <a:pPr>
              <a:lnSpc>
                <a:spcPct val="100000"/>
              </a:lnSpc>
            </a:pPr>
            <a:r>
              <a:rPr lang="en-US" sz="1920" dirty="0"/>
              <a:t>16 </a:t>
            </a:r>
            <a:r>
              <a:rPr lang="zh-CN" altLang="en-US" sz="1920" dirty="0"/>
              <a:t>功能键带</a:t>
            </a:r>
            <a:r>
              <a:rPr lang="en-US" altLang="zh-CN" sz="1920" dirty="0"/>
              <a:t>LED</a:t>
            </a:r>
            <a:r>
              <a:rPr lang="zh-CN" altLang="en-US" sz="1920" dirty="0"/>
              <a:t>指示（纸质标签）</a:t>
            </a:r>
            <a:endParaRPr lang="en-US" sz="1440" dirty="0"/>
          </a:p>
          <a:p>
            <a:pPr>
              <a:lnSpc>
                <a:spcPct val="100000"/>
              </a:lnSpc>
            </a:pPr>
            <a:r>
              <a:rPr lang="zh-CN" altLang="en-US" sz="1920" dirty="0"/>
              <a:t>支持</a:t>
            </a:r>
            <a:r>
              <a:rPr lang="en-US" sz="1920" dirty="0"/>
              <a:t>BM</a:t>
            </a:r>
            <a:r>
              <a:rPr lang="zh-CN" altLang="en-US" sz="1920" dirty="0"/>
              <a:t>扩展模块</a:t>
            </a:r>
            <a:endParaRPr lang="en-US" sz="1920" dirty="0"/>
          </a:p>
        </p:txBody>
      </p:sp>
      <p:sp>
        <p:nvSpPr>
          <p:cNvPr id="26639" name="Text Box 14"/>
          <p:cNvSpPr txBox="1">
            <a:spLocks noChangeArrowheads="1"/>
          </p:cNvSpPr>
          <p:nvPr/>
        </p:nvSpPr>
        <p:spPr bwMode="auto">
          <a:xfrm>
            <a:off x="11461922" y="5577841"/>
            <a:ext cx="1604010" cy="683264"/>
          </a:xfrm>
          <a:prstGeom prst="rect">
            <a:avLst/>
          </a:prstGeom>
          <a:noFill/>
          <a:ln w="9525">
            <a:noFill/>
            <a:miter lim="800000"/>
          </a:ln>
        </p:spPr>
        <p:txBody>
          <a:bodyPr>
            <a:spAutoFit/>
          </a:bodyPr>
          <a:lstStyle/>
          <a:p>
            <a:pPr>
              <a:lnSpc>
                <a:spcPct val="100000"/>
              </a:lnSpc>
            </a:pPr>
            <a:r>
              <a:rPr lang="en-US" sz="1920" dirty="0"/>
              <a:t>32 </a:t>
            </a:r>
            <a:r>
              <a:rPr lang="zh-CN" altLang="en-US" sz="1920" dirty="0"/>
              <a:t>功能键带</a:t>
            </a:r>
            <a:r>
              <a:rPr lang="en-US" altLang="zh-CN" sz="1920" dirty="0"/>
              <a:t>LED</a:t>
            </a:r>
            <a:r>
              <a:rPr lang="zh-CN" altLang="en-US" sz="1920" dirty="0"/>
              <a:t>指示</a:t>
            </a:r>
            <a:endParaRPr lang="en-US" sz="1920" dirty="0"/>
          </a:p>
        </p:txBody>
      </p:sp>
    </p:spTree>
    <p:extLst>
      <p:ext uri="{BB962C8B-B14F-4D97-AF65-F5344CB8AC3E}">
        <p14:creationId xmlns:p14="http://schemas.microsoft.com/office/powerpoint/2010/main" val="1806494931"/>
      </p:ext>
    </p:extLst>
  </p:cSld>
  <p:clrMapOvr>
    <a:masterClrMapping/>
  </p:clrMapOvr>
  <p:transition xmlns:p14="http://schemas.microsoft.com/office/powerpoint/2010/main" spd="slow">
    <p:pull dir="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1"/>
          <p:cNvSpPr>
            <a:spLocks noGrp="1" noChangeArrowheads="1"/>
          </p:cNvSpPr>
          <p:nvPr>
            <p:ph type="title" idx="4294967295"/>
          </p:nvPr>
        </p:nvSpPr>
        <p:spPr>
          <a:xfrm>
            <a:off x="1333097" y="538162"/>
            <a:ext cx="8701278" cy="569595"/>
          </a:xfrm>
        </p:spPr>
        <p:txBody>
          <a:bodyPr/>
          <a:lstStyle/>
          <a:p>
            <a:r>
              <a:rPr lang="zh-CN" altLang="en-US" b="1" dirty="0">
                <a:solidFill>
                  <a:schemeClr val="tx1"/>
                </a:solidFill>
                <a:latin typeface="+mj-ea"/>
              </a:rPr>
              <a:t>传统</a:t>
            </a:r>
            <a:r>
              <a:rPr lang="en-US" altLang="zh-CN" b="1" dirty="0">
                <a:solidFill>
                  <a:schemeClr val="tx1"/>
                </a:solidFill>
                <a:latin typeface="+mj-ea"/>
              </a:rPr>
              <a:t>IP</a:t>
            </a:r>
            <a:r>
              <a:rPr lang="zh-CN" altLang="en-US" b="1" dirty="0">
                <a:solidFill>
                  <a:schemeClr val="tx1"/>
                </a:solidFill>
                <a:latin typeface="+mj-ea"/>
              </a:rPr>
              <a:t>桌面电话</a:t>
            </a:r>
            <a:r>
              <a:rPr lang="en-US" altLang="zh-CN" b="1" dirty="0" smtClean="0">
                <a:solidFill>
                  <a:schemeClr val="tx1"/>
                </a:solidFill>
                <a:latin typeface="+mj-ea"/>
              </a:rPr>
              <a:t>-9600</a:t>
            </a:r>
            <a:r>
              <a:rPr lang="zh-CN" altLang="en-US" b="1" dirty="0">
                <a:solidFill>
                  <a:schemeClr val="tx1"/>
                </a:solidFill>
                <a:latin typeface="+mj-ea"/>
              </a:rPr>
              <a:t>系列</a:t>
            </a:r>
            <a:r>
              <a:rPr lang="zh-CN" altLang="en-US" dirty="0" smtClean="0"/>
              <a:t>机</a:t>
            </a:r>
            <a:endParaRPr lang="en-US" dirty="0" smtClean="0"/>
          </a:p>
        </p:txBody>
      </p:sp>
      <p:sp>
        <p:nvSpPr>
          <p:cNvPr id="29702" name="Rectangle 3"/>
          <p:cNvSpPr>
            <a:spLocks noChangeArrowheads="1"/>
          </p:cNvSpPr>
          <p:nvPr/>
        </p:nvSpPr>
        <p:spPr bwMode="auto">
          <a:xfrm>
            <a:off x="9890611" y="5359998"/>
            <a:ext cx="5303520" cy="1737360"/>
          </a:xfrm>
          <a:prstGeom prst="rect">
            <a:avLst/>
          </a:prstGeom>
          <a:noFill/>
          <a:ln w="9525">
            <a:noFill/>
            <a:miter lim="800000"/>
          </a:ln>
        </p:spPr>
        <p:txBody>
          <a:bodyPr lIns="0" tIns="0" rIns="0" bIns="0"/>
          <a:lstStyle/>
          <a:p>
            <a:pPr marL="345186" indent="-345186">
              <a:spcBef>
                <a:spcPct val="55000"/>
              </a:spcBef>
              <a:buClr>
                <a:schemeClr val="accent2"/>
              </a:buClr>
              <a:buSzPct val="90000"/>
              <a:buFont typeface="Webdings" panose="05030102010509060703" pitchFamily="18" charset="2"/>
              <a:buChar char="4"/>
            </a:pPr>
            <a:r>
              <a:rPr lang="en-US" sz="2880" dirty="0" smtClean="0">
                <a:solidFill>
                  <a:srgbClr val="000000"/>
                </a:solidFill>
              </a:rPr>
              <a:t>BM-12</a:t>
            </a:r>
            <a:r>
              <a:rPr lang="zh-CN" altLang="en-US" sz="2880" dirty="0">
                <a:solidFill>
                  <a:srgbClr val="000000"/>
                </a:solidFill>
              </a:rPr>
              <a:t>键</a:t>
            </a:r>
            <a:r>
              <a:rPr lang="zh-CN" altLang="en-US" sz="2880" dirty="0" smtClean="0">
                <a:solidFill>
                  <a:srgbClr val="000000"/>
                </a:solidFill>
              </a:rPr>
              <a:t>模块</a:t>
            </a:r>
            <a:endParaRPr lang="en-US" altLang="zh-CN" sz="2880" dirty="0" smtClean="0">
              <a:solidFill>
                <a:srgbClr val="000000"/>
              </a:solidFill>
            </a:endParaRPr>
          </a:p>
          <a:p>
            <a:pPr marL="345186" indent="-345186">
              <a:spcBef>
                <a:spcPct val="55000"/>
              </a:spcBef>
              <a:buClr>
                <a:schemeClr val="accent2"/>
              </a:buClr>
              <a:buSzPct val="90000"/>
              <a:buFont typeface="Webdings" panose="05030102010509060703" pitchFamily="18" charset="2"/>
              <a:buChar char="4"/>
            </a:pPr>
            <a:r>
              <a:rPr lang="en-US" altLang="zh-CN" sz="2880" dirty="0" smtClean="0">
                <a:solidFill>
                  <a:srgbClr val="000000"/>
                </a:solidFill>
              </a:rPr>
              <a:t>(</a:t>
            </a:r>
            <a:r>
              <a:rPr lang="en-US" altLang="zh-CN" sz="2880" dirty="0">
                <a:solidFill>
                  <a:srgbClr val="000000"/>
                </a:solidFill>
              </a:rPr>
              <a:t>9608, 9611G, 9641GS)</a:t>
            </a:r>
            <a:endParaRPr lang="en-US" sz="2880" dirty="0"/>
          </a:p>
          <a:p>
            <a:pPr marL="345186" indent="-345186">
              <a:spcBef>
                <a:spcPct val="55000"/>
              </a:spcBef>
              <a:buClr>
                <a:schemeClr val="accent2"/>
              </a:buClr>
              <a:buSzPct val="90000"/>
            </a:pPr>
            <a:endParaRPr lang="en-US" sz="2880" dirty="0"/>
          </a:p>
          <a:p>
            <a:pPr marL="345186" indent="-345186"/>
            <a:endParaRPr lang="en-US" sz="3360" dirty="0"/>
          </a:p>
        </p:txBody>
      </p:sp>
      <p:sp>
        <p:nvSpPr>
          <p:cNvPr id="64514" name="AutoShape 2" descr="9608"/>
          <p:cNvSpPr>
            <a:spLocks noChangeAspect="1" noChangeArrowheads="1"/>
          </p:cNvSpPr>
          <p:nvPr/>
        </p:nvSpPr>
        <p:spPr bwMode="auto">
          <a:xfrm>
            <a:off x="2015490" y="-173355"/>
            <a:ext cx="365760" cy="365761"/>
          </a:xfrm>
          <a:prstGeom prst="rect">
            <a:avLst/>
          </a:prstGeom>
          <a:noFill/>
        </p:spPr>
        <p:txBody>
          <a:bodyPr vert="horz" wrap="square" lIns="109728" tIns="54864" rIns="109728" bIns="54864" numCol="1" anchor="t" anchorCtr="0" compatLnSpc="1"/>
          <a:lstStyle/>
          <a:p>
            <a:endParaRPr lang="en-US" sz="3120"/>
          </a:p>
        </p:txBody>
      </p:sp>
      <p:pic>
        <p:nvPicPr>
          <p:cNvPr id="10" name="Picture 9" descr="9611g.png"/>
          <p:cNvPicPr>
            <a:picLocks noChangeAspect="1"/>
          </p:cNvPicPr>
          <p:nvPr/>
        </p:nvPicPr>
        <p:blipFill>
          <a:blip r:embed="rId3" cstate="print"/>
          <a:stretch>
            <a:fillRect/>
          </a:stretch>
        </p:blipFill>
        <p:spPr>
          <a:xfrm>
            <a:off x="7379373" y="1428135"/>
            <a:ext cx="2823210" cy="2766060"/>
          </a:xfrm>
          <a:prstGeom prst="rect">
            <a:avLst/>
          </a:prstGeom>
        </p:spPr>
      </p:pic>
      <p:pic>
        <p:nvPicPr>
          <p:cNvPr id="12"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27497" y="4728053"/>
            <a:ext cx="1184148" cy="2210562"/>
          </a:xfrm>
          <a:prstGeom prst="rect">
            <a:avLst/>
          </a:prstGeom>
          <a:noFill/>
          <a:ln w="1">
            <a:noFill/>
            <a:miter lim="800000"/>
            <a:headEnd/>
            <a:tailEnd/>
          </a:ln>
        </p:spPr>
      </p:pic>
      <p:pic>
        <p:nvPicPr>
          <p:cNvPr id="8" name="Picture 7" descr="9641G.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311735" y="4122420"/>
            <a:ext cx="3299460" cy="3185160"/>
          </a:xfrm>
          <a:prstGeom prst="rect">
            <a:avLst/>
          </a:prstGeom>
        </p:spPr>
      </p:pic>
      <p:pic>
        <p:nvPicPr>
          <p:cNvPr id="9" name="Picture 8" descr="9608.png"/>
          <p:cNvPicPr>
            <a:picLocks noChangeAspect="1"/>
          </p:cNvPicPr>
          <p:nvPr/>
        </p:nvPicPr>
        <p:blipFill>
          <a:blip r:embed="rId6" cstate="print"/>
          <a:stretch>
            <a:fillRect/>
          </a:stretch>
        </p:blipFill>
        <p:spPr>
          <a:xfrm>
            <a:off x="2446990" y="1217522"/>
            <a:ext cx="3028950" cy="2788920"/>
          </a:xfrm>
          <a:prstGeom prst="rect">
            <a:avLst/>
          </a:prstGeom>
        </p:spPr>
      </p:pic>
      <p:sp>
        <p:nvSpPr>
          <p:cNvPr id="2" name="文本框 1"/>
          <p:cNvSpPr txBox="1"/>
          <p:nvPr/>
        </p:nvSpPr>
        <p:spPr>
          <a:xfrm>
            <a:off x="2987789" y="3713911"/>
            <a:ext cx="1097280" cy="1097280"/>
          </a:xfrm>
          <a:prstGeom prst="rect">
            <a:avLst/>
          </a:prstGeom>
          <a:noFill/>
        </p:spPr>
        <p:txBody>
          <a:bodyPr wrap="none" rtlCol="0">
            <a:noAutofit/>
          </a:bodyPr>
          <a:lstStyle/>
          <a:p>
            <a:pPr>
              <a:lnSpc>
                <a:spcPct val="90000"/>
              </a:lnSpc>
            </a:pPr>
            <a:r>
              <a:rPr lang="en-US" altLang="zh-CN" sz="3120" dirty="0"/>
              <a:t>9608G</a:t>
            </a:r>
          </a:p>
        </p:txBody>
      </p:sp>
      <p:sp>
        <p:nvSpPr>
          <p:cNvPr id="3" name="文本框 2"/>
          <p:cNvSpPr txBox="1"/>
          <p:nvPr/>
        </p:nvSpPr>
        <p:spPr>
          <a:xfrm>
            <a:off x="10399807" y="2811165"/>
            <a:ext cx="1097280" cy="481584"/>
          </a:xfrm>
          <a:prstGeom prst="rect">
            <a:avLst/>
          </a:prstGeom>
          <a:noFill/>
        </p:spPr>
        <p:txBody>
          <a:bodyPr wrap="none" rtlCol="0">
            <a:noAutofit/>
          </a:bodyPr>
          <a:lstStyle/>
          <a:p>
            <a:pPr>
              <a:lnSpc>
                <a:spcPct val="90000"/>
              </a:lnSpc>
            </a:pPr>
            <a:r>
              <a:rPr lang="en-US" altLang="zh-CN" sz="3120" dirty="0"/>
              <a:t>9611G</a:t>
            </a:r>
          </a:p>
        </p:txBody>
      </p:sp>
      <p:sp>
        <p:nvSpPr>
          <p:cNvPr id="4" name="文本框 3"/>
          <p:cNvSpPr txBox="1"/>
          <p:nvPr/>
        </p:nvSpPr>
        <p:spPr>
          <a:xfrm>
            <a:off x="3825554" y="6779932"/>
            <a:ext cx="1097280" cy="482346"/>
          </a:xfrm>
          <a:prstGeom prst="rect">
            <a:avLst/>
          </a:prstGeom>
          <a:noFill/>
        </p:spPr>
        <p:txBody>
          <a:bodyPr wrap="none" rtlCol="0">
            <a:noAutofit/>
          </a:bodyPr>
          <a:lstStyle/>
          <a:p>
            <a:pPr>
              <a:lnSpc>
                <a:spcPct val="90000"/>
              </a:lnSpc>
            </a:pPr>
            <a:r>
              <a:rPr lang="en-US" altLang="zh-CN" sz="3120" dirty="0"/>
              <a:t>9641GS</a:t>
            </a:r>
          </a:p>
        </p:txBody>
      </p:sp>
    </p:spTree>
    <p:extLst>
      <p:ext uri="{BB962C8B-B14F-4D97-AF65-F5344CB8AC3E}">
        <p14:creationId xmlns:p14="http://schemas.microsoft.com/office/powerpoint/2010/main" val="2785063268"/>
      </p:ext>
    </p:extLst>
  </p:cSld>
  <p:clrMapOvr>
    <a:masterClrMapping/>
  </p:clrMapOvr>
  <p:transition xmlns:p14="http://schemas.microsoft.com/office/powerpoint/2010/main" spd="slow" advClick="0">
    <p:pull dir="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zh-CN" altLang="en-US" dirty="0" smtClean="0"/>
              <a:t>会议电话</a:t>
            </a:r>
            <a:endParaRPr lang="de-DE" dirty="0"/>
          </a:p>
        </p:txBody>
      </p:sp>
      <p:pic>
        <p:nvPicPr>
          <p:cNvPr id="5" name="Picture 2"/>
          <p:cNvPicPr>
            <a:picLocks noGrp="1" noChangeAspect="1" noChangeArrowheads="1"/>
          </p:cNvPicPr>
          <p:nvPr>
            <p:ph type="tbl" idx="1"/>
          </p:nvPr>
        </p:nvPicPr>
        <p:blipFill>
          <a:blip r:embed="rId3" cstate="print"/>
          <a:srcRect/>
          <a:stretch>
            <a:fillRect/>
          </a:stretch>
        </p:blipFill>
        <p:spPr bwMode="auto">
          <a:xfrm>
            <a:off x="2199377" y="2560320"/>
            <a:ext cx="3082135" cy="219456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5594604" y="2560320"/>
            <a:ext cx="2909316" cy="2103120"/>
          </a:xfrm>
          <a:prstGeom prst="rect">
            <a:avLst/>
          </a:prstGeom>
          <a:noFill/>
          <a:ln w="9525">
            <a:noFill/>
            <a:miter lim="800000"/>
            <a:headEnd/>
            <a:tailEnd/>
          </a:ln>
        </p:spPr>
      </p:pic>
      <p:pic>
        <p:nvPicPr>
          <p:cNvPr id="7" name="Picture 2"/>
          <p:cNvPicPr>
            <a:picLocks noChangeAspect="1" noChangeArrowheads="1"/>
          </p:cNvPicPr>
          <p:nvPr/>
        </p:nvPicPr>
        <p:blipFill>
          <a:blip r:embed="rId5" cstate="print"/>
          <a:srcRect/>
          <a:stretch>
            <a:fillRect/>
          </a:stretch>
        </p:blipFill>
        <p:spPr bwMode="auto">
          <a:xfrm>
            <a:off x="8737862" y="2377440"/>
            <a:ext cx="3149339" cy="2284094"/>
          </a:xfrm>
          <a:prstGeom prst="rect">
            <a:avLst/>
          </a:prstGeom>
          <a:noFill/>
          <a:ln w="9525">
            <a:noFill/>
            <a:miter lim="800000"/>
            <a:headEnd/>
            <a:tailEnd/>
          </a:ln>
        </p:spPr>
      </p:pic>
      <p:sp>
        <p:nvSpPr>
          <p:cNvPr id="8" name="Rectangle 12"/>
          <p:cNvSpPr>
            <a:spLocks noChangeArrowheads="1"/>
          </p:cNvSpPr>
          <p:nvPr/>
        </p:nvSpPr>
        <p:spPr bwMode="auto">
          <a:xfrm>
            <a:off x="3017521" y="1897309"/>
            <a:ext cx="922047" cy="461665"/>
          </a:xfrm>
          <a:prstGeom prst="rect">
            <a:avLst/>
          </a:prstGeom>
          <a:noFill/>
          <a:ln w="9525">
            <a:noFill/>
            <a:miter lim="800000"/>
          </a:ln>
        </p:spPr>
        <p:txBody>
          <a:bodyPr wrap="none">
            <a:spAutoFit/>
          </a:bodyPr>
          <a:lstStyle/>
          <a:p>
            <a:pPr>
              <a:lnSpc>
                <a:spcPct val="100000"/>
              </a:lnSpc>
            </a:pPr>
            <a:r>
              <a:rPr lang="en-US" sz="2400" b="1" dirty="0"/>
              <a:t>B149</a:t>
            </a:r>
            <a:endParaRPr lang="en-US" sz="2880" b="1" dirty="0"/>
          </a:p>
        </p:txBody>
      </p:sp>
      <p:sp>
        <p:nvSpPr>
          <p:cNvPr id="9" name="Rectangle 12"/>
          <p:cNvSpPr>
            <a:spLocks noChangeArrowheads="1"/>
          </p:cNvSpPr>
          <p:nvPr/>
        </p:nvSpPr>
        <p:spPr bwMode="auto">
          <a:xfrm>
            <a:off x="6356860" y="1920241"/>
            <a:ext cx="922047" cy="461665"/>
          </a:xfrm>
          <a:prstGeom prst="rect">
            <a:avLst/>
          </a:prstGeom>
          <a:noFill/>
          <a:ln w="9525">
            <a:noFill/>
            <a:miter lim="800000"/>
          </a:ln>
        </p:spPr>
        <p:txBody>
          <a:bodyPr wrap="none">
            <a:spAutoFit/>
          </a:bodyPr>
          <a:lstStyle/>
          <a:p>
            <a:pPr>
              <a:lnSpc>
                <a:spcPct val="100000"/>
              </a:lnSpc>
            </a:pPr>
            <a:r>
              <a:rPr lang="en-US" sz="2400" b="1" dirty="0"/>
              <a:t>B159</a:t>
            </a:r>
            <a:endParaRPr lang="en-US" sz="2880" b="1" dirty="0"/>
          </a:p>
        </p:txBody>
      </p:sp>
      <p:sp>
        <p:nvSpPr>
          <p:cNvPr id="10" name="Rectangle 12"/>
          <p:cNvSpPr>
            <a:spLocks noChangeArrowheads="1"/>
          </p:cNvSpPr>
          <p:nvPr/>
        </p:nvSpPr>
        <p:spPr bwMode="auto">
          <a:xfrm>
            <a:off x="9601201" y="1920241"/>
            <a:ext cx="922047" cy="461665"/>
          </a:xfrm>
          <a:prstGeom prst="rect">
            <a:avLst/>
          </a:prstGeom>
          <a:noFill/>
          <a:ln w="9525">
            <a:noFill/>
            <a:miter lim="800000"/>
          </a:ln>
        </p:spPr>
        <p:txBody>
          <a:bodyPr wrap="none">
            <a:spAutoFit/>
          </a:bodyPr>
          <a:lstStyle/>
          <a:p>
            <a:pPr>
              <a:lnSpc>
                <a:spcPct val="100000"/>
              </a:lnSpc>
            </a:pPr>
            <a:r>
              <a:rPr lang="en-US" sz="2400" b="1" dirty="0"/>
              <a:t>B179</a:t>
            </a:r>
          </a:p>
        </p:txBody>
      </p:sp>
      <p:sp>
        <p:nvSpPr>
          <p:cNvPr id="11" name="Text Box 8"/>
          <p:cNvSpPr txBox="1">
            <a:spLocks noChangeArrowheads="1"/>
          </p:cNvSpPr>
          <p:nvPr/>
        </p:nvSpPr>
        <p:spPr bwMode="auto">
          <a:xfrm>
            <a:off x="2194560" y="5303520"/>
            <a:ext cx="3017520" cy="1274195"/>
          </a:xfrm>
          <a:prstGeom prst="rect">
            <a:avLst/>
          </a:prstGeom>
          <a:noFill/>
          <a:ln w="9525">
            <a:noFill/>
            <a:miter lim="800000"/>
          </a:ln>
        </p:spPr>
        <p:txBody>
          <a:bodyPr>
            <a:spAutoFit/>
          </a:bodyPr>
          <a:lstStyle/>
          <a:p>
            <a:pPr>
              <a:lnSpc>
                <a:spcPct val="100000"/>
              </a:lnSpc>
            </a:pPr>
            <a:r>
              <a:rPr lang="zh-CN" altLang="en-US" sz="1920" dirty="0"/>
              <a:t>模拟</a:t>
            </a:r>
            <a:endParaRPr lang="en-US" altLang="zh-CN" sz="1920" dirty="0"/>
          </a:p>
          <a:p>
            <a:pPr>
              <a:lnSpc>
                <a:spcPct val="100000"/>
              </a:lnSpc>
            </a:pPr>
            <a:r>
              <a:rPr lang="zh-CN" altLang="en-US" sz="1920" dirty="0"/>
              <a:t>中型会议室</a:t>
            </a:r>
            <a:r>
              <a:rPr lang="en-US" sz="1920" dirty="0"/>
              <a:t> (&lt;10</a:t>
            </a:r>
            <a:r>
              <a:rPr lang="zh-CN" altLang="en-US" sz="1920" dirty="0"/>
              <a:t>人</a:t>
            </a:r>
            <a:r>
              <a:rPr lang="en-US" sz="1920" dirty="0"/>
              <a:t>)</a:t>
            </a:r>
          </a:p>
          <a:p>
            <a:pPr>
              <a:lnSpc>
                <a:spcPct val="100000"/>
              </a:lnSpc>
            </a:pPr>
            <a:r>
              <a:rPr lang="en-US" sz="1920" dirty="0"/>
              <a:t> </a:t>
            </a:r>
            <a:r>
              <a:rPr lang="en-US" sz="1920" dirty="0" err="1"/>
              <a:t>OmniSound</a:t>
            </a:r>
            <a:r>
              <a:rPr lang="en-US" sz="1920" dirty="0"/>
              <a:t>® 2.0</a:t>
            </a:r>
          </a:p>
          <a:p>
            <a:pPr>
              <a:lnSpc>
                <a:spcPct val="100000"/>
              </a:lnSpc>
            </a:pPr>
            <a:r>
              <a:rPr lang="zh-CN" altLang="en-US" sz="1920" dirty="0"/>
              <a:t>通过</a:t>
            </a:r>
            <a:r>
              <a:rPr lang="en-US" altLang="zh-CN" sz="1920" dirty="0"/>
              <a:t>SD</a:t>
            </a:r>
            <a:r>
              <a:rPr lang="zh-CN" altLang="en-US" sz="1920" dirty="0"/>
              <a:t>卡实现电话录音</a:t>
            </a:r>
            <a:endParaRPr lang="en-US" sz="1920" dirty="0"/>
          </a:p>
        </p:txBody>
      </p:sp>
      <p:sp>
        <p:nvSpPr>
          <p:cNvPr id="12" name="Text Box 8"/>
          <p:cNvSpPr txBox="1">
            <a:spLocks noChangeArrowheads="1"/>
          </p:cNvSpPr>
          <p:nvPr/>
        </p:nvSpPr>
        <p:spPr bwMode="auto">
          <a:xfrm>
            <a:off x="5394960" y="5303521"/>
            <a:ext cx="3383280" cy="2160591"/>
          </a:xfrm>
          <a:prstGeom prst="rect">
            <a:avLst/>
          </a:prstGeom>
          <a:noFill/>
          <a:ln w="9525">
            <a:noFill/>
            <a:miter lim="800000"/>
          </a:ln>
        </p:spPr>
        <p:txBody>
          <a:bodyPr wrap="square">
            <a:spAutoFit/>
          </a:bodyPr>
          <a:lstStyle/>
          <a:p>
            <a:pPr>
              <a:lnSpc>
                <a:spcPct val="100000"/>
              </a:lnSpc>
            </a:pPr>
            <a:r>
              <a:rPr lang="zh-CN" altLang="en-US" sz="1920" dirty="0"/>
              <a:t>模拟</a:t>
            </a:r>
            <a:endParaRPr lang="en-US" sz="1920" dirty="0"/>
          </a:p>
          <a:p>
            <a:pPr>
              <a:lnSpc>
                <a:spcPct val="100000"/>
              </a:lnSpc>
            </a:pPr>
            <a:r>
              <a:rPr lang="zh-CN" altLang="en-US" sz="1920" dirty="0"/>
              <a:t>大型会议室</a:t>
            </a:r>
            <a:r>
              <a:rPr lang="en-US" sz="1920" dirty="0"/>
              <a:t> (&gt;10</a:t>
            </a:r>
            <a:r>
              <a:rPr lang="zh-CN" altLang="en-US" sz="1920" dirty="0"/>
              <a:t>人</a:t>
            </a:r>
            <a:r>
              <a:rPr lang="en-US" sz="1920" dirty="0"/>
              <a:t>)</a:t>
            </a:r>
          </a:p>
          <a:p>
            <a:pPr>
              <a:lnSpc>
                <a:spcPct val="100000"/>
              </a:lnSpc>
            </a:pPr>
            <a:r>
              <a:rPr lang="en-US" sz="1920" dirty="0" err="1"/>
              <a:t>OmniSound</a:t>
            </a:r>
            <a:r>
              <a:rPr lang="en-US" sz="1920" dirty="0"/>
              <a:t>® 2.0 </a:t>
            </a:r>
          </a:p>
          <a:p>
            <a:pPr>
              <a:lnSpc>
                <a:spcPct val="100000"/>
              </a:lnSpc>
            </a:pPr>
            <a:r>
              <a:rPr lang="zh-CN" altLang="en-US" sz="1920" dirty="0"/>
              <a:t>通过</a:t>
            </a:r>
            <a:r>
              <a:rPr lang="en-US" altLang="zh-CN" sz="1920" dirty="0"/>
              <a:t>SD</a:t>
            </a:r>
            <a:r>
              <a:rPr lang="zh-CN" altLang="en-US" sz="1920" dirty="0"/>
              <a:t>卡实现电话录音</a:t>
            </a:r>
            <a:endParaRPr lang="en-US" sz="1920" dirty="0"/>
          </a:p>
          <a:p>
            <a:pPr>
              <a:lnSpc>
                <a:spcPct val="100000"/>
              </a:lnSpc>
            </a:pPr>
            <a:r>
              <a:rPr lang="zh-CN" altLang="en-US" sz="1920" dirty="0"/>
              <a:t>无线耳机连接</a:t>
            </a:r>
            <a:endParaRPr lang="en-US" sz="1920" dirty="0"/>
          </a:p>
          <a:p>
            <a:pPr>
              <a:lnSpc>
                <a:spcPct val="100000"/>
              </a:lnSpc>
            </a:pPr>
            <a:r>
              <a:rPr lang="en-US" sz="1920" dirty="0"/>
              <a:t>PA system connection</a:t>
            </a:r>
          </a:p>
          <a:p>
            <a:pPr>
              <a:lnSpc>
                <a:spcPct val="100000"/>
              </a:lnSpc>
            </a:pPr>
            <a:r>
              <a:rPr lang="zh-CN" altLang="en-US" sz="1920" dirty="0"/>
              <a:t>线路选择</a:t>
            </a:r>
            <a:r>
              <a:rPr lang="en-US" sz="1920" dirty="0"/>
              <a:t>(</a:t>
            </a:r>
            <a:r>
              <a:rPr lang="zh-CN" altLang="en-US" sz="1920" dirty="0"/>
              <a:t>模拟</a:t>
            </a:r>
            <a:r>
              <a:rPr lang="en-US" sz="1920" dirty="0"/>
              <a:t>/</a:t>
            </a:r>
            <a:r>
              <a:rPr lang="zh-CN" altLang="en-US" sz="1920" dirty="0"/>
              <a:t>移动</a:t>
            </a:r>
            <a:r>
              <a:rPr lang="en-US" sz="1920" dirty="0"/>
              <a:t>/USB)</a:t>
            </a:r>
          </a:p>
        </p:txBody>
      </p:sp>
      <p:sp>
        <p:nvSpPr>
          <p:cNvPr id="13" name="Text Box 8"/>
          <p:cNvSpPr txBox="1">
            <a:spLocks noChangeArrowheads="1"/>
          </p:cNvSpPr>
          <p:nvPr/>
        </p:nvSpPr>
        <p:spPr bwMode="auto">
          <a:xfrm>
            <a:off x="9052560" y="5212081"/>
            <a:ext cx="3383280" cy="2160591"/>
          </a:xfrm>
          <a:prstGeom prst="rect">
            <a:avLst/>
          </a:prstGeom>
          <a:noFill/>
          <a:ln w="9525">
            <a:noFill/>
            <a:miter lim="800000"/>
          </a:ln>
        </p:spPr>
        <p:txBody>
          <a:bodyPr wrap="square">
            <a:spAutoFit/>
          </a:bodyPr>
          <a:lstStyle/>
          <a:p>
            <a:pPr>
              <a:lnSpc>
                <a:spcPct val="100000"/>
              </a:lnSpc>
            </a:pPr>
            <a:r>
              <a:rPr lang="en-US" sz="1920" dirty="0"/>
              <a:t>SIP</a:t>
            </a:r>
          </a:p>
          <a:p>
            <a:pPr>
              <a:lnSpc>
                <a:spcPct val="100000"/>
              </a:lnSpc>
            </a:pPr>
            <a:r>
              <a:rPr lang="zh-CN" altLang="en-US" sz="1920" dirty="0"/>
              <a:t>大型会议室</a:t>
            </a:r>
            <a:r>
              <a:rPr lang="en-US" sz="1920" dirty="0"/>
              <a:t>(&gt;10</a:t>
            </a:r>
            <a:r>
              <a:rPr lang="zh-CN" altLang="en-US" sz="1920" dirty="0"/>
              <a:t>人</a:t>
            </a:r>
            <a:r>
              <a:rPr lang="en-US" sz="1920" dirty="0"/>
              <a:t>)</a:t>
            </a:r>
          </a:p>
          <a:p>
            <a:pPr>
              <a:lnSpc>
                <a:spcPct val="100000"/>
              </a:lnSpc>
            </a:pPr>
            <a:r>
              <a:rPr lang="en-US" sz="1920" dirty="0"/>
              <a:t> </a:t>
            </a:r>
            <a:r>
              <a:rPr lang="en-US" sz="1920" dirty="0" err="1"/>
              <a:t>OmniSound</a:t>
            </a:r>
            <a:r>
              <a:rPr lang="en-US" sz="1920" dirty="0"/>
              <a:t>® 2.0</a:t>
            </a:r>
          </a:p>
          <a:p>
            <a:pPr>
              <a:lnSpc>
                <a:spcPct val="100000"/>
              </a:lnSpc>
            </a:pPr>
            <a:r>
              <a:rPr lang="zh-CN" altLang="en-US" sz="1920" dirty="0"/>
              <a:t>通过</a:t>
            </a:r>
            <a:r>
              <a:rPr lang="en-US" altLang="zh-CN" sz="1920" dirty="0"/>
              <a:t>SD</a:t>
            </a:r>
            <a:r>
              <a:rPr lang="zh-CN" altLang="en-US" sz="1920" dirty="0"/>
              <a:t>卡实现电话录音</a:t>
            </a:r>
            <a:endParaRPr lang="en-US" sz="1920" dirty="0"/>
          </a:p>
          <a:p>
            <a:pPr>
              <a:lnSpc>
                <a:spcPct val="100000"/>
              </a:lnSpc>
            </a:pPr>
            <a:r>
              <a:rPr lang="zh-CN" altLang="en-US" sz="1920" dirty="0"/>
              <a:t>无线耳机连接</a:t>
            </a:r>
            <a:endParaRPr lang="en-US" sz="1920" dirty="0"/>
          </a:p>
          <a:p>
            <a:pPr>
              <a:lnSpc>
                <a:spcPct val="100000"/>
              </a:lnSpc>
            </a:pPr>
            <a:r>
              <a:rPr lang="en-US" sz="1920" dirty="0"/>
              <a:t>PA system connection</a:t>
            </a:r>
          </a:p>
          <a:p>
            <a:pPr>
              <a:lnSpc>
                <a:spcPct val="100000"/>
              </a:lnSpc>
            </a:pPr>
            <a:r>
              <a:rPr lang="zh-CN" altLang="en-US" sz="1920" dirty="0"/>
              <a:t>支持</a:t>
            </a:r>
            <a:r>
              <a:rPr lang="en-US" sz="1920" dirty="0"/>
              <a:t>POE</a:t>
            </a:r>
          </a:p>
        </p:txBody>
      </p:sp>
    </p:spTree>
    <p:extLst>
      <p:ext uri="{BB962C8B-B14F-4D97-AF65-F5344CB8AC3E}">
        <p14:creationId xmlns:p14="http://schemas.microsoft.com/office/powerpoint/2010/main" val="380086390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IP Office </a:t>
            </a:r>
            <a:r>
              <a:rPr lang="zh-CN" altLang="en-US" b="1" dirty="0" smtClean="0">
                <a:solidFill>
                  <a:schemeClr val="tx1"/>
                </a:solidFill>
              </a:rPr>
              <a:t>应用介绍</a:t>
            </a:r>
            <a:endParaRPr lang="en-US" b="1" dirty="0">
              <a:solidFill>
                <a:schemeClr val="tx1"/>
              </a:solidFill>
            </a:endParaRPr>
          </a:p>
        </p:txBody>
      </p:sp>
    </p:spTree>
    <p:extLst>
      <p:ext uri="{BB962C8B-B14F-4D97-AF65-F5344CB8AC3E}">
        <p14:creationId xmlns:p14="http://schemas.microsoft.com/office/powerpoint/2010/main" val="765634267"/>
      </p:ext>
    </p:extLst>
  </p:cSld>
  <p:clrMapOvr>
    <a:masterClrMapping/>
  </p:clrMapOvr>
  <p:transition xmlns:p14="http://schemas.microsoft.com/office/powerpoint/2010/main" spd="slow">
    <p:pull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0" y="4562920"/>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36" name="Rectangle 35"/>
          <p:cNvSpPr/>
          <p:nvPr/>
        </p:nvSpPr>
        <p:spPr>
          <a:xfrm>
            <a:off x="9976768" y="4562920"/>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43" name="Rectangle 42"/>
          <p:cNvSpPr/>
          <p:nvPr/>
        </p:nvSpPr>
        <p:spPr>
          <a:xfrm>
            <a:off x="4983480" y="4562920"/>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25" name="Rectangle 24"/>
          <p:cNvSpPr/>
          <p:nvPr/>
        </p:nvSpPr>
        <p:spPr>
          <a:xfrm>
            <a:off x="0" y="1177222"/>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31" name="Rectangle 30"/>
          <p:cNvSpPr/>
          <p:nvPr/>
        </p:nvSpPr>
        <p:spPr>
          <a:xfrm>
            <a:off x="9976768" y="1169765"/>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32" name="Rectangle 31"/>
          <p:cNvSpPr/>
          <p:nvPr/>
        </p:nvSpPr>
        <p:spPr>
          <a:xfrm>
            <a:off x="4983480" y="1169765"/>
            <a:ext cx="4663440" cy="32004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90000"/>
              </a:lnSpc>
            </a:pPr>
            <a:endParaRPr lang="en-US" sz="4160" dirty="0"/>
          </a:p>
        </p:txBody>
      </p:sp>
      <p:sp>
        <p:nvSpPr>
          <p:cNvPr id="40" name="Title 1"/>
          <p:cNvSpPr txBox="1">
            <a:spLocks/>
          </p:cNvSpPr>
          <p:nvPr/>
        </p:nvSpPr>
        <p:spPr>
          <a:xfrm>
            <a:off x="721143" y="925127"/>
            <a:ext cx="13751202" cy="679269"/>
          </a:xfrm>
          <a:prstGeom prst="rect">
            <a:avLst/>
          </a:prstGeom>
        </p:spPr>
        <p:txBody>
          <a:bodyPr lIns="130622" tIns="65310" rIns="130622" bIns="65310" anchor="t"/>
          <a:lstStyle>
            <a:lvl1pPr algn="l" rtl="0" eaLnBrk="1" fontAlgn="base" hangingPunct="1">
              <a:lnSpc>
                <a:spcPct val="90000"/>
              </a:lnSpc>
              <a:spcBef>
                <a:spcPct val="0"/>
              </a:spcBef>
              <a:spcAft>
                <a:spcPct val="0"/>
              </a:spcAft>
              <a:defRPr sz="2800" kern="1200">
                <a:solidFill>
                  <a:schemeClr val="tx1"/>
                </a:solidFill>
                <a:latin typeface="+mj-lt"/>
                <a:ea typeface="+mj-ea"/>
                <a:cs typeface="+mj-cs"/>
              </a:defRPr>
            </a:lvl1pPr>
            <a:lvl2pPr algn="l" rtl="0" eaLnBrk="1" fontAlgn="base" hangingPunct="1">
              <a:lnSpc>
                <a:spcPct val="90000"/>
              </a:lnSpc>
              <a:spcBef>
                <a:spcPct val="0"/>
              </a:spcBef>
              <a:spcAft>
                <a:spcPct val="0"/>
              </a:spcAft>
              <a:defRPr sz="2800">
                <a:solidFill>
                  <a:schemeClr val="tx1"/>
                </a:solidFill>
                <a:latin typeface="Arial" charset="0"/>
              </a:defRPr>
            </a:lvl2pPr>
            <a:lvl3pPr algn="l" rtl="0" eaLnBrk="1" fontAlgn="base" hangingPunct="1">
              <a:lnSpc>
                <a:spcPct val="90000"/>
              </a:lnSpc>
              <a:spcBef>
                <a:spcPct val="0"/>
              </a:spcBef>
              <a:spcAft>
                <a:spcPct val="0"/>
              </a:spcAft>
              <a:defRPr sz="2800">
                <a:solidFill>
                  <a:schemeClr val="tx1"/>
                </a:solidFill>
                <a:latin typeface="Arial" charset="0"/>
              </a:defRPr>
            </a:lvl3pPr>
            <a:lvl4pPr algn="l" rtl="0" eaLnBrk="1" fontAlgn="base" hangingPunct="1">
              <a:lnSpc>
                <a:spcPct val="90000"/>
              </a:lnSpc>
              <a:spcBef>
                <a:spcPct val="0"/>
              </a:spcBef>
              <a:spcAft>
                <a:spcPct val="0"/>
              </a:spcAft>
              <a:defRPr sz="2800">
                <a:solidFill>
                  <a:schemeClr val="tx1"/>
                </a:solidFill>
                <a:latin typeface="Arial" charset="0"/>
              </a:defRPr>
            </a:lvl4pPr>
            <a:lvl5pPr algn="l" rtl="0" eaLnBrk="1" fontAlgn="base" hangingPunct="1">
              <a:lnSpc>
                <a:spcPct val="90000"/>
              </a:lnSpc>
              <a:spcBef>
                <a:spcPct val="0"/>
              </a:spcBef>
              <a:spcAft>
                <a:spcPct val="0"/>
              </a:spcAft>
              <a:defRPr sz="2800">
                <a:solidFill>
                  <a:schemeClr val="tx1"/>
                </a:solidFill>
                <a:latin typeface="Arial" charset="0"/>
              </a:defRPr>
            </a:lvl5pPr>
            <a:lvl6pPr marL="457200" algn="l" rtl="0" eaLnBrk="1" fontAlgn="base" hangingPunct="1">
              <a:lnSpc>
                <a:spcPct val="90000"/>
              </a:lnSpc>
              <a:spcBef>
                <a:spcPct val="0"/>
              </a:spcBef>
              <a:spcAft>
                <a:spcPct val="0"/>
              </a:spcAft>
              <a:defRPr sz="2800">
                <a:solidFill>
                  <a:schemeClr val="tx1"/>
                </a:solidFill>
                <a:latin typeface="Arial" charset="0"/>
              </a:defRPr>
            </a:lvl6pPr>
            <a:lvl7pPr marL="914400" algn="l" rtl="0" eaLnBrk="1" fontAlgn="base" hangingPunct="1">
              <a:lnSpc>
                <a:spcPct val="90000"/>
              </a:lnSpc>
              <a:spcBef>
                <a:spcPct val="0"/>
              </a:spcBef>
              <a:spcAft>
                <a:spcPct val="0"/>
              </a:spcAft>
              <a:defRPr sz="2800">
                <a:solidFill>
                  <a:schemeClr val="tx1"/>
                </a:solidFill>
                <a:latin typeface="Arial" charset="0"/>
              </a:defRPr>
            </a:lvl7pPr>
            <a:lvl8pPr marL="1371600" algn="l" rtl="0" eaLnBrk="1" fontAlgn="base" hangingPunct="1">
              <a:lnSpc>
                <a:spcPct val="90000"/>
              </a:lnSpc>
              <a:spcBef>
                <a:spcPct val="0"/>
              </a:spcBef>
              <a:spcAft>
                <a:spcPct val="0"/>
              </a:spcAft>
              <a:defRPr sz="2800">
                <a:solidFill>
                  <a:schemeClr val="tx1"/>
                </a:solidFill>
                <a:latin typeface="Arial" charset="0"/>
              </a:defRPr>
            </a:lvl8pPr>
            <a:lvl9pPr marL="1828800" algn="l" rtl="0" eaLnBrk="1" fontAlgn="base" hangingPunct="1">
              <a:lnSpc>
                <a:spcPct val="90000"/>
              </a:lnSpc>
              <a:spcBef>
                <a:spcPct val="0"/>
              </a:spcBef>
              <a:spcAft>
                <a:spcPct val="0"/>
              </a:spcAft>
              <a:defRPr sz="2800">
                <a:solidFill>
                  <a:schemeClr val="tx1"/>
                </a:solidFill>
                <a:latin typeface="Arial" charset="0"/>
              </a:defRPr>
            </a:lvl9pPr>
          </a:lstStyle>
          <a:p>
            <a:endParaRPr lang="en-US" sz="2400" dirty="0">
              <a:solidFill>
                <a:srgbClr val="C00000"/>
              </a:solidFill>
            </a:endParaRPr>
          </a:p>
        </p:txBody>
      </p:sp>
      <p:sp>
        <p:nvSpPr>
          <p:cNvPr id="23" name="Title 1"/>
          <p:cNvSpPr txBox="1">
            <a:spLocks/>
          </p:cNvSpPr>
          <p:nvPr/>
        </p:nvSpPr>
        <p:spPr bwMode="auto">
          <a:xfrm>
            <a:off x="339360" y="3950447"/>
            <a:ext cx="3992733" cy="424283"/>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spAutoFit/>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r>
              <a:rPr lang="zh-CN" altLang="en-US" sz="2000" dirty="0" smtClean="0"/>
              <a:t>移动优先的客户体验</a:t>
            </a:r>
            <a:endParaRPr lang="en-US" sz="2000" dirty="0"/>
          </a:p>
        </p:txBody>
      </p:sp>
      <p:sp>
        <p:nvSpPr>
          <p:cNvPr id="35" name="Title 1"/>
          <p:cNvSpPr txBox="1">
            <a:spLocks/>
          </p:cNvSpPr>
          <p:nvPr/>
        </p:nvSpPr>
        <p:spPr bwMode="auto">
          <a:xfrm>
            <a:off x="16728" y="7309684"/>
            <a:ext cx="4638765" cy="424283"/>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spAutoFit/>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r>
              <a:rPr lang="zh-CN" altLang="en-US" sz="2000" dirty="0" smtClean="0"/>
              <a:t>团队协作</a:t>
            </a:r>
            <a:endParaRPr lang="en-US" sz="2000" dirty="0"/>
          </a:p>
        </p:txBody>
      </p:sp>
      <p:sp>
        <p:nvSpPr>
          <p:cNvPr id="33" name="Title 1"/>
          <p:cNvSpPr txBox="1">
            <a:spLocks/>
          </p:cNvSpPr>
          <p:nvPr/>
        </p:nvSpPr>
        <p:spPr bwMode="auto">
          <a:xfrm>
            <a:off x="5121856" y="7324384"/>
            <a:ext cx="4391558" cy="408894"/>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spAutoFit/>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lnSpc>
                <a:spcPct val="90000"/>
              </a:lnSpc>
            </a:pPr>
            <a:r>
              <a:rPr lang="zh-CN" altLang="en-US" sz="2000" dirty="0" smtClean="0"/>
              <a:t>强大的会议体验</a:t>
            </a:r>
            <a:endParaRPr lang="en-US" sz="2000" dirty="0"/>
          </a:p>
        </p:txBody>
      </p:sp>
      <p:sp>
        <p:nvSpPr>
          <p:cNvPr id="41" name="Title 1"/>
          <p:cNvSpPr txBox="1">
            <a:spLocks/>
          </p:cNvSpPr>
          <p:nvPr/>
        </p:nvSpPr>
        <p:spPr bwMode="auto">
          <a:xfrm>
            <a:off x="10094132" y="7020364"/>
            <a:ext cx="4429013" cy="716671"/>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spAutoFit/>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r>
              <a:rPr lang="zh-CN" altLang="en-US" sz="2000" dirty="0" smtClean="0"/>
              <a:t>即时消息</a:t>
            </a:r>
            <a:r>
              <a:rPr lang="en-US" sz="2000" dirty="0" smtClean="0"/>
              <a:t>, </a:t>
            </a:r>
            <a:r>
              <a:rPr lang="zh-CN" altLang="en-US" sz="2000" dirty="0" smtClean="0"/>
              <a:t>呼叫会议</a:t>
            </a:r>
            <a:r>
              <a:rPr lang="en-US" sz="2000" dirty="0" smtClean="0"/>
              <a:t>, S</a:t>
            </a:r>
            <a:r>
              <a:rPr lang="zh-CN" altLang="en-US" sz="2000" dirty="0" smtClean="0"/>
              <a:t>分享</a:t>
            </a:r>
            <a:endParaRPr lang="en-US" altLang="zh-CN" sz="2000" dirty="0" smtClean="0"/>
          </a:p>
          <a:p>
            <a:pPr algn="ctr"/>
            <a:r>
              <a:rPr lang="en-US" sz="2000" dirty="0" smtClean="0"/>
              <a:t> </a:t>
            </a:r>
            <a:r>
              <a:rPr lang="zh-CN" altLang="en-US" sz="2000" dirty="0" smtClean="0"/>
              <a:t>在同一个应用中实现</a:t>
            </a:r>
            <a:endParaRPr lang="en-US" sz="2000" dirty="0"/>
          </a:p>
        </p:txBody>
      </p:sp>
      <p:sp>
        <p:nvSpPr>
          <p:cNvPr id="42" name="Title 1"/>
          <p:cNvSpPr txBox="1">
            <a:spLocks/>
          </p:cNvSpPr>
          <p:nvPr/>
        </p:nvSpPr>
        <p:spPr bwMode="auto">
          <a:xfrm>
            <a:off x="9998257" y="1771358"/>
            <a:ext cx="2152855" cy="2050594"/>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lnSpc>
                <a:spcPct val="90000"/>
              </a:lnSpc>
            </a:pPr>
            <a:r>
              <a:rPr lang="zh-CN" altLang="en-US" sz="2000" dirty="0" smtClean="0"/>
              <a:t>企业级的</a:t>
            </a:r>
            <a:endParaRPr lang="en-US" altLang="zh-CN" sz="2000" dirty="0" smtClean="0"/>
          </a:p>
          <a:p>
            <a:pPr algn="ctr">
              <a:lnSpc>
                <a:spcPct val="90000"/>
              </a:lnSpc>
            </a:pPr>
            <a:r>
              <a:rPr lang="zh-CN" altLang="en-US" sz="2000" dirty="0" smtClean="0"/>
              <a:t>语音</a:t>
            </a:r>
            <a:r>
              <a:rPr lang="en-US" sz="2000" dirty="0" smtClean="0"/>
              <a:t>&amp; </a:t>
            </a:r>
            <a:r>
              <a:rPr lang="zh-CN" altLang="en-US" sz="2000" dirty="0" smtClean="0"/>
              <a:t>视频</a:t>
            </a:r>
            <a:r>
              <a:rPr lang="en-US" sz="2000" dirty="0" smtClean="0"/>
              <a:t> </a:t>
            </a:r>
          </a:p>
          <a:p>
            <a:pPr algn="ctr">
              <a:lnSpc>
                <a:spcPct val="90000"/>
              </a:lnSpc>
            </a:pPr>
            <a:r>
              <a:rPr lang="zh-CN" altLang="en-US" sz="2000" dirty="0" smtClean="0"/>
              <a:t>软电话</a:t>
            </a:r>
            <a:endParaRPr lang="en-US" sz="2000" dirty="0"/>
          </a:p>
        </p:txBody>
      </p:sp>
      <p:sp>
        <p:nvSpPr>
          <p:cNvPr id="49" name="Title 1"/>
          <p:cNvSpPr txBox="1">
            <a:spLocks/>
          </p:cNvSpPr>
          <p:nvPr/>
        </p:nvSpPr>
        <p:spPr bwMode="auto">
          <a:xfrm>
            <a:off x="7208660" y="2337607"/>
            <a:ext cx="2231906" cy="962892"/>
          </a:xfrm>
          <a:prstGeom prst="rect">
            <a:avLst/>
          </a:prstGeom>
          <a:noFill/>
          <a:ln w="9525">
            <a:noFill/>
            <a:miter lim="800000"/>
            <a:headEnd/>
            <a:tailEnd/>
          </a:ln>
        </p:spPr>
        <p:txBody>
          <a:bodyPr vert="horz" wrap="square" lIns="130622" tIns="65310" rIns="130622" bIns="65310" numCol="1" anchor="ctr" anchorCtr="0" compatLnSpc="1">
            <a:prstTxWarp prst="textNoShape">
              <a:avLst/>
            </a:prstTxWarp>
            <a:spAutoFit/>
          </a:bodyPr>
          <a:lstStyle>
            <a:lvl1pPr algn="l" rtl="0" eaLnBrk="1" fontAlgn="base" hangingPunct="1">
              <a:lnSpc>
                <a:spcPct val="95000"/>
              </a:lnSpc>
              <a:spcBef>
                <a:spcPct val="0"/>
              </a:spcBef>
              <a:spcAft>
                <a:spcPct val="0"/>
              </a:spcAft>
              <a:defRPr sz="1800" b="1">
                <a:solidFill>
                  <a:schemeClr val="tx1"/>
                </a:solidFill>
                <a:latin typeface="+mj-lt"/>
                <a:ea typeface="+mj-ea"/>
                <a:cs typeface="+mj-cs"/>
              </a:defRPr>
            </a:lvl1pPr>
            <a:lvl2pPr algn="l" rtl="0" eaLnBrk="1" fontAlgn="base" hangingPunct="1">
              <a:lnSpc>
                <a:spcPct val="95000"/>
              </a:lnSpc>
              <a:spcBef>
                <a:spcPct val="0"/>
              </a:spcBef>
              <a:spcAft>
                <a:spcPct val="0"/>
              </a:spcAft>
              <a:defRPr sz="2400">
                <a:solidFill>
                  <a:schemeClr val="tx1"/>
                </a:solidFill>
                <a:latin typeface="Arial" pitchFamily="34" charset="0"/>
              </a:defRPr>
            </a:lvl2pPr>
            <a:lvl3pPr algn="l" rtl="0" eaLnBrk="1" fontAlgn="base" hangingPunct="1">
              <a:lnSpc>
                <a:spcPct val="95000"/>
              </a:lnSpc>
              <a:spcBef>
                <a:spcPct val="0"/>
              </a:spcBef>
              <a:spcAft>
                <a:spcPct val="0"/>
              </a:spcAft>
              <a:defRPr sz="2400">
                <a:solidFill>
                  <a:schemeClr val="tx1"/>
                </a:solidFill>
                <a:latin typeface="Arial" pitchFamily="34" charset="0"/>
              </a:defRPr>
            </a:lvl3pPr>
            <a:lvl4pPr algn="l" rtl="0" eaLnBrk="1" fontAlgn="base" hangingPunct="1">
              <a:lnSpc>
                <a:spcPct val="95000"/>
              </a:lnSpc>
              <a:spcBef>
                <a:spcPct val="0"/>
              </a:spcBef>
              <a:spcAft>
                <a:spcPct val="0"/>
              </a:spcAft>
              <a:defRPr sz="2400">
                <a:solidFill>
                  <a:schemeClr val="tx1"/>
                </a:solidFill>
                <a:latin typeface="Arial" pitchFamily="34" charset="0"/>
              </a:defRPr>
            </a:lvl4pPr>
            <a:lvl5pPr algn="l" rtl="0" eaLnBrk="1" fontAlgn="base" hangingPunct="1">
              <a:lnSpc>
                <a:spcPct val="95000"/>
              </a:lnSpc>
              <a:spcBef>
                <a:spcPct val="0"/>
              </a:spcBef>
              <a:spcAft>
                <a:spcPct val="0"/>
              </a:spcAft>
              <a:defRPr sz="2400">
                <a:solidFill>
                  <a:schemeClr val="tx1"/>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a:lstStyle>
          <a:p>
            <a:pPr algn="ctr">
              <a:lnSpc>
                <a:spcPct val="90000"/>
              </a:lnSpc>
            </a:pPr>
            <a:r>
              <a:rPr lang="zh-CN" altLang="en-US" sz="2000" dirty="0" smtClean="0"/>
              <a:t>独特的</a:t>
            </a:r>
            <a:r>
              <a:rPr lang="en-US" sz="2000" dirty="0" smtClean="0"/>
              <a:t>    </a:t>
            </a:r>
            <a:endParaRPr lang="en-US" sz="2000" dirty="0"/>
          </a:p>
          <a:p>
            <a:pPr algn="ctr">
              <a:lnSpc>
                <a:spcPct val="90000"/>
              </a:lnSpc>
            </a:pPr>
            <a:r>
              <a:rPr lang="en-US" sz="2000" dirty="0" smtClean="0"/>
              <a:t>‘</a:t>
            </a:r>
            <a:r>
              <a:rPr lang="zh-CN" altLang="en-US" sz="2000" dirty="0" smtClean="0"/>
              <a:t>置顶</a:t>
            </a:r>
            <a:r>
              <a:rPr lang="en-US" sz="2000" dirty="0" smtClean="0"/>
              <a:t>’ </a:t>
            </a:r>
            <a:r>
              <a:rPr lang="zh-CN" altLang="en-US" sz="2000" dirty="0" smtClean="0"/>
              <a:t>屏幕</a:t>
            </a:r>
            <a:endParaRPr lang="en-US" altLang="zh-CN" sz="2000" dirty="0" smtClean="0"/>
          </a:p>
          <a:p>
            <a:pPr algn="ctr">
              <a:lnSpc>
                <a:spcPct val="90000"/>
              </a:lnSpc>
            </a:pPr>
            <a:r>
              <a:rPr lang="zh-CN" altLang="en-US" sz="2000" dirty="0" smtClean="0"/>
              <a:t>提高生产力</a:t>
            </a:r>
            <a:endParaRPr lang="en-US" sz="2000" dirty="0"/>
          </a:p>
        </p:txBody>
      </p:sp>
      <p:sp>
        <p:nvSpPr>
          <p:cNvPr id="39" name="Title 1">
            <a:extLst>
              <a:ext uri="{FF2B5EF4-FFF2-40B4-BE49-F238E27FC236}">
                <a16:creationId xmlns="" xmlns:a16="http://schemas.microsoft.com/office/drawing/2014/main" id="{3F9EA1B7-FA5E-4345-91AE-5652C9D3E202}"/>
              </a:ext>
            </a:extLst>
          </p:cNvPr>
          <p:cNvSpPr>
            <a:spLocks noGrp="1"/>
          </p:cNvSpPr>
          <p:nvPr>
            <p:ph type="title"/>
          </p:nvPr>
        </p:nvSpPr>
        <p:spPr>
          <a:xfrm>
            <a:off x="716530" y="470858"/>
            <a:ext cx="13167360" cy="1005840"/>
          </a:xfrm>
        </p:spPr>
        <p:txBody>
          <a:bodyPr/>
          <a:lstStyle/>
          <a:p>
            <a:r>
              <a:rPr lang="en-US" dirty="0"/>
              <a:t>AVAYA EQUINOX</a:t>
            </a:r>
            <a:br>
              <a:rPr lang="en-US" dirty="0"/>
            </a:br>
            <a:endParaRPr lang="en-US" sz="2800" cap="none" dirty="0">
              <a:solidFill>
                <a:schemeClr val="accent1"/>
              </a:solidFill>
              <a:latin typeface="+mn-lt"/>
            </a:endParaRPr>
          </a:p>
        </p:txBody>
      </p:sp>
      <p:pic>
        <p:nvPicPr>
          <p:cNvPr id="51" name="Shape 298">
            <a:extLst>
              <a:ext uri="{FF2B5EF4-FFF2-40B4-BE49-F238E27FC236}">
                <a16:creationId xmlns="" xmlns:a16="http://schemas.microsoft.com/office/drawing/2014/main" id="{D95318AE-FBC3-9645-AE6F-10FEB5235037}"/>
              </a:ext>
            </a:extLst>
          </p:cNvPr>
          <p:cNvPicPr preferRelativeResize="0">
            <a:picLocks noChangeAspect="1"/>
          </p:cNvPicPr>
          <p:nvPr/>
        </p:nvPicPr>
        <p:blipFill rotWithShape="1">
          <a:blip r:embed="rId3" cstate="email">
            <a:alphaModFix/>
            <a:extLst>
              <a:ext uri="{28A0092B-C50C-407E-A947-70E740481C1C}">
                <a14:useLocalDpi xmlns:a14="http://schemas.microsoft.com/office/drawing/2010/main"/>
              </a:ext>
            </a:extLst>
          </a:blip>
          <a:stretch/>
        </p:blipFill>
        <p:spPr>
          <a:xfrm>
            <a:off x="1838971" y="2159942"/>
            <a:ext cx="2390827" cy="1590899"/>
          </a:xfrm>
          <a:prstGeom prst="rect">
            <a:avLst/>
          </a:prstGeom>
          <a:ln>
            <a:noFill/>
          </a:ln>
          <a:effectLst>
            <a:outerShdw blurRad="190500" algn="tl" rotWithShape="0">
              <a:srgbClr val="000000">
                <a:alpha val="70000"/>
              </a:srgbClr>
            </a:outerShdw>
          </a:effectLst>
        </p:spPr>
      </p:pic>
      <p:pic>
        <p:nvPicPr>
          <p:cNvPr id="52" name="Shape 297">
            <a:extLst>
              <a:ext uri="{FF2B5EF4-FFF2-40B4-BE49-F238E27FC236}">
                <a16:creationId xmlns="" xmlns:a16="http://schemas.microsoft.com/office/drawing/2014/main" id="{8091FDF0-EA06-9748-BE59-B88DDF9118E2}"/>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4253" y="1396732"/>
            <a:ext cx="1481611" cy="2375549"/>
          </a:xfrm>
          <a:prstGeom prst="rect">
            <a:avLst/>
          </a:prstGeom>
          <a:solidFill>
            <a:schemeClr val="bg1"/>
          </a:solidFill>
          <a:ln>
            <a:noFill/>
          </a:ln>
          <a:effectLst>
            <a:outerShdw blurRad="190500" algn="tl" rotWithShape="0">
              <a:srgbClr val="000000">
                <a:alpha val="70000"/>
              </a:srgbClr>
            </a:outerShdw>
          </a:effectLst>
        </p:spPr>
      </p:pic>
      <p:grpSp>
        <p:nvGrpSpPr>
          <p:cNvPr id="53" name="Group 52">
            <a:extLst>
              <a:ext uri="{FF2B5EF4-FFF2-40B4-BE49-F238E27FC236}">
                <a16:creationId xmlns="" xmlns:a16="http://schemas.microsoft.com/office/drawing/2014/main" id="{B51BAF67-A3CD-3F48-BB84-90C1D424A424}"/>
              </a:ext>
            </a:extLst>
          </p:cNvPr>
          <p:cNvGrpSpPr/>
          <p:nvPr/>
        </p:nvGrpSpPr>
        <p:grpSpPr>
          <a:xfrm>
            <a:off x="1484159" y="1352264"/>
            <a:ext cx="2959768" cy="632956"/>
            <a:chOff x="11454065" y="1029173"/>
            <a:chExt cx="2959768" cy="632956"/>
          </a:xfrm>
        </p:grpSpPr>
        <p:grpSp>
          <p:nvGrpSpPr>
            <p:cNvPr id="54" name="Group 53">
              <a:extLst>
                <a:ext uri="{FF2B5EF4-FFF2-40B4-BE49-F238E27FC236}">
                  <a16:creationId xmlns="" xmlns:a16="http://schemas.microsoft.com/office/drawing/2014/main" id="{BD67881D-595E-0749-8BDD-9692E00048D8}"/>
                </a:ext>
              </a:extLst>
            </p:cNvPr>
            <p:cNvGrpSpPr/>
            <p:nvPr/>
          </p:nvGrpSpPr>
          <p:grpSpPr>
            <a:xfrm>
              <a:off x="11454065" y="1029173"/>
              <a:ext cx="2959768" cy="632956"/>
              <a:chOff x="11670632" y="848693"/>
              <a:chExt cx="2959768" cy="632956"/>
            </a:xfrm>
          </p:grpSpPr>
          <p:sp>
            <p:nvSpPr>
              <p:cNvPr id="56" name="Rectangle 55">
                <a:extLst>
                  <a:ext uri="{FF2B5EF4-FFF2-40B4-BE49-F238E27FC236}">
                    <a16:creationId xmlns="" xmlns:a16="http://schemas.microsoft.com/office/drawing/2014/main" id="{696ECC9D-8F84-8449-B5EC-D8BE900D483E}"/>
                  </a:ext>
                </a:extLst>
              </p:cNvPr>
              <p:cNvSpPr/>
              <p:nvPr/>
            </p:nvSpPr>
            <p:spPr>
              <a:xfrm>
                <a:off x="11670632" y="848693"/>
                <a:ext cx="2959768" cy="632956"/>
              </a:xfrm>
              <a:prstGeom prst="rect">
                <a:avLst/>
              </a:prstGeom>
              <a:solidFill>
                <a:schemeClr val="bg1"/>
              </a:solid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pic>
            <p:nvPicPr>
              <p:cNvPr id="57" name="Picture 56">
                <a:extLst>
                  <a:ext uri="{FF2B5EF4-FFF2-40B4-BE49-F238E27FC236}">
                    <a16:creationId xmlns="" xmlns:a16="http://schemas.microsoft.com/office/drawing/2014/main" id="{1B208D42-FF73-B540-8E9C-8216665970B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847851" y="927813"/>
                <a:ext cx="474717" cy="474717"/>
              </a:xfrm>
              <a:prstGeom prst="rect">
                <a:avLst/>
              </a:prstGeom>
            </p:spPr>
          </p:pic>
          <p:pic>
            <p:nvPicPr>
              <p:cNvPr id="58" name="Picture 57">
                <a:extLst>
                  <a:ext uri="{FF2B5EF4-FFF2-40B4-BE49-F238E27FC236}">
                    <a16:creationId xmlns="" xmlns:a16="http://schemas.microsoft.com/office/drawing/2014/main" id="{C51485B3-276C-214E-805F-53386D345FA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358489" y="927813"/>
                <a:ext cx="474717" cy="474717"/>
              </a:xfrm>
              <a:prstGeom prst="rect">
                <a:avLst/>
              </a:prstGeom>
            </p:spPr>
          </p:pic>
          <p:pic>
            <p:nvPicPr>
              <p:cNvPr id="59" name="Picture 58">
                <a:extLst>
                  <a:ext uri="{FF2B5EF4-FFF2-40B4-BE49-F238E27FC236}">
                    <a16:creationId xmlns="" xmlns:a16="http://schemas.microsoft.com/office/drawing/2014/main" id="{4090A03F-446A-C64A-922A-3CED9114C77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934806" y="860371"/>
                <a:ext cx="609600" cy="609600"/>
              </a:xfrm>
              <a:prstGeom prst="rect">
                <a:avLst/>
              </a:prstGeom>
            </p:spPr>
          </p:pic>
        </p:grpSp>
        <p:pic>
          <p:nvPicPr>
            <p:cNvPr id="55" name="Picture 2">
              <a:extLst>
                <a:ext uri="{FF2B5EF4-FFF2-40B4-BE49-F238E27FC236}">
                  <a16:creationId xmlns="" xmlns:a16="http://schemas.microsoft.com/office/drawing/2014/main" id="{AD858C77-2508-DF4B-B176-0CDF84E04C8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2277278" y="1049889"/>
              <a:ext cx="819245" cy="551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1" name="Picture 60">
            <a:extLst>
              <a:ext uri="{FF2B5EF4-FFF2-40B4-BE49-F238E27FC236}">
                <a16:creationId xmlns="" xmlns:a16="http://schemas.microsoft.com/office/drawing/2014/main" id="{91A60320-4DC9-464B-9486-5B303BC03F2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90824" y="4740403"/>
            <a:ext cx="4614627" cy="2664319"/>
          </a:xfrm>
          <a:prstGeom prst="rect">
            <a:avLst/>
          </a:prstGeom>
        </p:spPr>
      </p:pic>
      <p:pic>
        <p:nvPicPr>
          <p:cNvPr id="62" name="Shape 79">
            <a:extLst>
              <a:ext uri="{FF2B5EF4-FFF2-40B4-BE49-F238E27FC236}">
                <a16:creationId xmlns="" xmlns:a16="http://schemas.microsoft.com/office/drawing/2014/main" id="{44D308E0-FCB8-BE4A-832A-6EDED24C0ADE}"/>
              </a:ext>
            </a:extLst>
          </p:cNvPr>
          <p:cNvPicPr preferRelativeResize="0">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24833" y="4844923"/>
            <a:ext cx="4023933" cy="2251641"/>
          </a:xfrm>
          <a:prstGeom prst="rect">
            <a:avLst/>
          </a:prstGeom>
          <a:ln>
            <a:noFill/>
          </a:ln>
          <a:effectLst>
            <a:outerShdw blurRad="190500" algn="tl" rotWithShape="0">
              <a:srgbClr val="000000">
                <a:alpha val="70000"/>
              </a:srgbClr>
            </a:outerShdw>
          </a:effectLst>
        </p:spPr>
      </p:pic>
      <p:pic>
        <p:nvPicPr>
          <p:cNvPr id="28" name="Picture 4">
            <a:extLst>
              <a:ext uri="{FF2B5EF4-FFF2-40B4-BE49-F238E27FC236}">
                <a16:creationId xmlns="" xmlns:a16="http://schemas.microsoft.com/office/drawing/2014/main" id="{4EB3BA05-4D7A-2048-A094-2E888D40921D}"/>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0417216" y="4696817"/>
            <a:ext cx="3715474" cy="231326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9">
            <a:extLst>
              <a:ext uri="{FF2B5EF4-FFF2-40B4-BE49-F238E27FC236}">
                <a16:creationId xmlns="" xmlns:a16="http://schemas.microsoft.com/office/drawing/2014/main" id="{402F3FF2-911D-0B44-966A-17D4E145BF29}"/>
              </a:ext>
            </a:extLst>
          </p:cNvPr>
          <p:cNvPicPr>
            <a:picLocks noChangeAspect="1"/>
          </p:cNvPicPr>
          <p:nvPr/>
        </p:nvPicPr>
        <p:blipFill>
          <a:blip r:embed="rId12" cstate="screen">
            <a:alphaModFix/>
            <a:extLst>
              <a:ext uri="{28A0092B-C50C-407E-A947-70E740481C1C}">
                <a14:useLocalDpi xmlns:a14="http://schemas.microsoft.com/office/drawing/2010/main"/>
              </a:ext>
            </a:extLst>
          </a:blip>
          <a:stretch>
            <a:fillRect/>
          </a:stretch>
        </p:blipFill>
        <p:spPr>
          <a:xfrm>
            <a:off x="5264388" y="644050"/>
            <a:ext cx="1922783" cy="3653814"/>
          </a:xfrm>
          <a:prstGeom prst="rect">
            <a:avLst/>
          </a:prstGeom>
          <a:ln>
            <a:noFill/>
          </a:ln>
          <a:effectLst>
            <a:outerShdw blurRad="190500" algn="tl" rotWithShape="0">
              <a:srgbClr val="000000">
                <a:alpha val="70000"/>
              </a:srgbClr>
            </a:outerShdw>
          </a:effectLst>
        </p:spPr>
      </p:pic>
      <p:sp>
        <p:nvSpPr>
          <p:cNvPr id="37" name="TextBox 36">
            <a:extLst>
              <a:ext uri="{FF2B5EF4-FFF2-40B4-BE49-F238E27FC236}">
                <a16:creationId xmlns="" xmlns:a16="http://schemas.microsoft.com/office/drawing/2014/main" id="{1550CC43-1D5C-E64A-B381-E42614DBFD9A}"/>
              </a:ext>
            </a:extLst>
          </p:cNvPr>
          <p:cNvSpPr txBox="1"/>
          <p:nvPr/>
        </p:nvSpPr>
        <p:spPr>
          <a:xfrm>
            <a:off x="5746183" y="3387255"/>
            <a:ext cx="914400" cy="93102"/>
          </a:xfrm>
          <a:prstGeom prst="rect">
            <a:avLst/>
          </a:prstGeom>
          <a:solidFill>
            <a:schemeClr val="bg1"/>
          </a:solidFill>
        </p:spPr>
        <p:txBody>
          <a:bodyPr wrap="none" rtlCol="0">
            <a:noAutofit/>
          </a:bodyPr>
          <a:lstStyle/>
          <a:p>
            <a:pPr>
              <a:lnSpc>
                <a:spcPct val="90000"/>
              </a:lnSpc>
            </a:pPr>
            <a:endParaRPr lang="en-US" sz="1000" dirty="0"/>
          </a:p>
        </p:txBody>
      </p:sp>
      <p:grpSp>
        <p:nvGrpSpPr>
          <p:cNvPr id="7" name="Group 6">
            <a:extLst>
              <a:ext uri="{FF2B5EF4-FFF2-40B4-BE49-F238E27FC236}">
                <a16:creationId xmlns="" xmlns:a16="http://schemas.microsoft.com/office/drawing/2014/main" id="{6F5949A1-8FB7-904E-B76F-FD92337A4FB5}"/>
              </a:ext>
            </a:extLst>
          </p:cNvPr>
          <p:cNvGrpSpPr/>
          <p:nvPr/>
        </p:nvGrpSpPr>
        <p:grpSpPr>
          <a:xfrm>
            <a:off x="12378813" y="1258529"/>
            <a:ext cx="1581785" cy="2894371"/>
            <a:chOff x="12357466" y="682206"/>
            <a:chExt cx="1691348" cy="3319270"/>
          </a:xfrm>
        </p:grpSpPr>
        <p:pic>
          <p:nvPicPr>
            <p:cNvPr id="6" name="Picture 5">
              <a:extLst>
                <a:ext uri="{FF2B5EF4-FFF2-40B4-BE49-F238E27FC236}">
                  <a16:creationId xmlns="" xmlns:a16="http://schemas.microsoft.com/office/drawing/2014/main" id="{5E58FF48-2FE7-AE4A-8A8A-0304F21B8D16}"/>
                </a:ext>
              </a:extLst>
            </p:cNvPr>
            <p:cNvPicPr>
              <a:picLocks noChangeAspect="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357466" y="682206"/>
              <a:ext cx="1691348" cy="3319270"/>
            </a:xfrm>
            <a:prstGeom prst="rect">
              <a:avLst/>
            </a:prstGeom>
          </p:spPr>
        </p:pic>
        <p:pic>
          <p:nvPicPr>
            <p:cNvPr id="3" name="Picture 2">
              <a:extLst>
                <a:ext uri="{FF2B5EF4-FFF2-40B4-BE49-F238E27FC236}">
                  <a16:creationId xmlns="" xmlns:a16="http://schemas.microsoft.com/office/drawing/2014/main" id="{46630E4F-358C-8F45-9D60-049D86F0AD80}"/>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2500375" y="1071769"/>
              <a:ext cx="1423731" cy="2517357"/>
            </a:xfrm>
            <a:prstGeom prst="rect">
              <a:avLst/>
            </a:prstGeom>
          </p:spPr>
        </p:pic>
      </p:grpSp>
    </p:spTree>
    <p:extLst>
      <p:ext uri="{BB962C8B-B14F-4D97-AF65-F5344CB8AC3E}">
        <p14:creationId xmlns:p14="http://schemas.microsoft.com/office/powerpoint/2010/main" val="4209043692"/>
      </p:ext>
    </p:extLst>
  </p:cSld>
  <p:clrMapOvr>
    <a:masterClrMapping/>
  </p:clrMapOvr>
  <p:transition xmlns:p14="http://schemas.microsoft.com/office/powerpoint/2010/main" spd="slow">
    <p:pull dir="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b="1" dirty="0"/>
              <a:t>Media Manager</a:t>
            </a:r>
            <a:r>
              <a:rPr lang="zh-CN" altLang="zh-CN" b="1" dirty="0" smtClean="0"/>
              <a:t>——</a:t>
            </a:r>
            <a:r>
              <a:rPr lang="en-US" altLang="zh-CN" b="1" dirty="0" smtClean="0"/>
              <a:t>Avaya IP </a:t>
            </a:r>
            <a:r>
              <a:rPr lang="en-US" altLang="zh-CN" b="1" dirty="0"/>
              <a:t>Office</a:t>
            </a:r>
            <a:r>
              <a:rPr lang="zh-CN" altLang="zh-CN" b="1" dirty="0"/>
              <a:t>原生录音解决方案</a:t>
            </a:r>
            <a:br>
              <a:rPr lang="zh-CN" altLang="zh-CN" b="1" dirty="0"/>
            </a:br>
            <a:r>
              <a:rPr lang="zh-CN" altLang="en-US" b="1" dirty="0" smtClean="0">
                <a:solidFill>
                  <a:srgbClr val="C00000"/>
                </a:solidFill>
              </a:rPr>
              <a:t>拓扑</a:t>
            </a:r>
            <a:endParaRPr lang="zh-CN" altLang="en-US" dirty="0">
              <a:solidFill>
                <a:srgbClr val="C00000"/>
              </a:solidFill>
            </a:endParaRPr>
          </a:p>
        </p:txBody>
      </p:sp>
      <p:pic>
        <p:nvPicPr>
          <p:cNvPr id="3" name="图片 2"/>
          <p:cNvPicPr/>
          <p:nvPr/>
        </p:nvPicPr>
        <p:blipFill>
          <a:blip r:embed="rId2"/>
          <a:stretch>
            <a:fillRect/>
          </a:stretch>
        </p:blipFill>
        <p:spPr>
          <a:xfrm>
            <a:off x="1302453" y="1357838"/>
            <a:ext cx="12091595" cy="5723068"/>
          </a:xfrm>
          <a:prstGeom prst="rect">
            <a:avLst/>
          </a:prstGeom>
        </p:spPr>
      </p:pic>
    </p:spTree>
    <p:extLst>
      <p:ext uri="{BB962C8B-B14F-4D97-AF65-F5344CB8AC3E}">
        <p14:creationId xmlns:p14="http://schemas.microsoft.com/office/powerpoint/2010/main" val="2726858685"/>
      </p:ext>
    </p:extLst>
  </p:cSld>
  <p:clrMapOvr>
    <a:masterClrMapping/>
  </p:clrMapOvr>
  <p:transition xmlns:p14="http://schemas.microsoft.com/office/powerpoint/2010/main" spd="slow">
    <p:pull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298" y="395028"/>
            <a:ext cx="13167360" cy="1005840"/>
          </a:xfrm>
        </p:spPr>
        <p:txBody>
          <a:bodyPr/>
          <a:lstStyle/>
          <a:p>
            <a:pPr algn="ctr"/>
            <a:r>
              <a:rPr lang="en-US" altLang="zh-CN" b="1" dirty="0"/>
              <a:t>Media Manager</a:t>
            </a:r>
            <a:r>
              <a:rPr lang="zh-CN" altLang="zh-CN" b="1" dirty="0" smtClean="0"/>
              <a:t>——</a:t>
            </a:r>
            <a:r>
              <a:rPr lang="en-US" altLang="zh-CN" b="1" dirty="0" smtClean="0"/>
              <a:t>Avaya IP </a:t>
            </a:r>
            <a:r>
              <a:rPr lang="en-US" altLang="zh-CN" b="1" dirty="0"/>
              <a:t>Office</a:t>
            </a:r>
            <a:r>
              <a:rPr lang="zh-CN" altLang="zh-CN" b="1" dirty="0"/>
              <a:t>原生录音解决方案</a:t>
            </a:r>
            <a:br>
              <a:rPr lang="zh-CN" altLang="zh-CN" b="1" dirty="0"/>
            </a:br>
            <a:r>
              <a:rPr lang="zh-CN" altLang="en-US" b="1" dirty="0" smtClean="0">
                <a:solidFill>
                  <a:srgbClr val="C00000"/>
                </a:solidFill>
              </a:rPr>
              <a:t>搜索、调听</a:t>
            </a:r>
            <a:r>
              <a:rPr lang="en-US" altLang="zh-CN" b="1" dirty="0" smtClean="0">
                <a:solidFill>
                  <a:srgbClr val="C00000"/>
                </a:solidFill>
              </a:rPr>
              <a:t>…</a:t>
            </a:r>
            <a:endParaRPr lang="zh-CN" altLang="en-US" dirty="0">
              <a:solidFill>
                <a:srgbClr val="C00000"/>
              </a:solidFill>
            </a:endParaRPr>
          </a:p>
        </p:txBody>
      </p:sp>
      <p:pic>
        <p:nvPicPr>
          <p:cNvPr id="4" name="图片 3"/>
          <p:cNvPicPr/>
          <p:nvPr/>
        </p:nvPicPr>
        <p:blipFill>
          <a:blip r:embed="rId2"/>
          <a:stretch>
            <a:fillRect/>
          </a:stretch>
        </p:blipFill>
        <p:spPr>
          <a:xfrm>
            <a:off x="2418937" y="1764382"/>
            <a:ext cx="9468261" cy="4733235"/>
          </a:xfrm>
          <a:prstGeom prst="rect">
            <a:avLst/>
          </a:prstGeom>
        </p:spPr>
      </p:pic>
    </p:spTree>
    <p:extLst>
      <p:ext uri="{BB962C8B-B14F-4D97-AF65-F5344CB8AC3E}">
        <p14:creationId xmlns:p14="http://schemas.microsoft.com/office/powerpoint/2010/main" val="254480525"/>
      </p:ext>
    </p:extLst>
  </p:cSld>
  <p:clrMapOvr>
    <a:masterClrMapping/>
  </p:clrMapOvr>
  <p:transition xmlns:p14="http://schemas.microsoft.com/office/powerpoint/2010/main" spd="slow">
    <p:pull dir="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069" y="704162"/>
            <a:ext cx="12581398" cy="1005840"/>
          </a:xfrm>
        </p:spPr>
        <p:txBody>
          <a:bodyPr/>
          <a:lstStyle/>
          <a:p>
            <a:r>
              <a:rPr lang="zh-CN" altLang="en-US" dirty="0" smtClean="0"/>
              <a:t>内容提要</a:t>
            </a:r>
            <a:r>
              <a:rPr lang="en-US" dirty="0" smtClean="0"/>
              <a:t> </a:t>
            </a:r>
            <a:endParaRPr lang="en-US" dirty="0"/>
          </a:p>
        </p:txBody>
      </p:sp>
      <p:sp>
        <p:nvSpPr>
          <p:cNvPr id="4" name="Text Placeholder 1"/>
          <p:cNvSpPr txBox="1">
            <a:spLocks/>
          </p:cNvSpPr>
          <p:nvPr/>
        </p:nvSpPr>
        <p:spPr>
          <a:xfrm>
            <a:off x="1554069" y="2662659"/>
            <a:ext cx="6949440" cy="3990340"/>
          </a:xfrm>
          <a:prstGeom prst="rect">
            <a:avLst/>
          </a:prstGeom>
        </p:spPr>
        <p:txBody>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50000"/>
                    <a:lumOff val="50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50000"/>
                    <a:lumOff val="50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50000"/>
                    <a:lumOff val="50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r>
              <a:rPr lang="en-US" altLang="zh-CN" dirty="0">
                <a:solidFill>
                  <a:schemeClr val="tx1"/>
                </a:solidFill>
              </a:rPr>
              <a:t>IP Office </a:t>
            </a:r>
            <a:r>
              <a:rPr lang="zh-CN" altLang="en-US" dirty="0">
                <a:solidFill>
                  <a:schemeClr val="tx1"/>
                </a:solidFill>
              </a:rPr>
              <a:t>解决方案概述</a:t>
            </a:r>
            <a:endParaRPr lang="en-US" altLang="zh-CN" dirty="0">
              <a:solidFill>
                <a:schemeClr val="tx1"/>
              </a:solidFill>
            </a:endParaRPr>
          </a:p>
          <a:p>
            <a:r>
              <a:rPr lang="en-US" altLang="zh-CN" dirty="0">
                <a:solidFill>
                  <a:schemeClr val="tx1"/>
                </a:solidFill>
              </a:rPr>
              <a:t>IP Office </a:t>
            </a:r>
            <a:r>
              <a:rPr lang="zh-CN" altLang="en-US" dirty="0">
                <a:solidFill>
                  <a:schemeClr val="tx1"/>
                </a:solidFill>
              </a:rPr>
              <a:t>系统版本</a:t>
            </a:r>
            <a:endParaRPr lang="en-US" altLang="zh-CN" dirty="0">
              <a:solidFill>
                <a:schemeClr val="tx1"/>
              </a:solidFill>
            </a:endParaRPr>
          </a:p>
          <a:p>
            <a:r>
              <a:rPr lang="en-US" altLang="zh-CN" dirty="0">
                <a:solidFill>
                  <a:schemeClr val="tx1"/>
                </a:solidFill>
              </a:rPr>
              <a:t>IP Office </a:t>
            </a:r>
            <a:r>
              <a:rPr lang="zh-CN" altLang="en-US" dirty="0" smtClean="0">
                <a:solidFill>
                  <a:schemeClr val="tx1"/>
                </a:solidFill>
              </a:rPr>
              <a:t>终端设备</a:t>
            </a:r>
            <a:endParaRPr lang="en-US" altLang="zh-CN" dirty="0" smtClean="0">
              <a:solidFill>
                <a:schemeClr val="tx1"/>
              </a:solidFill>
            </a:endParaRPr>
          </a:p>
          <a:p>
            <a:r>
              <a:rPr lang="en-US" altLang="zh-CN" dirty="0" smtClean="0">
                <a:solidFill>
                  <a:schemeClr val="tx1"/>
                </a:solidFill>
              </a:rPr>
              <a:t>IP </a:t>
            </a:r>
            <a:r>
              <a:rPr lang="en-US" altLang="zh-CN" dirty="0">
                <a:solidFill>
                  <a:schemeClr val="tx1"/>
                </a:solidFill>
              </a:rPr>
              <a:t>Office </a:t>
            </a:r>
            <a:r>
              <a:rPr lang="zh-CN" altLang="en-US" dirty="0">
                <a:solidFill>
                  <a:schemeClr val="tx1"/>
                </a:solidFill>
              </a:rPr>
              <a:t>应用介绍</a:t>
            </a:r>
            <a:endParaRPr lang="en-US" altLang="zh-CN" dirty="0">
              <a:solidFill>
                <a:schemeClr val="tx1"/>
              </a:solidFill>
            </a:endParaRPr>
          </a:p>
          <a:p>
            <a:pPr marL="0" indent="0">
              <a:buNone/>
            </a:pPr>
            <a:endParaRPr lang="en-US" dirty="0"/>
          </a:p>
        </p:txBody>
      </p:sp>
      <p:sp>
        <p:nvSpPr>
          <p:cNvPr id="6" name="TextBox 5"/>
          <p:cNvSpPr txBox="1"/>
          <p:nvPr/>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2</a:t>
            </a:fld>
            <a:endParaRPr lang="en-US" sz="1100" dirty="0">
              <a:solidFill>
                <a:srgbClr val="8F8F8F"/>
              </a:solidFill>
            </a:endParaRPr>
          </a:p>
        </p:txBody>
      </p:sp>
      <p:pic>
        <p:nvPicPr>
          <p:cNvPr id="7"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38000" y="183600"/>
            <a:ext cx="5792399" cy="8046001"/>
          </a:xfrm>
          <a:prstGeom prst="rect">
            <a:avLst/>
          </a:prstGeom>
        </p:spPr>
      </p:pic>
      <p:sp>
        <p:nvSpPr>
          <p:cNvPr id="8" name="Rectángulo 7"/>
          <p:cNvSpPr/>
          <p:nvPr/>
        </p:nvSpPr>
        <p:spPr>
          <a:xfrm>
            <a:off x="8839198" y="183600"/>
            <a:ext cx="2819401" cy="8056739"/>
          </a:xfrm>
          <a:prstGeom prst="rect">
            <a:avLst/>
          </a:prstGeom>
          <a:gradFill>
            <a:gsLst>
              <a:gs pos="0">
                <a:schemeClr val="bg1"/>
              </a:gs>
              <a:gs pos="100000">
                <a:schemeClr val="bg1">
                  <a:alpha val="0"/>
                  <a:lumMod val="0"/>
                  <a:lumOff val="100000"/>
                </a:schemeClr>
              </a:gs>
            </a:gsLst>
            <a:lin ang="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lnSpc>
                <a:spcPct val="90000"/>
              </a:lnSpc>
            </a:pPr>
            <a:endParaRPr lang="es-ES_tradnl" dirty="0"/>
          </a:p>
        </p:txBody>
      </p:sp>
      <p:sp>
        <p:nvSpPr>
          <p:cNvPr id="9" name="Rectángulo 8"/>
          <p:cNvSpPr/>
          <p:nvPr/>
        </p:nvSpPr>
        <p:spPr>
          <a:xfrm>
            <a:off x="8838000" y="183600"/>
            <a:ext cx="2022613" cy="8056739"/>
          </a:xfrm>
          <a:prstGeom prst="rect">
            <a:avLst/>
          </a:prstGeom>
          <a:gradFill>
            <a:gsLst>
              <a:gs pos="0">
                <a:schemeClr val="bg1"/>
              </a:gs>
              <a:gs pos="100000">
                <a:schemeClr val="bg1">
                  <a:alpha val="0"/>
                  <a:lumMod val="0"/>
                  <a:lumOff val="100000"/>
                </a:schemeClr>
              </a:gs>
            </a:gsLst>
            <a:lin ang="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lnSpc>
                <a:spcPct val="90000"/>
              </a:lnSpc>
            </a:pPr>
            <a:endParaRPr lang="es-ES_tradnl" dirty="0"/>
          </a:p>
        </p:txBody>
      </p:sp>
      <p:sp>
        <p:nvSpPr>
          <p:cNvPr id="11" name="Rectángulo 10"/>
          <p:cNvSpPr/>
          <p:nvPr/>
        </p:nvSpPr>
        <p:spPr>
          <a:xfrm>
            <a:off x="1905000" y="7792953"/>
            <a:ext cx="7239000" cy="284247"/>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s-ES_tradnl" dirty="0"/>
          </a:p>
        </p:txBody>
      </p:sp>
      <p:sp>
        <p:nvSpPr>
          <p:cNvPr id="12" name="TextBox 27"/>
          <p:cNvSpPr txBox="1"/>
          <p:nvPr/>
        </p:nvSpPr>
        <p:spPr>
          <a:xfrm>
            <a:off x="1826263" y="7825309"/>
            <a:ext cx="80111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2018 Avaya Inc. All rights reserved. Confidential &amp; Proprietary. Use pursuant to your signed agreement or Avaya Policy.</a:t>
            </a:r>
          </a:p>
        </p:txBody>
      </p:sp>
    </p:spTree>
    <p:extLst>
      <p:ext uri="{BB962C8B-B14F-4D97-AF65-F5344CB8AC3E}">
        <p14:creationId xmlns:p14="http://schemas.microsoft.com/office/powerpoint/2010/main" val="1410359315"/>
      </p:ext>
    </p:extLst>
  </p:cSld>
  <p:clrMapOvr>
    <a:masterClrMapping/>
  </p:clrMapOvr>
  <p:transition xmlns:p14="http://schemas.microsoft.com/office/powerpoint/2010/main" spd="slow">
    <p:pull dir="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0783" y="513362"/>
            <a:ext cx="13167360" cy="1005840"/>
          </a:xfrm>
        </p:spPr>
        <p:txBody>
          <a:bodyPr/>
          <a:lstStyle/>
          <a:p>
            <a:pPr algn="ctr"/>
            <a:r>
              <a:rPr lang="en-US" altLang="zh-CN" b="1" dirty="0"/>
              <a:t>Media Manager</a:t>
            </a:r>
            <a:r>
              <a:rPr lang="zh-CN" altLang="zh-CN" b="1" dirty="0" smtClean="0"/>
              <a:t>——</a:t>
            </a:r>
            <a:r>
              <a:rPr lang="en-US" altLang="zh-CN" b="1" dirty="0" smtClean="0"/>
              <a:t>Avaya IP </a:t>
            </a:r>
            <a:r>
              <a:rPr lang="en-US" altLang="zh-CN" b="1" dirty="0"/>
              <a:t>Office</a:t>
            </a:r>
            <a:r>
              <a:rPr lang="zh-CN" altLang="zh-CN" b="1" dirty="0"/>
              <a:t>原生录音解决方案</a:t>
            </a:r>
            <a:br>
              <a:rPr lang="zh-CN" altLang="zh-CN" b="1" dirty="0"/>
            </a:br>
            <a:r>
              <a:rPr lang="zh-CN" altLang="en-US" b="1" dirty="0">
                <a:solidFill>
                  <a:srgbClr val="C00000"/>
                </a:solidFill>
              </a:rPr>
              <a:t>下载</a:t>
            </a:r>
            <a:r>
              <a:rPr lang="zh-CN" altLang="en-US" b="1" dirty="0" smtClean="0">
                <a:solidFill>
                  <a:srgbClr val="C00000"/>
                </a:solidFill>
              </a:rPr>
              <a:t>、删除</a:t>
            </a:r>
            <a:r>
              <a:rPr lang="en-US" altLang="zh-CN" b="1" dirty="0" smtClean="0">
                <a:solidFill>
                  <a:srgbClr val="C00000"/>
                </a:solidFill>
              </a:rPr>
              <a:t>…</a:t>
            </a:r>
            <a:endParaRPr lang="zh-CN" altLang="en-US" dirty="0">
              <a:solidFill>
                <a:srgbClr val="C00000"/>
              </a:solidFill>
            </a:endParaRPr>
          </a:p>
        </p:txBody>
      </p:sp>
      <p:pic>
        <p:nvPicPr>
          <p:cNvPr id="5" name="图片 4"/>
          <p:cNvPicPr/>
          <p:nvPr/>
        </p:nvPicPr>
        <p:blipFill>
          <a:blip r:embed="rId2"/>
          <a:stretch>
            <a:fillRect/>
          </a:stretch>
        </p:blipFill>
        <p:spPr>
          <a:xfrm>
            <a:off x="1559104" y="2061097"/>
            <a:ext cx="11156435" cy="4253641"/>
          </a:xfrm>
          <a:prstGeom prst="rect">
            <a:avLst/>
          </a:prstGeom>
        </p:spPr>
      </p:pic>
    </p:spTree>
    <p:extLst>
      <p:ext uri="{BB962C8B-B14F-4D97-AF65-F5344CB8AC3E}">
        <p14:creationId xmlns:p14="http://schemas.microsoft.com/office/powerpoint/2010/main" val="1290355994"/>
      </p:ext>
    </p:extLst>
  </p:cSld>
  <p:clrMapOvr>
    <a:masterClrMapping/>
  </p:clrMapOvr>
  <p:transition xmlns:p14="http://schemas.microsoft.com/office/powerpoint/2010/main" spd="slow">
    <p:pull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299" y="599423"/>
            <a:ext cx="13167360" cy="669978"/>
          </a:xfrm>
        </p:spPr>
        <p:txBody>
          <a:bodyPr/>
          <a:lstStyle/>
          <a:p>
            <a:pPr algn="ctr"/>
            <a:r>
              <a:rPr lang="en-US" altLang="zh-CN" b="1" dirty="0"/>
              <a:t>Media Manager</a:t>
            </a:r>
            <a:r>
              <a:rPr lang="zh-CN" altLang="zh-CN" b="1" dirty="0"/>
              <a:t>——</a:t>
            </a:r>
            <a:r>
              <a:rPr lang="en-US" altLang="zh-CN" b="1" dirty="0"/>
              <a:t>Avaya IP Office</a:t>
            </a:r>
            <a:r>
              <a:rPr lang="zh-CN" altLang="zh-CN" b="1" dirty="0"/>
              <a:t>原生录音解决</a:t>
            </a:r>
            <a:r>
              <a:rPr lang="zh-CN" altLang="zh-CN" b="1" dirty="0" smtClean="0"/>
              <a:t>方案</a:t>
            </a:r>
            <a:r>
              <a:rPr lang="en-US" altLang="zh-CN" b="1" dirty="0" smtClean="0"/>
              <a:t/>
            </a:r>
            <a:br>
              <a:rPr lang="en-US" altLang="zh-CN" b="1" dirty="0" smtClean="0"/>
            </a:br>
            <a:r>
              <a:rPr lang="zh-CN" altLang="en-US" b="1" dirty="0" smtClean="0">
                <a:solidFill>
                  <a:srgbClr val="C00000"/>
                </a:solidFill>
              </a:rPr>
              <a:t>审计</a:t>
            </a:r>
            <a:endParaRPr lang="zh-CN" altLang="en-US" dirty="0">
              <a:solidFill>
                <a:srgbClr val="C00000"/>
              </a:solidFill>
            </a:endParaRPr>
          </a:p>
        </p:txBody>
      </p:sp>
      <p:pic>
        <p:nvPicPr>
          <p:cNvPr id="3" name="图片 2"/>
          <p:cNvPicPr/>
          <p:nvPr/>
        </p:nvPicPr>
        <p:blipFill>
          <a:blip r:embed="rId2"/>
          <a:stretch>
            <a:fillRect/>
          </a:stretch>
        </p:blipFill>
        <p:spPr>
          <a:xfrm>
            <a:off x="1881056" y="1550911"/>
            <a:ext cx="10576299" cy="5527620"/>
          </a:xfrm>
          <a:prstGeom prst="rect">
            <a:avLst/>
          </a:prstGeom>
        </p:spPr>
      </p:pic>
    </p:spTree>
    <p:extLst>
      <p:ext uri="{BB962C8B-B14F-4D97-AF65-F5344CB8AC3E}">
        <p14:creationId xmlns:p14="http://schemas.microsoft.com/office/powerpoint/2010/main" val="3411262791"/>
      </p:ext>
    </p:extLst>
  </p:cSld>
  <p:clrMapOvr>
    <a:masterClrMapping/>
  </p:clrMapOvr>
  <p:transition xmlns:p14="http://schemas.microsoft.com/office/powerpoint/2010/main" spd="slow">
    <p:pull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p:cNvSpPr txBox="1">
            <a:spLocks/>
          </p:cNvSpPr>
          <p:nvPr/>
        </p:nvSpPr>
        <p:spPr>
          <a:xfrm>
            <a:off x="753554" y="4315326"/>
            <a:ext cx="4219200" cy="3291974"/>
          </a:xfrm>
          <a:prstGeom prst="rect">
            <a:avLst/>
          </a:prstGeom>
          <a:solidFill>
            <a:schemeClr val="bg2"/>
          </a:solidFill>
        </p:spPr>
        <p:txBody>
          <a:bodyPr lIns="216000" tIns="261244" rIns="216000" bIns="65311"/>
          <a:lstStyle/>
          <a:p>
            <a:pPr marL="301625" lvl="0" indent="-285750" defTabSz="914400">
              <a:lnSpc>
                <a:spcPct val="90000"/>
              </a:lnSpc>
              <a:spcBef>
                <a:spcPts val="1714"/>
              </a:spcBef>
              <a:buClr>
                <a:srgbClr val="DA291C"/>
              </a:buClr>
              <a:buFont typeface="Webdings" pitchFamily="18" charset="2"/>
              <a:buChar char="4"/>
              <a:defRPr/>
            </a:pPr>
            <a:r>
              <a:rPr lang="zh-CN" altLang="en-US" sz="1800" kern="0" dirty="0" smtClean="0">
                <a:solidFill>
                  <a:srgbClr val="323232"/>
                </a:solidFill>
              </a:rPr>
              <a:t>基本解决方案</a:t>
            </a:r>
            <a:r>
              <a:rPr lang="en-US" altLang="zh-CN" sz="1800" kern="0" dirty="0" smtClean="0">
                <a:solidFill>
                  <a:srgbClr val="323232"/>
                </a:solidFill>
              </a:rPr>
              <a:t>-</a:t>
            </a:r>
            <a:r>
              <a:rPr lang="zh-CN" altLang="en-US" sz="1800" kern="0" dirty="0" smtClean="0">
                <a:solidFill>
                  <a:srgbClr val="323232"/>
                </a:solidFill>
              </a:rPr>
              <a:t>小型</a:t>
            </a:r>
            <a:r>
              <a:rPr lang="en-US" altLang="zh-CN" sz="1800" kern="0" dirty="0" smtClean="0">
                <a:solidFill>
                  <a:srgbClr val="323232"/>
                </a:solidFill>
              </a:rPr>
              <a:t>/</a:t>
            </a:r>
            <a:r>
              <a:rPr lang="zh-CN" altLang="en-US" sz="1800" kern="0" dirty="0" smtClean="0">
                <a:solidFill>
                  <a:srgbClr val="323232"/>
                </a:solidFill>
              </a:rPr>
              <a:t>少量话务</a:t>
            </a:r>
            <a:endParaRPr lang="en-US" altLang="zh-CN" sz="1800" kern="0" dirty="0" smtClean="0">
              <a:solidFill>
                <a:srgbClr val="323232"/>
              </a:solidFill>
            </a:endParaRPr>
          </a:p>
          <a:p>
            <a:pPr marL="301625" lvl="0" indent="-285750" defTabSz="914400">
              <a:lnSpc>
                <a:spcPct val="90000"/>
              </a:lnSpc>
              <a:spcBef>
                <a:spcPts val="1714"/>
              </a:spcBef>
              <a:buClr>
                <a:srgbClr val="DA291C"/>
              </a:buClr>
              <a:buFont typeface="Webdings" pitchFamily="18" charset="2"/>
              <a:buChar char="4"/>
              <a:defRPr/>
            </a:pPr>
            <a:r>
              <a:rPr lang="zh-CN" altLang="en-US" sz="1800" kern="0" dirty="0" smtClean="0">
                <a:solidFill>
                  <a:srgbClr val="323232"/>
                </a:solidFill>
              </a:rPr>
              <a:t>呼叫报表</a:t>
            </a:r>
            <a:r>
              <a:rPr lang="en-US" altLang="zh-CN" sz="1800" kern="0" dirty="0">
                <a:solidFill>
                  <a:srgbClr val="323232"/>
                </a:solidFill>
              </a:rPr>
              <a:t>-</a:t>
            </a:r>
            <a:r>
              <a:rPr lang="zh-CN" altLang="en-US" sz="1800" kern="0" dirty="0" smtClean="0">
                <a:solidFill>
                  <a:srgbClr val="323232"/>
                </a:solidFill>
              </a:rPr>
              <a:t>寻线组</a:t>
            </a:r>
            <a:r>
              <a:rPr lang="en-US" sz="1800" kern="0" dirty="0" smtClean="0">
                <a:solidFill>
                  <a:srgbClr val="323232"/>
                </a:solidFill>
              </a:rPr>
              <a:t>, </a:t>
            </a:r>
            <a:r>
              <a:rPr lang="en-US" sz="1800" kern="0" dirty="0">
                <a:solidFill>
                  <a:srgbClr val="323232"/>
                </a:solidFill>
              </a:rPr>
              <a:t>Voicemail Pro, IVR</a:t>
            </a:r>
          </a:p>
          <a:p>
            <a:pPr marL="301625" indent="-285750" defTabSz="914400">
              <a:lnSpc>
                <a:spcPct val="90000"/>
              </a:lnSpc>
              <a:spcBef>
                <a:spcPts val="1714"/>
              </a:spcBef>
              <a:buClr>
                <a:srgbClr val="DA291C"/>
              </a:buClr>
              <a:buFont typeface="Webdings" pitchFamily="18" charset="2"/>
              <a:buChar char="4"/>
              <a:defRPr/>
            </a:pPr>
            <a:r>
              <a:rPr lang="zh-CN" altLang="en-US" sz="1800" kern="0" dirty="0" smtClean="0">
                <a:solidFill>
                  <a:srgbClr val="323232"/>
                </a:solidFill>
              </a:rPr>
              <a:t>数分钟内安装</a:t>
            </a:r>
            <a:endParaRPr lang="en-US" altLang="zh-CN" sz="1800" kern="0" dirty="0" smtClean="0">
              <a:solidFill>
                <a:srgbClr val="323232"/>
              </a:solidFill>
            </a:endParaRPr>
          </a:p>
          <a:p>
            <a:pPr marL="301625" indent="-285750" defTabSz="914400">
              <a:lnSpc>
                <a:spcPct val="90000"/>
              </a:lnSpc>
              <a:spcBef>
                <a:spcPts val="1714"/>
              </a:spcBef>
              <a:buClr>
                <a:srgbClr val="DA291C"/>
              </a:buClr>
              <a:buFont typeface="Webdings" pitchFamily="18" charset="2"/>
              <a:buChar char="4"/>
              <a:defRPr/>
            </a:pPr>
            <a:r>
              <a:rPr lang="en-US" sz="1800" kern="0" dirty="0" smtClean="0">
                <a:solidFill>
                  <a:srgbClr val="323232"/>
                </a:solidFill>
              </a:rPr>
              <a:t>50</a:t>
            </a:r>
            <a:r>
              <a:rPr lang="en-US" sz="1800" kern="0" dirty="0">
                <a:solidFill>
                  <a:srgbClr val="323232"/>
                </a:solidFill>
              </a:rPr>
              <a:t>+ </a:t>
            </a:r>
            <a:r>
              <a:rPr lang="zh-CN" altLang="en-US" sz="1800" kern="0" dirty="0" smtClean="0">
                <a:solidFill>
                  <a:srgbClr val="323232"/>
                </a:solidFill>
              </a:rPr>
              <a:t>标准报表</a:t>
            </a:r>
            <a:r>
              <a:rPr lang="en-US" sz="1800" kern="0" dirty="0" smtClean="0">
                <a:solidFill>
                  <a:srgbClr val="323232"/>
                </a:solidFill>
              </a:rPr>
              <a:t>&amp; </a:t>
            </a:r>
            <a:r>
              <a:rPr lang="zh-CN" altLang="en-US" sz="1800" kern="0" dirty="0" smtClean="0">
                <a:solidFill>
                  <a:srgbClr val="323232"/>
                </a:solidFill>
              </a:rPr>
              <a:t>炫酷显示</a:t>
            </a:r>
            <a:endParaRPr lang="en-US" sz="1800" kern="0" dirty="0">
              <a:solidFill>
                <a:srgbClr val="323232"/>
              </a:solidFill>
            </a:endParaRPr>
          </a:p>
        </p:txBody>
      </p:sp>
      <p:sp>
        <p:nvSpPr>
          <p:cNvPr id="11" name="Text Placeholder 5"/>
          <p:cNvSpPr txBox="1">
            <a:spLocks/>
          </p:cNvSpPr>
          <p:nvPr/>
        </p:nvSpPr>
        <p:spPr>
          <a:xfrm>
            <a:off x="5227653" y="4315326"/>
            <a:ext cx="4219163" cy="3291974"/>
          </a:xfrm>
          <a:prstGeom prst="rect">
            <a:avLst/>
          </a:prstGeom>
          <a:solidFill>
            <a:schemeClr val="bg2"/>
          </a:solidFill>
        </p:spPr>
        <p:txBody>
          <a:bodyPr lIns="216000" tIns="261244" rIns="216000" bIns="65311"/>
          <a:lstStyle/>
          <a:p>
            <a:pPr marL="326555" lvl="0" indent="-326555" defTabSz="914400">
              <a:lnSpc>
                <a:spcPct val="90000"/>
              </a:lnSpc>
              <a:spcBef>
                <a:spcPts val="1714"/>
              </a:spcBef>
              <a:buClr>
                <a:srgbClr val="DA291C"/>
              </a:buClr>
              <a:buFont typeface="Webdings" pitchFamily="18" charset="2"/>
              <a:buChar char="4"/>
              <a:defRPr/>
            </a:pPr>
            <a:r>
              <a:rPr lang="zh-CN" altLang="en-US" sz="1800" kern="0" dirty="0" smtClean="0">
                <a:solidFill>
                  <a:srgbClr val="323232"/>
                </a:solidFill>
              </a:rPr>
              <a:t>多至</a:t>
            </a:r>
            <a:r>
              <a:rPr lang="en-US" altLang="zh-CN" sz="1800" kern="0" dirty="0" smtClean="0">
                <a:solidFill>
                  <a:srgbClr val="323232"/>
                </a:solidFill>
              </a:rPr>
              <a:t>250</a:t>
            </a:r>
            <a:r>
              <a:rPr lang="zh-CN" altLang="en-US" sz="1800" kern="0" dirty="0" smtClean="0">
                <a:solidFill>
                  <a:srgbClr val="323232"/>
                </a:solidFill>
              </a:rPr>
              <a:t>坐席</a:t>
            </a:r>
            <a:r>
              <a:rPr lang="en-US" altLang="zh-CN" sz="1800" kern="0" dirty="0" smtClean="0">
                <a:solidFill>
                  <a:srgbClr val="323232"/>
                </a:solidFill>
              </a:rPr>
              <a:t>-</a:t>
            </a:r>
            <a:r>
              <a:rPr lang="zh-CN" altLang="en-US" sz="1800" kern="0" dirty="0" smtClean="0">
                <a:solidFill>
                  <a:srgbClr val="323232"/>
                </a:solidFill>
              </a:rPr>
              <a:t>进行常规客户服务任务</a:t>
            </a:r>
            <a:endParaRPr lang="en-US" altLang="zh-CN" sz="1800" kern="0" dirty="0" smtClean="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1800" kern="0" dirty="0" smtClean="0">
                <a:solidFill>
                  <a:srgbClr val="323232"/>
                </a:solidFill>
              </a:rPr>
              <a:t>客户服务部门的理想选择</a:t>
            </a:r>
            <a:r>
              <a:rPr lang="en-US" altLang="zh-CN" sz="1800" kern="0" dirty="0" smtClean="0">
                <a:solidFill>
                  <a:srgbClr val="323232"/>
                </a:solidFill>
              </a:rPr>
              <a:t>-</a:t>
            </a:r>
            <a:r>
              <a:rPr lang="zh-CN" altLang="en-US" sz="1800" kern="0" dirty="0" smtClean="0">
                <a:solidFill>
                  <a:srgbClr val="323232"/>
                </a:solidFill>
              </a:rPr>
              <a:t>销售、服务、帮助台</a:t>
            </a:r>
            <a:endParaRPr lang="en-US" sz="2000" kern="0" dirty="0">
              <a:solidFill>
                <a:srgbClr val="323232"/>
              </a:solidFill>
            </a:endParaRPr>
          </a:p>
        </p:txBody>
      </p:sp>
      <p:sp>
        <p:nvSpPr>
          <p:cNvPr id="12" name="Text Placeholder 8"/>
          <p:cNvSpPr txBox="1">
            <a:spLocks/>
          </p:cNvSpPr>
          <p:nvPr/>
        </p:nvSpPr>
        <p:spPr>
          <a:xfrm>
            <a:off x="753554" y="1847087"/>
            <a:ext cx="4219200" cy="2644702"/>
          </a:xfrm>
          <a:prstGeom prst="rect">
            <a:avLst/>
          </a:prstGeom>
          <a:solidFill>
            <a:srgbClr val="DA291C"/>
          </a:solidFill>
          <a:ln w="12700">
            <a:noFill/>
          </a:ln>
        </p:spPr>
        <p:txBody>
          <a:bodyPr lIns="130622" tIns="65311" rIns="130622" bIns="65311" anchor="t" anchorCtr="0"/>
          <a:lstStyle/>
          <a:p>
            <a:pPr algn="ctr" defTabSz="914400">
              <a:lnSpc>
                <a:spcPct val="120000"/>
              </a:lnSpc>
              <a:spcBef>
                <a:spcPts val="1200"/>
              </a:spcBef>
              <a:buClr>
                <a:srgbClr val="DA291C"/>
              </a:buClr>
              <a:defRPr/>
            </a:pPr>
            <a:r>
              <a:rPr lang="it-IT" sz="2000" b="1" kern="0" dirty="0">
                <a:solidFill>
                  <a:srgbClr val="FFFFFF"/>
                </a:solidFill>
              </a:rPr>
              <a:t>Avaya Call Reporting</a:t>
            </a:r>
            <a:endParaRPr kumimoji="0" lang="it-IT" sz="2000" b="1" i="0" u="none" strike="noStrike" kern="0" cap="none" spc="0" normalizeH="0" baseline="0" noProof="0" dirty="0">
              <a:ln>
                <a:noFill/>
              </a:ln>
              <a:solidFill>
                <a:srgbClr val="FFFFFF"/>
              </a:solidFill>
              <a:effectLst/>
              <a:uLnTx/>
              <a:uFillTx/>
            </a:endParaRPr>
          </a:p>
        </p:txBody>
      </p:sp>
      <p:sp>
        <p:nvSpPr>
          <p:cNvPr id="13" name="Text Placeholder 9"/>
          <p:cNvSpPr txBox="1">
            <a:spLocks/>
          </p:cNvSpPr>
          <p:nvPr/>
        </p:nvSpPr>
        <p:spPr>
          <a:xfrm>
            <a:off x="5227652" y="1847087"/>
            <a:ext cx="4219200" cy="2644702"/>
          </a:xfrm>
          <a:prstGeom prst="rect">
            <a:avLst/>
          </a:prstGeom>
          <a:solidFill>
            <a:srgbClr val="DA291C"/>
          </a:solidFill>
          <a:ln w="12700">
            <a:noFill/>
          </a:ln>
        </p:spPr>
        <p:txBody>
          <a:bodyPr lIns="130622" tIns="65311" rIns="130622" bIns="65311" anchor="t" anchorCtr="0"/>
          <a:lstStyle/>
          <a:p>
            <a:pPr lvl="0" algn="ctr" defTabSz="914400">
              <a:lnSpc>
                <a:spcPct val="120000"/>
              </a:lnSpc>
              <a:spcBef>
                <a:spcPts val="1200"/>
              </a:spcBef>
              <a:buClr>
                <a:srgbClr val="DA291C"/>
              </a:buClr>
              <a:defRPr/>
            </a:pPr>
            <a:r>
              <a:rPr lang="it-IT" sz="2000" b="1" kern="0" dirty="0">
                <a:solidFill>
                  <a:srgbClr val="FFFFFF"/>
                </a:solidFill>
              </a:rPr>
              <a:t>IP Office Contact Center</a:t>
            </a:r>
          </a:p>
        </p:txBody>
      </p:sp>
      <p:sp>
        <p:nvSpPr>
          <p:cNvPr id="14" name="Text Placeholder 5"/>
          <p:cNvSpPr txBox="1">
            <a:spLocks/>
          </p:cNvSpPr>
          <p:nvPr/>
        </p:nvSpPr>
        <p:spPr>
          <a:xfrm>
            <a:off x="9701715" y="4315326"/>
            <a:ext cx="4219163" cy="3291974"/>
          </a:xfrm>
          <a:prstGeom prst="rect">
            <a:avLst/>
          </a:prstGeom>
          <a:solidFill>
            <a:schemeClr val="bg2"/>
          </a:solidFill>
        </p:spPr>
        <p:txBody>
          <a:bodyPr lIns="216000" tIns="261244" rIns="216000" bIns="65311"/>
          <a:lstStyle/>
          <a:p>
            <a:pPr marL="326555" lvl="0" indent="-326555" defTabSz="914400">
              <a:lnSpc>
                <a:spcPct val="90000"/>
              </a:lnSpc>
              <a:spcBef>
                <a:spcPts val="1714"/>
              </a:spcBef>
              <a:buClr>
                <a:srgbClr val="DA291C"/>
              </a:buClr>
              <a:buFont typeface="Webdings" pitchFamily="18" charset="2"/>
              <a:buChar char="4"/>
              <a:defRPr/>
            </a:pPr>
            <a:r>
              <a:rPr lang="zh-CN" altLang="en-US" sz="1800" kern="0" dirty="0">
                <a:solidFill>
                  <a:srgbClr val="323232"/>
                </a:solidFill>
              </a:rPr>
              <a:t>多</a:t>
            </a:r>
            <a:r>
              <a:rPr lang="zh-CN" altLang="en-US" sz="1800" kern="0" dirty="0" smtClean="0">
                <a:solidFill>
                  <a:srgbClr val="323232"/>
                </a:solidFill>
              </a:rPr>
              <a:t>至</a:t>
            </a:r>
            <a:r>
              <a:rPr lang="en-US" altLang="zh-CN" sz="1800" kern="0" dirty="0" smtClean="0">
                <a:solidFill>
                  <a:srgbClr val="323232"/>
                </a:solidFill>
              </a:rPr>
              <a:t>400</a:t>
            </a:r>
            <a:r>
              <a:rPr lang="zh-CN" altLang="en-US" sz="1800" kern="0" dirty="0" smtClean="0">
                <a:solidFill>
                  <a:srgbClr val="323232"/>
                </a:solidFill>
              </a:rPr>
              <a:t>坐席</a:t>
            </a:r>
            <a:r>
              <a:rPr lang="en-US" altLang="zh-CN" sz="1800" kern="0" dirty="0">
                <a:solidFill>
                  <a:srgbClr val="323232"/>
                </a:solidFill>
              </a:rPr>
              <a:t>-</a:t>
            </a:r>
            <a:r>
              <a:rPr lang="zh-CN" altLang="en-US" sz="1800" kern="0" dirty="0" smtClean="0">
                <a:solidFill>
                  <a:srgbClr val="323232"/>
                </a:solidFill>
              </a:rPr>
              <a:t>进行更复杂的多媒体客户</a:t>
            </a:r>
            <a:r>
              <a:rPr lang="zh-CN" altLang="en-US" sz="1800" kern="0" dirty="0">
                <a:solidFill>
                  <a:srgbClr val="323232"/>
                </a:solidFill>
              </a:rPr>
              <a:t>服务</a:t>
            </a:r>
            <a:r>
              <a:rPr lang="zh-CN" altLang="en-US" sz="1800" kern="0" dirty="0" smtClean="0">
                <a:solidFill>
                  <a:srgbClr val="323232"/>
                </a:solidFill>
              </a:rPr>
              <a:t>任务（包括短信</a:t>
            </a:r>
            <a:r>
              <a:rPr lang="en-US" altLang="zh-CN" sz="1800" kern="0" dirty="0" smtClean="0">
                <a:solidFill>
                  <a:srgbClr val="323232"/>
                </a:solidFill>
              </a:rPr>
              <a:t>&amp;</a:t>
            </a:r>
            <a:r>
              <a:rPr lang="zh-CN" altLang="en-US" sz="1800" kern="0" dirty="0" smtClean="0">
                <a:solidFill>
                  <a:srgbClr val="323232"/>
                </a:solidFill>
              </a:rPr>
              <a:t>传真）</a:t>
            </a:r>
            <a:endParaRPr lang="en-US" altLang="zh-CN" sz="1800" kern="0" dirty="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1800" kern="0" dirty="0">
                <a:solidFill>
                  <a:srgbClr val="323232"/>
                </a:solidFill>
              </a:rPr>
              <a:t>对</a:t>
            </a:r>
            <a:r>
              <a:rPr lang="zh-CN" altLang="en-US" sz="1800" kern="0" dirty="0" smtClean="0">
                <a:solidFill>
                  <a:srgbClr val="323232"/>
                </a:solidFill>
              </a:rPr>
              <a:t>联络中心需求强烈的业务的理想选择（旅行社、电销、招募</a:t>
            </a:r>
            <a:r>
              <a:rPr lang="en-US" altLang="zh-CN" sz="1800" kern="0" dirty="0" smtClean="0">
                <a:solidFill>
                  <a:srgbClr val="323232"/>
                </a:solidFill>
              </a:rPr>
              <a:t>…</a:t>
            </a:r>
            <a:r>
              <a:rPr lang="zh-CN" altLang="en-US" sz="1800" kern="0" dirty="0" smtClean="0">
                <a:solidFill>
                  <a:srgbClr val="323232"/>
                </a:solidFill>
              </a:rPr>
              <a:t>）</a:t>
            </a:r>
            <a:endParaRPr lang="en-US" sz="1800" kern="0" dirty="0">
              <a:solidFill>
                <a:srgbClr val="323232"/>
              </a:solidFill>
            </a:endParaRPr>
          </a:p>
        </p:txBody>
      </p:sp>
      <p:sp>
        <p:nvSpPr>
          <p:cNvPr id="15" name="Text Placeholder 9"/>
          <p:cNvSpPr txBox="1">
            <a:spLocks/>
          </p:cNvSpPr>
          <p:nvPr/>
        </p:nvSpPr>
        <p:spPr>
          <a:xfrm>
            <a:off x="9701714" y="1847087"/>
            <a:ext cx="4219200" cy="2644701"/>
          </a:xfrm>
          <a:prstGeom prst="rect">
            <a:avLst/>
          </a:prstGeom>
          <a:solidFill>
            <a:srgbClr val="DA291C"/>
          </a:solidFill>
          <a:ln w="12700">
            <a:noFill/>
          </a:ln>
        </p:spPr>
        <p:txBody>
          <a:bodyPr lIns="130622" tIns="65311" rIns="130622" bIns="65311" anchor="t" anchorCtr="0"/>
          <a:lstStyle/>
          <a:p>
            <a:pPr algn="ctr" defTabSz="914400">
              <a:lnSpc>
                <a:spcPct val="120000"/>
              </a:lnSpc>
              <a:spcBef>
                <a:spcPts val="1200"/>
              </a:spcBef>
              <a:buClr>
                <a:srgbClr val="DA291C"/>
              </a:buClr>
              <a:defRPr/>
            </a:pPr>
            <a:r>
              <a:rPr lang="en-US" sz="2000" b="1" kern="0" dirty="0">
                <a:solidFill>
                  <a:srgbClr val="FFFFFF"/>
                </a:solidFill>
              </a:rPr>
              <a:t>Avaya Contact Center Select</a:t>
            </a:r>
          </a:p>
        </p:txBody>
      </p:sp>
      <p:pic>
        <p:nvPicPr>
          <p:cNvPr id="9" name="Picture 2">
            <a:extLst>
              <a:ext uri="{FF2B5EF4-FFF2-40B4-BE49-F238E27FC236}">
                <a16:creationId xmlns="" xmlns:a16="http://schemas.microsoft.com/office/drawing/2014/main" id="{F3BC1BDE-E274-9C4B-9002-775C4881FB29}"/>
              </a:ext>
            </a:extLst>
          </p:cNvPr>
          <p:cNvPicPr>
            <a:picLocks noChangeAspect="1" noChangeArrowheads="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2893040" y="180134"/>
            <a:ext cx="1737360" cy="1666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rrow: Left-Right 2">
            <a:extLst>
              <a:ext uri="{FF2B5EF4-FFF2-40B4-BE49-F238E27FC236}">
                <a16:creationId xmlns="" xmlns:a16="http://schemas.microsoft.com/office/drawing/2014/main" id="{F252E4CE-67F9-420B-B4A8-EF3D0DE85221}"/>
              </a:ext>
            </a:extLst>
          </p:cNvPr>
          <p:cNvSpPr/>
          <p:nvPr/>
        </p:nvSpPr>
        <p:spPr>
          <a:xfrm>
            <a:off x="5323562" y="6294791"/>
            <a:ext cx="8524082" cy="1458303"/>
          </a:xfrm>
          <a:prstGeom prst="leftRightArrow">
            <a:avLst>
              <a:gd name="adj1" fmla="val 63201"/>
              <a:gd name="adj2" fmla="val 50000"/>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4" name="TextBox 3">
            <a:extLst>
              <a:ext uri="{FF2B5EF4-FFF2-40B4-BE49-F238E27FC236}">
                <a16:creationId xmlns="" xmlns:a16="http://schemas.microsoft.com/office/drawing/2014/main" id="{8709B84C-2451-4583-919C-F0AC6DDAB608}"/>
              </a:ext>
            </a:extLst>
          </p:cNvPr>
          <p:cNvSpPr txBox="1"/>
          <p:nvPr/>
        </p:nvSpPr>
        <p:spPr>
          <a:xfrm>
            <a:off x="5796496" y="6571027"/>
            <a:ext cx="7096544" cy="905829"/>
          </a:xfrm>
          <a:prstGeom prst="rect">
            <a:avLst/>
          </a:prstGeom>
          <a:noFill/>
        </p:spPr>
        <p:txBody>
          <a:bodyPr wrap="square" rtlCol="0">
            <a:noAutofit/>
          </a:bodyPr>
          <a:lstStyle/>
          <a:p>
            <a:pPr algn="ctr">
              <a:lnSpc>
                <a:spcPct val="90000"/>
              </a:lnSpc>
            </a:pPr>
            <a:r>
              <a:rPr lang="zh-CN" altLang="en-US" sz="1800" dirty="0" smtClean="0">
                <a:solidFill>
                  <a:schemeClr val="bg1"/>
                </a:solidFill>
              </a:rPr>
              <a:t>本地部署</a:t>
            </a:r>
            <a:endParaRPr lang="en-US" sz="1800" dirty="0">
              <a:solidFill>
                <a:schemeClr val="bg1"/>
              </a:solidFill>
            </a:endParaRPr>
          </a:p>
          <a:p>
            <a:pPr algn="ctr">
              <a:lnSpc>
                <a:spcPct val="90000"/>
              </a:lnSpc>
            </a:pPr>
            <a:r>
              <a:rPr lang="zh-CN" altLang="en-US" sz="1800" dirty="0" smtClean="0">
                <a:solidFill>
                  <a:schemeClr val="bg1"/>
                </a:solidFill>
              </a:rPr>
              <a:t>集成录音</a:t>
            </a:r>
            <a:r>
              <a:rPr lang="zh-CN" altLang="en-US" sz="1800" dirty="0">
                <a:solidFill>
                  <a:schemeClr val="bg1"/>
                </a:solidFill>
              </a:rPr>
              <a:t>或</a:t>
            </a:r>
            <a:r>
              <a:rPr lang="en-US" sz="1800" dirty="0" smtClean="0">
                <a:solidFill>
                  <a:schemeClr val="bg1"/>
                </a:solidFill>
              </a:rPr>
              <a:t> </a:t>
            </a:r>
            <a:r>
              <a:rPr lang="en-US" sz="1800" dirty="0">
                <a:solidFill>
                  <a:schemeClr val="bg1"/>
                </a:solidFill>
              </a:rPr>
              <a:t>Avaya WFO Select</a:t>
            </a:r>
          </a:p>
          <a:p>
            <a:pPr algn="ctr">
              <a:lnSpc>
                <a:spcPct val="90000"/>
              </a:lnSpc>
            </a:pPr>
            <a:r>
              <a:rPr lang="zh-CN" altLang="en-US" sz="1800" dirty="0" smtClean="0">
                <a:solidFill>
                  <a:schemeClr val="bg1"/>
                </a:solidFill>
              </a:rPr>
              <a:t>集成的</a:t>
            </a:r>
            <a:r>
              <a:rPr lang="en-US" sz="1800" dirty="0" smtClean="0">
                <a:solidFill>
                  <a:schemeClr val="bg1"/>
                </a:solidFill>
              </a:rPr>
              <a:t> </a:t>
            </a:r>
            <a:r>
              <a:rPr lang="en-US" sz="1800" dirty="0">
                <a:solidFill>
                  <a:schemeClr val="bg1"/>
                </a:solidFill>
              </a:rPr>
              <a:t>IVR, </a:t>
            </a:r>
            <a:r>
              <a:rPr lang="zh-CN" altLang="en-US" sz="1800" dirty="0" smtClean="0">
                <a:solidFill>
                  <a:schemeClr val="bg1"/>
                </a:solidFill>
              </a:rPr>
              <a:t>可定制</a:t>
            </a:r>
            <a:r>
              <a:rPr lang="en-US" sz="1800" dirty="0" smtClean="0">
                <a:solidFill>
                  <a:schemeClr val="bg1"/>
                </a:solidFill>
              </a:rPr>
              <a:t>&amp; </a:t>
            </a:r>
            <a:r>
              <a:rPr lang="zh-CN" altLang="en-US" sz="1800" dirty="0" smtClean="0">
                <a:solidFill>
                  <a:schemeClr val="bg1"/>
                </a:solidFill>
              </a:rPr>
              <a:t>预定的报表</a:t>
            </a:r>
            <a:endParaRPr lang="en-US" sz="1800" dirty="0">
              <a:solidFill>
                <a:schemeClr val="bg1"/>
              </a:solidFill>
            </a:endParaRPr>
          </a:p>
        </p:txBody>
      </p:sp>
      <p:pic>
        <p:nvPicPr>
          <p:cNvPr id="16" name="Picture 2">
            <a:extLst>
              <a:ext uri="{FF2B5EF4-FFF2-40B4-BE49-F238E27FC236}">
                <a16:creationId xmlns="" xmlns:a16="http://schemas.microsoft.com/office/drawing/2014/main" id="{BDD71034-3913-7F44-A95A-858105584090}"/>
              </a:ext>
            </a:extLst>
          </p:cNvPr>
          <p:cNvPicPr>
            <a:picLocks noChangeArrowheads="1"/>
          </p:cNvPicPr>
          <p:nvPr/>
        </p:nvPicPr>
        <p:blipFill>
          <a:blip r:embed="rId4" cstate="screen">
            <a:alphaModFix/>
            <a:extLst>
              <a:ext uri="{28A0092B-C50C-407E-A947-70E740481C1C}">
                <a14:useLocalDpi xmlns:a14="http://schemas.microsoft.com/office/drawing/2010/main"/>
              </a:ext>
            </a:extLst>
          </a:blip>
          <a:srcRect/>
          <a:stretch>
            <a:fillRect/>
          </a:stretch>
        </p:blipFill>
        <p:spPr bwMode="auto">
          <a:xfrm>
            <a:off x="5574070" y="2421413"/>
            <a:ext cx="3666744" cy="192024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pic>
        <p:nvPicPr>
          <p:cNvPr id="17" name="Picture 16">
            <a:extLst>
              <a:ext uri="{FF2B5EF4-FFF2-40B4-BE49-F238E27FC236}">
                <a16:creationId xmlns="" xmlns:a16="http://schemas.microsoft.com/office/drawing/2014/main" id="{16AE3E10-D1C6-8440-B513-B71605E76C8B}"/>
              </a:ext>
            </a:extLst>
          </p:cNvPr>
          <p:cNvPicPr>
            <a:picLocks noChangeArrowheads="1"/>
          </p:cNvPicPr>
          <p:nvPr/>
        </p:nvPicPr>
        <p:blipFill>
          <a:blip r:embed="rId5" cstate="screen">
            <a:alphaModFix/>
            <a:extLst>
              <a:ext uri="{28A0092B-C50C-407E-A947-70E740481C1C}">
                <a14:useLocalDpi xmlns:a14="http://schemas.microsoft.com/office/drawing/2010/main"/>
              </a:ext>
            </a:extLst>
          </a:blip>
          <a:srcRect/>
          <a:stretch>
            <a:fillRect/>
          </a:stretch>
        </p:blipFill>
        <p:spPr bwMode="auto">
          <a:xfrm>
            <a:off x="1024222" y="2431275"/>
            <a:ext cx="3666744" cy="192024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Lst>
        </p:spPr>
      </p:pic>
      <p:pic>
        <p:nvPicPr>
          <p:cNvPr id="19" name="Picture 2">
            <a:extLst>
              <a:ext uri="{FF2B5EF4-FFF2-40B4-BE49-F238E27FC236}">
                <a16:creationId xmlns="" xmlns:a16="http://schemas.microsoft.com/office/drawing/2014/main" id="{1859DD26-166C-174A-8BFD-41CBAB726149}"/>
              </a:ext>
            </a:extLst>
          </p:cNvPr>
          <p:cNvPicPr>
            <a:picLocks noChangeAspect="1" noChangeArrowheads="1"/>
          </p:cNvPicPr>
          <p:nvPr/>
        </p:nvPicPr>
        <p:blipFill>
          <a:blip r:embed="rId6" cstate="screen">
            <a:alphaModFix/>
            <a:extLst>
              <a:ext uri="{28A0092B-C50C-407E-A947-70E740481C1C}">
                <a14:useLocalDpi xmlns:a14="http://schemas.microsoft.com/office/drawing/2010/main"/>
              </a:ext>
            </a:extLst>
          </a:blip>
          <a:srcRect/>
          <a:stretch>
            <a:fillRect/>
          </a:stretch>
        </p:blipFill>
        <p:spPr bwMode="auto">
          <a:xfrm>
            <a:off x="9976309" y="2421413"/>
            <a:ext cx="3669973" cy="19184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itle 1">
            <a:extLst>
              <a:ext uri="{FF2B5EF4-FFF2-40B4-BE49-F238E27FC236}">
                <a16:creationId xmlns="" xmlns:a16="http://schemas.microsoft.com/office/drawing/2014/main" id="{83F38B5B-B2CE-0C40-AABF-154BC0B57DCB}"/>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en-US" dirty="0"/>
              <a:t>ip office </a:t>
            </a:r>
            <a:r>
              <a:rPr lang="zh-CN" altLang="en-US" dirty="0" smtClean="0"/>
              <a:t>客户联络选项</a:t>
            </a:r>
            <a:endParaRPr lang="en-US" dirty="0"/>
          </a:p>
          <a:p>
            <a:r>
              <a:rPr lang="zh-CN" altLang="en-US" sz="2800" dirty="0" smtClean="0">
                <a:solidFill>
                  <a:schemeClr val="accent1"/>
                </a:solidFill>
              </a:rPr>
              <a:t>为每个业务需求打造</a:t>
            </a:r>
            <a:r>
              <a:rPr lang="en-US" dirty="0"/>
              <a:t/>
            </a:r>
            <a:br>
              <a:rPr lang="en-US" dirty="0"/>
            </a:br>
            <a:endParaRPr lang="en-US" b="1" dirty="0">
              <a:latin typeface="Arial" charset="0"/>
              <a:ea typeface="Arial" charset="0"/>
              <a:cs typeface="Arial" charset="0"/>
            </a:endParaRPr>
          </a:p>
        </p:txBody>
      </p:sp>
    </p:spTree>
    <p:extLst>
      <p:ext uri="{BB962C8B-B14F-4D97-AF65-F5344CB8AC3E}">
        <p14:creationId xmlns:p14="http://schemas.microsoft.com/office/powerpoint/2010/main" val="615516887"/>
      </p:ext>
    </p:extLst>
  </p:cSld>
  <p:clrMapOvr>
    <a:masterClrMapping/>
  </p:clrMapOvr>
  <p:transition xmlns:p14="http://schemas.microsoft.com/office/powerpoint/2010/main" spd="slow">
    <p:pull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80851" y="1653479"/>
            <a:ext cx="5220248" cy="5994934"/>
          </a:xfrm>
        </p:spPr>
        <p:txBody>
          <a:bodyPr>
            <a:normAutofit/>
          </a:bodyPr>
          <a:lstStyle/>
          <a:p>
            <a:r>
              <a:rPr lang="zh-CN" altLang="en-US" sz="2900" dirty="0" smtClean="0">
                <a:sym typeface="Arial"/>
              </a:rPr>
              <a:t>围绕寻线组</a:t>
            </a:r>
            <a:r>
              <a:rPr lang="en-US" sz="2900" dirty="0" smtClean="0">
                <a:sym typeface="Arial"/>
              </a:rPr>
              <a:t>, </a:t>
            </a:r>
            <a:r>
              <a:rPr lang="en-US" sz="2900" dirty="0">
                <a:sym typeface="Arial"/>
              </a:rPr>
              <a:t>Voicemail Pro, </a:t>
            </a:r>
            <a:r>
              <a:rPr lang="en-US" sz="2900" dirty="0" smtClean="0">
                <a:sym typeface="Arial"/>
              </a:rPr>
              <a:t>IVR</a:t>
            </a:r>
            <a:r>
              <a:rPr lang="zh-CN" altLang="en-US" sz="2900" dirty="0" smtClean="0">
                <a:sym typeface="Arial"/>
              </a:rPr>
              <a:t>建立</a:t>
            </a:r>
            <a:endParaRPr lang="en-US" sz="2900" dirty="0">
              <a:sym typeface="Arial"/>
            </a:endParaRPr>
          </a:p>
          <a:p>
            <a:pPr>
              <a:buSzPts val="2800"/>
            </a:pPr>
            <a:r>
              <a:rPr lang="en-US" sz="2900" dirty="0">
                <a:sym typeface="Arial"/>
              </a:rPr>
              <a:t>50+ </a:t>
            </a:r>
            <a:r>
              <a:rPr lang="zh-CN" altLang="en-US" sz="2900" dirty="0" smtClean="0">
                <a:sym typeface="Arial"/>
              </a:rPr>
              <a:t>标准报表</a:t>
            </a:r>
            <a:endParaRPr lang="en-US" sz="2900" dirty="0">
              <a:sym typeface="Arial"/>
            </a:endParaRPr>
          </a:p>
          <a:p>
            <a:pPr>
              <a:buSzPts val="2800"/>
            </a:pPr>
            <a:r>
              <a:rPr lang="zh-CN" altLang="en-US" sz="2900" dirty="0" smtClean="0">
                <a:sym typeface="Arial"/>
              </a:rPr>
              <a:t>全生命周期</a:t>
            </a:r>
            <a:endParaRPr lang="en-US" altLang="zh-CN" sz="2900" dirty="0" smtClean="0">
              <a:sym typeface="Arial"/>
            </a:endParaRPr>
          </a:p>
          <a:p>
            <a:pPr>
              <a:buSzPts val="2800"/>
            </a:pPr>
            <a:r>
              <a:rPr lang="zh-CN" altLang="en-US" sz="2900" dirty="0" smtClean="0">
                <a:sym typeface="Arial"/>
              </a:rPr>
              <a:t>炫酷显示</a:t>
            </a:r>
            <a:endParaRPr lang="en-US" altLang="zh-CN" sz="2900" dirty="0" smtClean="0">
              <a:sym typeface="Arial"/>
            </a:endParaRPr>
          </a:p>
          <a:p>
            <a:pPr>
              <a:buSzPts val="2800"/>
            </a:pPr>
            <a:r>
              <a:rPr lang="zh-CN" altLang="en-US" sz="2900" dirty="0" smtClean="0">
                <a:sym typeface="Arial"/>
              </a:rPr>
              <a:t>性价比高</a:t>
            </a:r>
            <a:r>
              <a:rPr lang="en-US" altLang="zh-CN" sz="2900" dirty="0" smtClean="0">
                <a:sym typeface="Arial"/>
              </a:rPr>
              <a:t>&amp;</a:t>
            </a:r>
            <a:r>
              <a:rPr lang="zh-CN" altLang="en-US" sz="2900" dirty="0" smtClean="0">
                <a:sym typeface="Arial"/>
              </a:rPr>
              <a:t>数分钟内安装</a:t>
            </a:r>
            <a:endParaRPr lang="en-US" altLang="zh-CN" sz="2900" dirty="0" smtClean="0">
              <a:sym typeface="Arial"/>
            </a:endParaRPr>
          </a:p>
          <a:p>
            <a:pPr>
              <a:buSzPts val="2800"/>
            </a:pPr>
            <a:r>
              <a:rPr lang="zh-CN" altLang="en-US" sz="2900" dirty="0" smtClean="0">
                <a:sym typeface="Arial"/>
              </a:rPr>
              <a:t>选择您要的功能</a:t>
            </a:r>
            <a:endParaRPr lang="en-US" dirty="0"/>
          </a:p>
          <a:p>
            <a:endParaRPr lang="en-US" dirty="0"/>
          </a:p>
          <a:p>
            <a:pPr marL="0" indent="0">
              <a:buNone/>
            </a:pPr>
            <a:endParaRPr lang="en-US" dirty="0"/>
          </a:p>
          <a:p>
            <a:pPr marL="0" indent="0">
              <a:buNone/>
            </a:pPr>
            <a:endParaRPr lang="en-US" dirty="0"/>
          </a:p>
          <a:p>
            <a:pPr lvl="1"/>
            <a:endParaRPr lang="en-US" dirty="0"/>
          </a:p>
          <a:p>
            <a:pPr lvl="1"/>
            <a:endParaRPr lang="en-US" dirty="0"/>
          </a:p>
        </p:txBody>
      </p:sp>
      <p:sp>
        <p:nvSpPr>
          <p:cNvPr id="4" name="TextBox 3"/>
          <p:cNvSpPr txBox="1"/>
          <p:nvPr/>
        </p:nvSpPr>
        <p:spPr>
          <a:xfrm>
            <a:off x="11294076" y="3336324"/>
            <a:ext cx="914400" cy="914400"/>
          </a:xfrm>
          <a:prstGeom prst="rect">
            <a:avLst/>
          </a:prstGeom>
          <a:noFill/>
        </p:spPr>
        <p:txBody>
          <a:bodyPr wrap="none" rtlCol="0">
            <a:noAutofit/>
          </a:bodyPr>
          <a:lstStyle/>
          <a:p>
            <a:pPr>
              <a:lnSpc>
                <a:spcPct val="90000"/>
              </a:lnSpc>
            </a:pPr>
            <a:endParaRPr lang="en-US" dirty="0"/>
          </a:p>
        </p:txBody>
      </p:sp>
      <p:pic>
        <p:nvPicPr>
          <p:cNvPr id="5" name="Shape 248">
            <a:extLst>
              <a:ext uri="{FF2B5EF4-FFF2-40B4-BE49-F238E27FC236}">
                <a16:creationId xmlns="" xmlns:a16="http://schemas.microsoft.com/office/drawing/2014/main" id="{19E497B1-B9CF-A44A-AE15-5E9042C6B289}"/>
              </a:ext>
            </a:extLst>
          </p:cNvPr>
          <p:cNvPicPr preferRelativeResize="0"/>
          <p:nvPr/>
        </p:nvPicPr>
        <p:blipFill>
          <a:blip r:embed="rId3">
            <a:alphaModFix/>
          </a:blip>
          <a:stretch>
            <a:fillRect/>
          </a:stretch>
        </p:blipFill>
        <p:spPr>
          <a:xfrm>
            <a:off x="833818" y="1542471"/>
            <a:ext cx="5359400" cy="6882074"/>
          </a:xfrm>
          <a:prstGeom prst="rect">
            <a:avLst/>
          </a:prstGeom>
          <a:noFill/>
          <a:ln>
            <a:noFill/>
          </a:ln>
        </p:spPr>
      </p:pic>
      <p:sp>
        <p:nvSpPr>
          <p:cNvPr id="8" name="Title 1">
            <a:extLst>
              <a:ext uri="{FF2B5EF4-FFF2-40B4-BE49-F238E27FC236}">
                <a16:creationId xmlns="" xmlns:a16="http://schemas.microsoft.com/office/drawing/2014/main" id="{BAB8D832-865D-FE4E-A2A8-B02FED2224AA}"/>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en-US" dirty="0" smtClean="0"/>
              <a:t>Avaya </a:t>
            </a:r>
            <a:r>
              <a:rPr lang="en-US" dirty="0"/>
              <a:t>Call Reporting for ip office</a:t>
            </a:r>
          </a:p>
          <a:p>
            <a:r>
              <a:rPr lang="zh-CN" altLang="en-US" sz="2800" dirty="0" smtClean="0">
                <a:solidFill>
                  <a:schemeClr val="accent1"/>
                </a:solidFill>
              </a:rPr>
              <a:t>看看每通呼叫中发生了什么</a:t>
            </a:r>
            <a:r>
              <a:rPr lang="en-US" dirty="0"/>
              <a:t/>
            </a:r>
            <a:br>
              <a:rPr lang="en-US" dirty="0"/>
            </a:br>
            <a:endParaRPr lang="en-US" b="1" dirty="0">
              <a:latin typeface="Arial" charset="0"/>
              <a:ea typeface="Arial" charset="0"/>
              <a:cs typeface="Arial" charset="0"/>
            </a:endParaRPr>
          </a:p>
        </p:txBody>
      </p:sp>
      <p:pic>
        <p:nvPicPr>
          <p:cNvPr id="7" name="Picture 6">
            <a:extLst>
              <a:ext uri="{FF2B5EF4-FFF2-40B4-BE49-F238E27FC236}">
                <a16:creationId xmlns="" xmlns:a16="http://schemas.microsoft.com/office/drawing/2014/main" id="{D91E84C9-4326-0E40-B6E2-6BA03F963271}"/>
              </a:ext>
            </a:extLst>
          </p:cNvPr>
          <p:cNvPicPr>
            <a:picLocks noChangeAspect="1" noChangeArrowheads="1"/>
          </p:cNvPicPr>
          <p:nvPr/>
        </p:nvPicPr>
        <p:blipFill>
          <a:blip r:embed="rId4" cstate="screen">
            <a:alphaModFix/>
            <a:extLst>
              <a:ext uri="{28A0092B-C50C-407E-A947-70E740481C1C}">
                <a14:useLocalDpi xmlns:a14="http://schemas.microsoft.com/office/drawing/2010/main"/>
              </a:ext>
            </a:extLst>
          </a:blip>
          <a:srcRect/>
          <a:stretch>
            <a:fillRect/>
          </a:stretch>
        </p:blipFill>
        <p:spPr bwMode="auto">
          <a:xfrm>
            <a:off x="4548283" y="1653479"/>
            <a:ext cx="4401357" cy="249624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Lst>
        </p:spPr>
      </p:pic>
      <p:pic>
        <p:nvPicPr>
          <p:cNvPr id="6" name="Picture 5">
            <a:extLst>
              <a:ext uri="{FF2B5EF4-FFF2-40B4-BE49-F238E27FC236}">
                <a16:creationId xmlns="" xmlns:a16="http://schemas.microsoft.com/office/drawing/2014/main" id="{6D03DE73-A5E6-964B-B2D4-4FC675119754}"/>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3645571" y="4675660"/>
            <a:ext cx="5303520" cy="250771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56919836"/>
      </p:ext>
    </p:extLst>
  </p:cSld>
  <p:clrMapOvr>
    <a:masterClrMapping/>
  </p:clrMapOvr>
  <p:transition xmlns:p14="http://schemas.microsoft.com/office/powerpoint/2010/main" spd="slow">
    <p:pull dir="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530" y="471778"/>
            <a:ext cx="13167360" cy="1005840"/>
          </a:xfrm>
        </p:spPr>
        <p:txBody>
          <a:bodyPr/>
          <a:lstStyle/>
          <a:p>
            <a:r>
              <a:rPr lang="en-US" dirty="0"/>
              <a:t>Avaya </a:t>
            </a:r>
            <a:r>
              <a:rPr lang="zh-CN" altLang="en-US" dirty="0" smtClean="0"/>
              <a:t>呼叫报表附加模块</a:t>
            </a:r>
            <a:r>
              <a:rPr lang="en-US" dirty="0"/>
              <a:t/>
            </a:r>
            <a:br>
              <a:rPr lang="en-US" dirty="0"/>
            </a:br>
            <a:endParaRPr lang="en-US" sz="2800" cap="none" dirty="0">
              <a:solidFill>
                <a:schemeClr val="accent1"/>
              </a:solidFill>
              <a:latin typeface="+mn-lt"/>
            </a:endParaRPr>
          </a:p>
        </p:txBody>
      </p:sp>
      <p:grpSp>
        <p:nvGrpSpPr>
          <p:cNvPr id="40" name="Group 39">
            <a:extLst>
              <a:ext uri="{FF2B5EF4-FFF2-40B4-BE49-F238E27FC236}">
                <a16:creationId xmlns="" xmlns:a16="http://schemas.microsoft.com/office/drawing/2014/main" id="{1A61167E-48A3-944F-9B13-2A6E98D7ABAD}"/>
              </a:ext>
            </a:extLst>
          </p:cNvPr>
          <p:cNvGrpSpPr/>
          <p:nvPr/>
        </p:nvGrpSpPr>
        <p:grpSpPr>
          <a:xfrm>
            <a:off x="8021" y="1230722"/>
            <a:ext cx="7186864" cy="3081013"/>
            <a:chOff x="-1" y="1222700"/>
            <a:chExt cx="7186864" cy="3081013"/>
          </a:xfrm>
        </p:grpSpPr>
        <p:sp>
          <p:nvSpPr>
            <p:cNvPr id="42" name="Rectangle 41">
              <a:extLst>
                <a:ext uri="{FF2B5EF4-FFF2-40B4-BE49-F238E27FC236}">
                  <a16:creationId xmlns="" xmlns:a16="http://schemas.microsoft.com/office/drawing/2014/main" id="{4C48CA8E-237A-A740-BE34-077F780061D0}"/>
                </a:ext>
              </a:extLst>
            </p:cNvPr>
            <p:cNvSpPr/>
            <p:nvPr/>
          </p:nvSpPr>
          <p:spPr>
            <a:xfrm>
              <a:off x="-1" y="1222700"/>
              <a:ext cx="7186864" cy="308101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lstStyle/>
            <a:p>
              <a:pPr>
                <a:lnSpc>
                  <a:spcPct val="90000"/>
                </a:lnSpc>
              </a:pPr>
              <a:r>
                <a:rPr lang="en-US" sz="2400" b="1" dirty="0">
                  <a:solidFill>
                    <a:schemeClr val="tx1"/>
                  </a:solidFill>
                </a:rPr>
                <a:t>   </a:t>
              </a:r>
              <a:r>
                <a:rPr lang="zh-CN" altLang="en-US" sz="2400" b="1" dirty="0" smtClean="0">
                  <a:solidFill>
                    <a:schemeClr val="tx1"/>
                  </a:solidFill>
                </a:rPr>
                <a:t>定制报表</a:t>
              </a:r>
              <a:endParaRPr lang="en-US" sz="2400" b="1" dirty="0">
                <a:solidFill>
                  <a:schemeClr val="tx1"/>
                </a:solidFill>
              </a:endParaRPr>
            </a:p>
          </p:txBody>
        </p:sp>
        <p:sp>
          <p:nvSpPr>
            <p:cNvPr id="43" name="Content Placeholder 2">
              <a:extLst>
                <a:ext uri="{FF2B5EF4-FFF2-40B4-BE49-F238E27FC236}">
                  <a16:creationId xmlns="" xmlns:a16="http://schemas.microsoft.com/office/drawing/2014/main" id="{5A8CA74F-AD49-734D-85E7-25B2ED913BC4}"/>
                </a:ext>
              </a:extLst>
            </p:cNvPr>
            <p:cNvSpPr txBox="1">
              <a:spLocks/>
            </p:cNvSpPr>
            <p:nvPr/>
          </p:nvSpPr>
          <p:spPr>
            <a:xfrm>
              <a:off x="289142" y="1911677"/>
              <a:ext cx="3805040" cy="1978541"/>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344488" indent="-344488">
                <a:lnSpc>
                  <a:spcPct val="100000"/>
                </a:lnSpc>
                <a:spcBef>
                  <a:spcPts val="600"/>
                </a:spcBef>
              </a:pPr>
              <a:r>
                <a:rPr lang="zh-CN" altLang="en-US" sz="2000" dirty="0" smtClean="0"/>
                <a:t>定制标准报表</a:t>
              </a:r>
              <a:endParaRPr lang="en-US" altLang="zh-CN" sz="2000" dirty="0" smtClean="0"/>
            </a:p>
            <a:p>
              <a:pPr marL="344488" indent="-344488">
                <a:lnSpc>
                  <a:spcPct val="100000"/>
                </a:lnSpc>
                <a:spcBef>
                  <a:spcPts val="600"/>
                </a:spcBef>
              </a:pPr>
              <a:r>
                <a:rPr lang="zh-CN" altLang="en-US" sz="2000" dirty="0" smtClean="0"/>
                <a:t>报表创建向导</a:t>
              </a:r>
              <a:endParaRPr lang="en-US" altLang="zh-CN" sz="2000" dirty="0" smtClean="0"/>
            </a:p>
            <a:p>
              <a:pPr marL="344488" indent="-344488">
                <a:lnSpc>
                  <a:spcPct val="100000"/>
                </a:lnSpc>
                <a:spcBef>
                  <a:spcPts val="600"/>
                </a:spcBef>
              </a:pPr>
              <a:r>
                <a:rPr lang="zh-CN" altLang="en-US" sz="2000" dirty="0" smtClean="0"/>
                <a:t>阈值告警</a:t>
              </a:r>
              <a:endParaRPr lang="en-US" altLang="zh-CN" sz="2000" dirty="0" smtClean="0"/>
            </a:p>
            <a:p>
              <a:pPr marL="344488" indent="-344488">
                <a:lnSpc>
                  <a:spcPct val="100000"/>
                </a:lnSpc>
                <a:spcBef>
                  <a:spcPts val="600"/>
                </a:spcBef>
              </a:pPr>
              <a:r>
                <a:rPr lang="zh-CN" altLang="en-US" sz="2000" dirty="0" smtClean="0"/>
                <a:t>模板创建</a:t>
              </a:r>
              <a:endParaRPr lang="en-US" altLang="zh-CN" sz="2000" dirty="0" smtClean="0"/>
            </a:p>
            <a:p>
              <a:pPr marL="344488" indent="-344488">
                <a:lnSpc>
                  <a:spcPct val="100000"/>
                </a:lnSpc>
                <a:spcBef>
                  <a:spcPts val="600"/>
                </a:spcBef>
              </a:pPr>
              <a:r>
                <a:rPr lang="zh-CN" altLang="en-US" sz="2000" dirty="0" smtClean="0"/>
                <a:t>个性化报表皮肤</a:t>
              </a:r>
              <a:endParaRPr lang="en-US" sz="2000" dirty="0"/>
            </a:p>
          </p:txBody>
        </p:sp>
      </p:grpSp>
      <p:grpSp>
        <p:nvGrpSpPr>
          <p:cNvPr id="45" name="Group 44">
            <a:extLst>
              <a:ext uri="{FF2B5EF4-FFF2-40B4-BE49-F238E27FC236}">
                <a16:creationId xmlns="" xmlns:a16="http://schemas.microsoft.com/office/drawing/2014/main" id="{F5D35C6F-41FC-E445-A9A5-36E2D16305BF}"/>
              </a:ext>
            </a:extLst>
          </p:cNvPr>
          <p:cNvGrpSpPr/>
          <p:nvPr/>
        </p:nvGrpSpPr>
        <p:grpSpPr>
          <a:xfrm>
            <a:off x="0" y="4538114"/>
            <a:ext cx="7186864" cy="3081013"/>
            <a:chOff x="-1" y="1222700"/>
            <a:chExt cx="7186864" cy="3081013"/>
          </a:xfrm>
        </p:grpSpPr>
        <p:sp>
          <p:nvSpPr>
            <p:cNvPr id="46" name="Rectangle 45">
              <a:extLst>
                <a:ext uri="{FF2B5EF4-FFF2-40B4-BE49-F238E27FC236}">
                  <a16:creationId xmlns="" xmlns:a16="http://schemas.microsoft.com/office/drawing/2014/main" id="{01801BF8-D180-214D-AF1B-507E39C27780}"/>
                </a:ext>
              </a:extLst>
            </p:cNvPr>
            <p:cNvSpPr/>
            <p:nvPr/>
          </p:nvSpPr>
          <p:spPr>
            <a:xfrm>
              <a:off x="-1" y="1222700"/>
              <a:ext cx="7186864" cy="308101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lstStyle/>
            <a:p>
              <a:pPr>
                <a:lnSpc>
                  <a:spcPct val="90000"/>
                </a:lnSpc>
              </a:pPr>
              <a:r>
                <a:rPr lang="en-US" sz="2400" b="1" dirty="0">
                  <a:solidFill>
                    <a:schemeClr val="accent1"/>
                  </a:solidFill>
                </a:rPr>
                <a:t>   </a:t>
              </a:r>
              <a:r>
                <a:rPr lang="zh-CN" altLang="en-US" sz="2400" b="1" dirty="0" smtClean="0">
                  <a:solidFill>
                    <a:schemeClr val="tx1"/>
                  </a:solidFill>
                </a:rPr>
                <a:t>录音库</a:t>
              </a:r>
              <a:endParaRPr lang="en-US" sz="2400" b="1" dirty="0">
                <a:solidFill>
                  <a:schemeClr val="tx1"/>
                </a:solidFill>
              </a:endParaRPr>
            </a:p>
          </p:txBody>
        </p:sp>
        <p:sp>
          <p:nvSpPr>
            <p:cNvPr id="47" name="Content Placeholder 2">
              <a:extLst>
                <a:ext uri="{FF2B5EF4-FFF2-40B4-BE49-F238E27FC236}">
                  <a16:creationId xmlns="" xmlns:a16="http://schemas.microsoft.com/office/drawing/2014/main" id="{45C69021-B279-D945-92B1-1C4FDD77B084}"/>
                </a:ext>
              </a:extLst>
            </p:cNvPr>
            <p:cNvSpPr txBox="1">
              <a:spLocks/>
            </p:cNvSpPr>
            <p:nvPr/>
          </p:nvSpPr>
          <p:spPr>
            <a:xfrm>
              <a:off x="297163" y="1911677"/>
              <a:ext cx="3504817" cy="1593820"/>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344488" indent="-344488">
                <a:lnSpc>
                  <a:spcPct val="100000"/>
                </a:lnSpc>
                <a:spcBef>
                  <a:spcPts val="600"/>
                </a:spcBef>
              </a:pPr>
              <a:r>
                <a:rPr lang="zh-CN" altLang="en-US" sz="2000" dirty="0" smtClean="0"/>
                <a:t>和</a:t>
              </a:r>
              <a:r>
                <a:rPr lang="en-US" sz="2000" dirty="0" smtClean="0"/>
                <a:t> </a:t>
              </a:r>
              <a:r>
                <a:rPr lang="en-US" sz="2000" dirty="0"/>
                <a:t>Voicemail </a:t>
              </a:r>
              <a:r>
                <a:rPr lang="en-US" sz="2000" dirty="0" smtClean="0"/>
                <a:t>Pro</a:t>
              </a:r>
              <a:r>
                <a:rPr lang="zh-CN" altLang="en-US" sz="2000" dirty="0" smtClean="0"/>
                <a:t>一起工作</a:t>
              </a:r>
              <a:endParaRPr lang="en-US" sz="2000" dirty="0"/>
            </a:p>
            <a:p>
              <a:pPr marL="344488" indent="-344488">
                <a:lnSpc>
                  <a:spcPct val="100000"/>
                </a:lnSpc>
                <a:spcBef>
                  <a:spcPts val="600"/>
                </a:spcBef>
              </a:pPr>
              <a:r>
                <a:rPr lang="zh-CN" altLang="en-US" sz="2000" dirty="0" smtClean="0"/>
                <a:t>报表和录音在同一界面</a:t>
              </a:r>
              <a:endParaRPr lang="en-US" altLang="zh-CN" sz="2000" dirty="0" smtClean="0"/>
            </a:p>
            <a:p>
              <a:pPr marL="344488" indent="-344488">
                <a:lnSpc>
                  <a:spcPct val="100000"/>
                </a:lnSpc>
                <a:spcBef>
                  <a:spcPts val="600"/>
                </a:spcBef>
              </a:pPr>
              <a:r>
                <a:rPr lang="zh-CN" altLang="en-US" sz="2000" dirty="0" smtClean="0"/>
                <a:t>评价雇员</a:t>
              </a:r>
              <a:r>
                <a:rPr lang="en-US" sz="2000" dirty="0" smtClean="0"/>
                <a:t>/ </a:t>
              </a:r>
              <a:r>
                <a:rPr lang="zh-CN" altLang="en-US" sz="2000" dirty="0" smtClean="0"/>
                <a:t>听取通话</a:t>
              </a:r>
              <a:endParaRPr lang="en-US" sz="2000" dirty="0"/>
            </a:p>
            <a:p>
              <a:pPr marL="344488" indent="-344488">
                <a:lnSpc>
                  <a:spcPct val="100000"/>
                </a:lnSpc>
                <a:spcBef>
                  <a:spcPts val="600"/>
                </a:spcBef>
              </a:pPr>
              <a:r>
                <a:rPr lang="zh-CN" altLang="en-US" sz="2000" dirty="0" smtClean="0"/>
                <a:t>保留策略</a:t>
              </a:r>
              <a:endParaRPr lang="en-US" sz="2000" dirty="0"/>
            </a:p>
          </p:txBody>
        </p:sp>
      </p:grpSp>
      <p:grpSp>
        <p:nvGrpSpPr>
          <p:cNvPr id="49" name="Group 48">
            <a:extLst>
              <a:ext uri="{FF2B5EF4-FFF2-40B4-BE49-F238E27FC236}">
                <a16:creationId xmlns="" xmlns:a16="http://schemas.microsoft.com/office/drawing/2014/main" id="{6B66F731-127A-1A42-9ECD-BB8EEB0BDD0B}"/>
              </a:ext>
            </a:extLst>
          </p:cNvPr>
          <p:cNvGrpSpPr/>
          <p:nvPr/>
        </p:nvGrpSpPr>
        <p:grpSpPr>
          <a:xfrm>
            <a:off x="7448406" y="4528273"/>
            <a:ext cx="7186864" cy="3081013"/>
            <a:chOff x="-1" y="1222700"/>
            <a:chExt cx="7186864" cy="3081013"/>
          </a:xfrm>
        </p:grpSpPr>
        <p:sp>
          <p:nvSpPr>
            <p:cNvPr id="50" name="Rectangle 49">
              <a:extLst>
                <a:ext uri="{FF2B5EF4-FFF2-40B4-BE49-F238E27FC236}">
                  <a16:creationId xmlns="" xmlns:a16="http://schemas.microsoft.com/office/drawing/2014/main" id="{878ED8C1-DDDA-874F-B594-26AEECC295CB}"/>
                </a:ext>
              </a:extLst>
            </p:cNvPr>
            <p:cNvSpPr/>
            <p:nvPr/>
          </p:nvSpPr>
          <p:spPr>
            <a:xfrm>
              <a:off x="-1" y="1222700"/>
              <a:ext cx="7186864" cy="308101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lstStyle/>
            <a:p>
              <a:pPr>
                <a:lnSpc>
                  <a:spcPct val="90000"/>
                </a:lnSpc>
              </a:pPr>
              <a:r>
                <a:rPr lang="en-US" sz="2400" b="1" dirty="0">
                  <a:solidFill>
                    <a:schemeClr val="accent1"/>
                  </a:solidFill>
                </a:rPr>
                <a:t>   </a:t>
              </a:r>
              <a:r>
                <a:rPr lang="zh-CN" altLang="en-US" sz="2400" b="1" dirty="0" smtClean="0">
                  <a:solidFill>
                    <a:schemeClr val="tx1"/>
                  </a:solidFill>
                </a:rPr>
                <a:t>坐席仪表盘</a:t>
              </a:r>
              <a:endParaRPr lang="en-US" sz="2400" b="1" dirty="0">
                <a:solidFill>
                  <a:schemeClr val="tx1"/>
                </a:solidFill>
              </a:endParaRPr>
            </a:p>
          </p:txBody>
        </p:sp>
        <p:sp>
          <p:nvSpPr>
            <p:cNvPr id="51" name="Content Placeholder 2">
              <a:extLst>
                <a:ext uri="{FF2B5EF4-FFF2-40B4-BE49-F238E27FC236}">
                  <a16:creationId xmlns="" xmlns:a16="http://schemas.microsoft.com/office/drawing/2014/main" id="{924FE456-5BA4-F14A-9F02-5EA63BFB6B76}"/>
                </a:ext>
              </a:extLst>
            </p:cNvPr>
            <p:cNvSpPr txBox="1">
              <a:spLocks/>
            </p:cNvSpPr>
            <p:nvPr/>
          </p:nvSpPr>
          <p:spPr>
            <a:xfrm>
              <a:off x="289142" y="1911677"/>
              <a:ext cx="3480754" cy="1593820"/>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344488" indent="-344488">
                <a:lnSpc>
                  <a:spcPct val="100000"/>
                </a:lnSpc>
                <a:spcBef>
                  <a:spcPts val="600"/>
                </a:spcBef>
              </a:pPr>
              <a:r>
                <a:rPr lang="zh-CN" altLang="en-US" sz="2000" dirty="0" smtClean="0"/>
                <a:t>提高坐席生产效率和体验</a:t>
              </a:r>
              <a:endParaRPr lang="en-US" altLang="zh-CN" sz="2000" dirty="0" smtClean="0"/>
            </a:p>
            <a:p>
              <a:pPr marL="344488" indent="-344488">
                <a:lnSpc>
                  <a:spcPct val="100000"/>
                </a:lnSpc>
                <a:spcBef>
                  <a:spcPts val="600"/>
                </a:spcBef>
              </a:pPr>
              <a:r>
                <a:rPr lang="en-US" sz="2000" dirty="0" smtClean="0"/>
                <a:t>CRM</a:t>
              </a:r>
              <a:r>
                <a:rPr lang="zh-CN" altLang="en-US" sz="2000" dirty="0" smtClean="0"/>
                <a:t>应用弹屏</a:t>
              </a:r>
              <a:endParaRPr lang="en-US" sz="2000" dirty="0"/>
            </a:p>
            <a:p>
              <a:pPr marL="344488" indent="-344488">
                <a:lnSpc>
                  <a:spcPct val="100000"/>
                </a:lnSpc>
                <a:spcBef>
                  <a:spcPts val="600"/>
                </a:spcBef>
              </a:pPr>
              <a:r>
                <a:rPr lang="zh-CN" altLang="en-US" sz="2000" dirty="0" smtClean="0"/>
                <a:t>帐户代码</a:t>
              </a:r>
              <a:endParaRPr lang="en-US" altLang="zh-CN" sz="2000" dirty="0" smtClean="0"/>
            </a:p>
            <a:p>
              <a:pPr marL="344488" indent="-344488">
                <a:lnSpc>
                  <a:spcPct val="100000"/>
                </a:lnSpc>
                <a:spcBef>
                  <a:spcPts val="600"/>
                </a:spcBef>
              </a:pPr>
              <a:r>
                <a:rPr lang="zh-CN" altLang="en-US" sz="2000" dirty="0" smtClean="0"/>
                <a:t>原因代码</a:t>
              </a:r>
              <a:endParaRPr lang="en-US" sz="2000" dirty="0"/>
            </a:p>
          </p:txBody>
        </p:sp>
      </p:grpSp>
      <p:grpSp>
        <p:nvGrpSpPr>
          <p:cNvPr id="57" name="Group 56">
            <a:extLst>
              <a:ext uri="{FF2B5EF4-FFF2-40B4-BE49-F238E27FC236}">
                <a16:creationId xmlns="" xmlns:a16="http://schemas.microsoft.com/office/drawing/2014/main" id="{DF67CF76-85FE-DA4D-A3A0-31AEB94511C0}"/>
              </a:ext>
            </a:extLst>
          </p:cNvPr>
          <p:cNvGrpSpPr/>
          <p:nvPr/>
        </p:nvGrpSpPr>
        <p:grpSpPr>
          <a:xfrm>
            <a:off x="7439876" y="1242243"/>
            <a:ext cx="7186864" cy="3081013"/>
            <a:chOff x="-1" y="1222700"/>
            <a:chExt cx="7186864" cy="3081013"/>
          </a:xfrm>
        </p:grpSpPr>
        <p:sp>
          <p:nvSpPr>
            <p:cNvPr id="58" name="Rectangle 57">
              <a:extLst>
                <a:ext uri="{FF2B5EF4-FFF2-40B4-BE49-F238E27FC236}">
                  <a16:creationId xmlns="" xmlns:a16="http://schemas.microsoft.com/office/drawing/2014/main" id="{7ACA3BAA-011B-4249-A35D-7443D2FD2CD9}"/>
                </a:ext>
              </a:extLst>
            </p:cNvPr>
            <p:cNvSpPr/>
            <p:nvPr/>
          </p:nvSpPr>
          <p:spPr>
            <a:xfrm>
              <a:off x="-1" y="1222700"/>
              <a:ext cx="7186864" cy="308101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lstStyle/>
            <a:p>
              <a:pPr>
                <a:lnSpc>
                  <a:spcPct val="90000"/>
                </a:lnSpc>
              </a:pPr>
              <a:r>
                <a:rPr lang="en-US" sz="2400" b="1" dirty="0">
                  <a:solidFill>
                    <a:schemeClr val="accent1"/>
                  </a:solidFill>
                </a:rPr>
                <a:t>   </a:t>
              </a:r>
              <a:r>
                <a:rPr lang="zh-CN" altLang="en-US" sz="2400" b="1" dirty="0" smtClean="0">
                  <a:solidFill>
                    <a:schemeClr val="tx1"/>
                  </a:solidFill>
                </a:rPr>
                <a:t>实时（大屏显示）</a:t>
              </a:r>
              <a:endParaRPr lang="en-US" sz="2400" b="1" dirty="0">
                <a:solidFill>
                  <a:schemeClr val="tx1"/>
                </a:solidFill>
              </a:endParaRPr>
            </a:p>
          </p:txBody>
        </p:sp>
        <p:sp>
          <p:nvSpPr>
            <p:cNvPr id="59" name="Content Placeholder 2">
              <a:extLst>
                <a:ext uri="{FF2B5EF4-FFF2-40B4-BE49-F238E27FC236}">
                  <a16:creationId xmlns="" xmlns:a16="http://schemas.microsoft.com/office/drawing/2014/main" id="{CCC2C219-A8E6-9243-AF8E-36A2CDC56365}"/>
                </a:ext>
              </a:extLst>
            </p:cNvPr>
            <p:cNvSpPr txBox="1">
              <a:spLocks/>
            </p:cNvSpPr>
            <p:nvPr/>
          </p:nvSpPr>
          <p:spPr>
            <a:xfrm>
              <a:off x="48512" y="1911677"/>
              <a:ext cx="3480754" cy="1978541"/>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344488" indent="-344488">
                <a:lnSpc>
                  <a:spcPct val="100000"/>
                </a:lnSpc>
                <a:spcBef>
                  <a:spcPts val="600"/>
                </a:spcBef>
              </a:pPr>
              <a:r>
                <a:rPr lang="zh-CN" altLang="en-US" sz="2000" dirty="0" smtClean="0"/>
                <a:t>实时墙报</a:t>
              </a:r>
              <a:endParaRPr lang="en-US" altLang="zh-CN" sz="2000" dirty="0" smtClean="0"/>
            </a:p>
            <a:p>
              <a:pPr marL="344488" indent="-344488">
                <a:lnSpc>
                  <a:spcPct val="100000"/>
                </a:lnSpc>
                <a:spcBef>
                  <a:spcPts val="600"/>
                </a:spcBef>
              </a:pPr>
              <a:r>
                <a:rPr lang="zh-CN" altLang="en-US" sz="2000" dirty="0" smtClean="0"/>
                <a:t>模板</a:t>
              </a:r>
              <a:endParaRPr lang="en-US" altLang="zh-CN" sz="2000" dirty="0" smtClean="0"/>
            </a:p>
            <a:p>
              <a:pPr marL="344488" indent="-344488">
                <a:lnSpc>
                  <a:spcPct val="100000"/>
                </a:lnSpc>
                <a:spcBef>
                  <a:spcPts val="600"/>
                </a:spcBef>
              </a:pPr>
              <a:r>
                <a:rPr lang="zh-CN" altLang="en-US" sz="2000" dirty="0" smtClean="0"/>
                <a:t>坐席时间线</a:t>
              </a:r>
              <a:endParaRPr lang="en-US" altLang="zh-CN" sz="2000" dirty="0" smtClean="0"/>
            </a:p>
            <a:p>
              <a:pPr marL="344488" indent="-344488">
                <a:lnSpc>
                  <a:spcPct val="100000"/>
                </a:lnSpc>
                <a:spcBef>
                  <a:spcPts val="600"/>
                </a:spcBef>
              </a:pPr>
              <a:r>
                <a:rPr lang="zh-CN" altLang="en-US" sz="2000" dirty="0"/>
                <a:t>群</a:t>
              </a:r>
              <a:r>
                <a:rPr lang="zh-CN" altLang="en-US" sz="2000" dirty="0" smtClean="0"/>
                <a:t>组时间线</a:t>
              </a:r>
              <a:endParaRPr lang="en-US" altLang="zh-CN" sz="2000" dirty="0" smtClean="0"/>
            </a:p>
            <a:p>
              <a:pPr marL="344488" indent="-344488">
                <a:lnSpc>
                  <a:spcPct val="100000"/>
                </a:lnSpc>
                <a:spcBef>
                  <a:spcPts val="600"/>
                </a:spcBef>
              </a:pPr>
              <a:r>
                <a:rPr lang="zh-CN" altLang="en-US" sz="2000" dirty="0" smtClean="0"/>
                <a:t>告警</a:t>
              </a:r>
              <a:r>
                <a:rPr lang="en-US" altLang="zh-CN" sz="2000" dirty="0" smtClean="0"/>
                <a:t>&amp;</a:t>
              </a:r>
              <a:r>
                <a:rPr lang="zh-CN" altLang="en-US" sz="2000" dirty="0" smtClean="0"/>
                <a:t>触发</a:t>
              </a:r>
              <a:endParaRPr lang="en-US" sz="2000" dirty="0"/>
            </a:p>
          </p:txBody>
        </p:sp>
      </p:grpSp>
      <p:pic>
        <p:nvPicPr>
          <p:cNvPr id="61" name="Shape 312">
            <a:extLst>
              <a:ext uri="{FF2B5EF4-FFF2-40B4-BE49-F238E27FC236}">
                <a16:creationId xmlns="" xmlns:a16="http://schemas.microsoft.com/office/drawing/2014/main" id="{539114D7-12E3-3747-85D8-718FD7BFB5EF}"/>
              </a:ext>
            </a:extLst>
          </p:cNvPr>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363746" y="1311281"/>
            <a:ext cx="2446638" cy="2893480"/>
          </a:xfrm>
          <a:prstGeom prst="rect">
            <a:avLst/>
          </a:prstGeom>
          <a:noFill/>
          <a:ln>
            <a:noFill/>
          </a:ln>
        </p:spPr>
      </p:pic>
      <p:pic>
        <p:nvPicPr>
          <p:cNvPr id="62" name="Shape 379">
            <a:extLst>
              <a:ext uri="{FF2B5EF4-FFF2-40B4-BE49-F238E27FC236}">
                <a16:creationId xmlns="" xmlns:a16="http://schemas.microsoft.com/office/drawing/2014/main" id="{F746AE61-8B52-054C-9472-91FC2795FC5D}"/>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983884" y="5120998"/>
            <a:ext cx="3088042" cy="2088753"/>
          </a:xfrm>
          <a:prstGeom prst="rect">
            <a:avLst/>
          </a:prstGeom>
          <a:ln>
            <a:noFill/>
          </a:ln>
          <a:effectLst>
            <a:outerShdw blurRad="190500" algn="tl" rotWithShape="0">
              <a:srgbClr val="000000">
                <a:alpha val="70000"/>
              </a:srgbClr>
            </a:outerShdw>
          </a:effectLst>
        </p:spPr>
      </p:pic>
      <p:pic>
        <p:nvPicPr>
          <p:cNvPr id="65" name="Shape 508">
            <a:extLst>
              <a:ext uri="{FF2B5EF4-FFF2-40B4-BE49-F238E27FC236}">
                <a16:creationId xmlns="" xmlns:a16="http://schemas.microsoft.com/office/drawing/2014/main" id="{62CE5BC1-F797-3C4A-987D-ECBF44B0EB5B}"/>
              </a:ext>
            </a:extLst>
          </p:cNvPr>
          <p:cNvPicPr preferRelativeResize="0"/>
          <p:nvPr/>
        </p:nvPicPr>
        <p:blipFill rotWithShape="1">
          <a:blip r:embed="rId5">
            <a:alphaModFix/>
          </a:blip>
          <a:srcRect/>
          <a:stretch/>
        </p:blipFill>
        <p:spPr>
          <a:xfrm>
            <a:off x="11218303" y="4525259"/>
            <a:ext cx="3177686" cy="1717316"/>
          </a:xfrm>
          <a:prstGeom prst="rect">
            <a:avLst/>
          </a:prstGeom>
          <a:ln>
            <a:noFill/>
          </a:ln>
          <a:effectLst>
            <a:outerShdw blurRad="190500" algn="tl" rotWithShape="0">
              <a:srgbClr val="000000">
                <a:alpha val="70000"/>
              </a:srgbClr>
            </a:outerShdw>
          </a:effectLst>
        </p:spPr>
      </p:pic>
      <p:pic>
        <p:nvPicPr>
          <p:cNvPr id="66" name="Shape 509">
            <a:extLst>
              <a:ext uri="{FF2B5EF4-FFF2-40B4-BE49-F238E27FC236}">
                <a16:creationId xmlns="" xmlns:a16="http://schemas.microsoft.com/office/drawing/2014/main" id="{0D9DE027-181F-694F-A290-3B338D90FF7D}"/>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1386504" y="5927872"/>
            <a:ext cx="2750429" cy="1679428"/>
          </a:xfrm>
          <a:prstGeom prst="rect">
            <a:avLst/>
          </a:prstGeom>
          <a:ln>
            <a:noFill/>
          </a:ln>
          <a:effectLst>
            <a:outerShdw blurRad="190500" algn="tl" rotWithShape="0">
              <a:srgbClr val="000000">
                <a:alpha val="70000"/>
              </a:srgbClr>
            </a:outerShdw>
          </a:effectLst>
        </p:spPr>
      </p:pic>
      <p:pic>
        <p:nvPicPr>
          <p:cNvPr id="21" name="Picture 20">
            <a:extLst>
              <a:ext uri="{FF2B5EF4-FFF2-40B4-BE49-F238E27FC236}">
                <a16:creationId xmlns="" xmlns:a16="http://schemas.microsoft.com/office/drawing/2014/main" id="{47AA2850-89F4-AC4C-982E-ED464FB534E4}"/>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10789464" y="2538279"/>
            <a:ext cx="3606380" cy="1705241"/>
          </a:xfrm>
          <a:prstGeom prst="rect">
            <a:avLst/>
          </a:prstGeom>
          <a:ln>
            <a:noFill/>
          </a:ln>
          <a:effectLst>
            <a:outerShdw blurRad="190500" algn="tl" rotWithShape="0">
              <a:srgbClr val="000000">
                <a:alpha val="70000"/>
              </a:srgbClr>
            </a:outerShdw>
          </a:effectLst>
        </p:spPr>
      </p:pic>
      <p:pic>
        <p:nvPicPr>
          <p:cNvPr id="63" name="Picture 6">
            <a:extLst>
              <a:ext uri="{FF2B5EF4-FFF2-40B4-BE49-F238E27FC236}">
                <a16:creationId xmlns="" xmlns:a16="http://schemas.microsoft.com/office/drawing/2014/main" id="{27B3B69F-507A-2E4A-B389-4D5F49BB174D}"/>
              </a:ext>
            </a:extLst>
          </p:cNvPr>
          <p:cNvPicPr>
            <a:picLocks noChangeAspect="1" noChangeArrowheads="1"/>
          </p:cNvPicPr>
          <p:nvPr/>
        </p:nvPicPr>
        <p:blipFill>
          <a:blip r:embed="rId8" cstate="screen">
            <a:alphaModFix/>
            <a:extLst>
              <a:ext uri="{28A0092B-C50C-407E-A947-70E740481C1C}">
                <a14:useLocalDpi xmlns:a14="http://schemas.microsoft.com/office/drawing/2010/main"/>
              </a:ext>
            </a:extLst>
          </a:blip>
          <a:srcRect/>
          <a:stretch>
            <a:fillRect/>
          </a:stretch>
        </p:blipFill>
        <p:spPr bwMode="auto">
          <a:xfrm>
            <a:off x="11343959" y="1364834"/>
            <a:ext cx="2835521" cy="16081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Lst>
        </p:spPr>
      </p:pic>
    </p:spTree>
    <p:extLst>
      <p:ext uri="{BB962C8B-B14F-4D97-AF65-F5344CB8AC3E}">
        <p14:creationId xmlns:p14="http://schemas.microsoft.com/office/powerpoint/2010/main" val="3112316513"/>
      </p:ext>
    </p:extLst>
  </p:cSld>
  <p:clrMapOvr>
    <a:masterClrMapping/>
  </p:clrMapOvr>
  <p:transition xmlns:p14="http://schemas.microsoft.com/office/powerpoint/2010/main" spd="slow">
    <p:pull dir="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1071" y="80218"/>
            <a:ext cx="13167360" cy="1005840"/>
          </a:xfrm>
        </p:spPr>
        <p:txBody>
          <a:bodyPr/>
          <a:lstStyle/>
          <a:p>
            <a:r>
              <a:rPr lang="zh-CN" altLang="en-US" dirty="0" smtClean="0"/>
              <a:t>第三方桌面应用集成</a:t>
            </a:r>
            <a:endParaRPr lang="en-US" dirty="0"/>
          </a:p>
        </p:txBody>
      </p:sp>
      <p:sp>
        <p:nvSpPr>
          <p:cNvPr id="14" name="Rectangle 13"/>
          <p:cNvSpPr/>
          <p:nvPr/>
        </p:nvSpPr>
        <p:spPr>
          <a:xfrm>
            <a:off x="780573" y="6593521"/>
            <a:ext cx="12744926" cy="599606"/>
          </a:xfrm>
          <a:prstGeom prst="rect">
            <a:avLst/>
          </a:prstGeom>
          <a:solidFill>
            <a:srgbClr val="DA291C"/>
          </a:solidFill>
          <a:ln w="19050">
            <a:solidFill>
              <a:srgbClr val="DA291C"/>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400" dirty="0" smtClean="0"/>
              <a:t>在</a:t>
            </a:r>
            <a:r>
              <a:rPr lang="en-US" sz="2400" dirty="0" smtClean="0"/>
              <a:t> </a:t>
            </a:r>
            <a:r>
              <a:rPr lang="zh-CN" altLang="en-US" sz="2400" dirty="0" smtClean="0"/>
              <a:t>首选版</a:t>
            </a:r>
            <a:r>
              <a:rPr lang="en-US" sz="2400" dirty="0" smtClean="0"/>
              <a:t>, </a:t>
            </a:r>
            <a:r>
              <a:rPr lang="zh-CN" altLang="en-US" sz="2400" dirty="0" smtClean="0"/>
              <a:t>服务器版</a:t>
            </a:r>
            <a:r>
              <a:rPr lang="en-US" sz="2400" dirty="0" smtClean="0"/>
              <a:t>, </a:t>
            </a:r>
            <a:r>
              <a:rPr lang="en-US" sz="2400" dirty="0"/>
              <a:t>IP Office Select </a:t>
            </a:r>
            <a:r>
              <a:rPr lang="zh-CN" altLang="en-US" sz="2400" dirty="0" smtClean="0"/>
              <a:t>版下受支持</a:t>
            </a:r>
            <a:endParaRPr lang="en-US" sz="2400" dirty="0"/>
          </a:p>
        </p:txBody>
      </p:sp>
      <p:sp>
        <p:nvSpPr>
          <p:cNvPr id="4" name="Rectangle 3"/>
          <p:cNvSpPr/>
          <p:nvPr/>
        </p:nvSpPr>
        <p:spPr>
          <a:xfrm>
            <a:off x="780572" y="2203063"/>
            <a:ext cx="5912119" cy="4387606"/>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33359" indent="-9359">
              <a:lnSpc>
                <a:spcPct val="150000"/>
              </a:lnSpc>
              <a:spcBef>
                <a:spcPts val="429"/>
              </a:spcBef>
              <a:buClr>
                <a:srgbClr val="CC0000"/>
              </a:buClr>
              <a:buFont typeface="Webdings" pitchFamily="18" charset="2"/>
              <a:buChar char="4"/>
            </a:pPr>
            <a:r>
              <a:rPr lang="zh-CN" altLang="en-US" sz="2000" dirty="0" smtClean="0">
                <a:solidFill>
                  <a:srgbClr val="323232"/>
                </a:solidFill>
                <a:cs typeface="Calibri"/>
              </a:rPr>
              <a:t>支持流行的应用程序</a:t>
            </a:r>
            <a:endParaRPr lang="en-US" altLang="zh-CN" sz="2000" dirty="0" smtClean="0">
              <a:solidFill>
                <a:srgbClr val="323232"/>
              </a:solidFill>
              <a:cs typeface="Calibri"/>
            </a:endParaRPr>
          </a:p>
          <a:p>
            <a:pPr marL="1320010" lvl="1" indent="-342900">
              <a:lnSpc>
                <a:spcPct val="150000"/>
              </a:lnSpc>
              <a:spcBef>
                <a:spcPts val="429"/>
              </a:spcBef>
              <a:buClr>
                <a:schemeClr val="accent2"/>
              </a:buClr>
              <a:buFont typeface="LucidaGrande" charset="0"/>
              <a:buChar char="-"/>
            </a:pPr>
            <a:r>
              <a:rPr lang="en-US" sz="1800" dirty="0">
                <a:solidFill>
                  <a:srgbClr val="323232"/>
                </a:solidFill>
                <a:cs typeface="Calibri"/>
              </a:rPr>
              <a:t>Google Apps</a:t>
            </a:r>
          </a:p>
          <a:p>
            <a:pPr marL="1320010" lvl="1" indent="-342900">
              <a:spcBef>
                <a:spcPts val="429"/>
              </a:spcBef>
              <a:buClr>
                <a:schemeClr val="accent2"/>
              </a:buClr>
              <a:buFont typeface="LucidaGrande" charset="0"/>
              <a:buChar char="-"/>
            </a:pPr>
            <a:r>
              <a:rPr lang="en-US" sz="1800" dirty="0">
                <a:solidFill>
                  <a:srgbClr val="323232"/>
                </a:solidFill>
                <a:cs typeface="Calibri"/>
              </a:rPr>
              <a:t>Office 365</a:t>
            </a:r>
          </a:p>
          <a:p>
            <a:pPr marL="1320010" lvl="1" indent="-342900">
              <a:spcBef>
                <a:spcPts val="429"/>
              </a:spcBef>
              <a:buClr>
                <a:schemeClr val="accent2"/>
              </a:buClr>
              <a:buFont typeface="LucidaGrande" charset="0"/>
              <a:buChar char="-"/>
            </a:pPr>
            <a:r>
              <a:rPr lang="en-US" sz="1800" dirty="0">
                <a:solidFill>
                  <a:srgbClr val="323232"/>
                </a:solidFill>
                <a:cs typeface="Calibri"/>
              </a:rPr>
              <a:t>Lync / Skype for Business </a:t>
            </a:r>
          </a:p>
          <a:p>
            <a:pPr marL="1320010" lvl="1" indent="-342900">
              <a:spcBef>
                <a:spcPts val="429"/>
              </a:spcBef>
              <a:buClr>
                <a:schemeClr val="accent2"/>
              </a:buClr>
              <a:buFont typeface="LucidaGrande" charset="0"/>
              <a:buChar char="-"/>
            </a:pPr>
            <a:r>
              <a:rPr lang="en-US" sz="1800" dirty="0">
                <a:solidFill>
                  <a:srgbClr val="323232"/>
                </a:solidFill>
                <a:cs typeface="Calibri"/>
              </a:rPr>
              <a:t>Microsoft Teams</a:t>
            </a:r>
          </a:p>
          <a:p>
            <a:pPr marL="1320010" lvl="1" indent="-342900">
              <a:spcBef>
                <a:spcPts val="429"/>
              </a:spcBef>
              <a:buClr>
                <a:schemeClr val="accent2"/>
              </a:buClr>
              <a:buFont typeface="LucidaGrande" charset="0"/>
              <a:buChar char="-"/>
            </a:pPr>
            <a:r>
              <a:rPr lang="en-US" sz="1800" dirty="0">
                <a:solidFill>
                  <a:srgbClr val="323232"/>
                </a:solidFill>
                <a:cs typeface="Calibri"/>
              </a:rPr>
              <a:t>Outlook</a:t>
            </a:r>
          </a:p>
          <a:p>
            <a:pPr marL="1320010" lvl="1" indent="-342900">
              <a:spcBef>
                <a:spcPts val="429"/>
              </a:spcBef>
              <a:buClr>
                <a:schemeClr val="accent2"/>
              </a:buClr>
              <a:buFont typeface="LucidaGrande" charset="0"/>
              <a:buChar char="-"/>
            </a:pPr>
            <a:r>
              <a:rPr lang="en-US" sz="1800" dirty="0">
                <a:solidFill>
                  <a:srgbClr val="323232"/>
                </a:solidFill>
                <a:cs typeface="Calibri"/>
              </a:rPr>
              <a:t>Salesforce.com</a:t>
            </a:r>
          </a:p>
          <a:p>
            <a:pPr marL="333359" indent="-9359">
              <a:lnSpc>
                <a:spcPct val="150000"/>
              </a:lnSpc>
              <a:spcBef>
                <a:spcPts val="429"/>
              </a:spcBef>
              <a:buClr>
                <a:srgbClr val="CC0000"/>
              </a:buClr>
              <a:buFont typeface="Webdings" pitchFamily="18" charset="2"/>
              <a:buChar char="4"/>
            </a:pPr>
            <a:r>
              <a:rPr lang="zh-CN" altLang="en-US" sz="2000" dirty="0" smtClean="0">
                <a:solidFill>
                  <a:srgbClr val="323232"/>
                </a:solidFill>
                <a:cs typeface="Calibri"/>
              </a:rPr>
              <a:t>您需要的功能</a:t>
            </a:r>
            <a:endParaRPr lang="en-US" sz="2000" dirty="0" smtClean="0">
              <a:solidFill>
                <a:srgbClr val="323232"/>
              </a:solidFill>
              <a:cs typeface="Calibri"/>
            </a:endParaRPr>
          </a:p>
          <a:p>
            <a:pPr marL="1320010" lvl="1" indent="-342900">
              <a:spcBef>
                <a:spcPts val="429"/>
              </a:spcBef>
              <a:buClr>
                <a:schemeClr val="accent2"/>
              </a:buClr>
              <a:buFont typeface="LucidaGrande" charset="0"/>
              <a:buChar char="-"/>
            </a:pPr>
            <a:r>
              <a:rPr lang="en-US" sz="1800" dirty="0" smtClean="0">
                <a:solidFill>
                  <a:srgbClr val="323232"/>
                </a:solidFill>
                <a:cs typeface="Calibri"/>
              </a:rPr>
              <a:t>IM/Presence*</a:t>
            </a:r>
            <a:r>
              <a:rPr lang="zh-CN" altLang="en-US" sz="1800" dirty="0" smtClean="0">
                <a:solidFill>
                  <a:srgbClr val="323232"/>
                </a:solidFill>
                <a:cs typeface="Calibri"/>
              </a:rPr>
              <a:t>即时消息</a:t>
            </a:r>
            <a:r>
              <a:rPr lang="en-US" altLang="zh-CN" sz="1800" dirty="0" smtClean="0">
                <a:solidFill>
                  <a:srgbClr val="323232"/>
                </a:solidFill>
                <a:cs typeface="Calibri"/>
              </a:rPr>
              <a:t>/</a:t>
            </a:r>
            <a:r>
              <a:rPr lang="zh-CN" altLang="en-US" sz="1800" dirty="0" smtClean="0">
                <a:solidFill>
                  <a:srgbClr val="323232"/>
                </a:solidFill>
                <a:cs typeface="Calibri"/>
              </a:rPr>
              <a:t>状态呈现</a:t>
            </a:r>
            <a:endParaRPr lang="en-US" sz="1800" dirty="0" smtClean="0">
              <a:solidFill>
                <a:srgbClr val="323232"/>
              </a:solidFill>
              <a:cs typeface="Calibri"/>
            </a:endParaRPr>
          </a:p>
          <a:p>
            <a:pPr marL="1320010" lvl="1" indent="-342900">
              <a:spcBef>
                <a:spcPts val="429"/>
              </a:spcBef>
              <a:buClr>
                <a:schemeClr val="accent2"/>
              </a:buClr>
              <a:buFont typeface="LucidaGrande" charset="0"/>
              <a:buChar char="-"/>
            </a:pPr>
            <a:r>
              <a:rPr lang="en-US" sz="1800" dirty="0" smtClean="0">
                <a:solidFill>
                  <a:srgbClr val="323232"/>
                </a:solidFill>
                <a:cs typeface="Calibri"/>
              </a:rPr>
              <a:t>Click-to Call</a:t>
            </a:r>
            <a:r>
              <a:rPr lang="zh-CN" altLang="en-US" sz="1800" dirty="0" smtClean="0">
                <a:solidFill>
                  <a:srgbClr val="323232"/>
                </a:solidFill>
                <a:cs typeface="Calibri"/>
              </a:rPr>
              <a:t>一键呼叫</a:t>
            </a:r>
            <a:endParaRPr lang="en-US" sz="1800" dirty="0">
              <a:solidFill>
                <a:srgbClr val="323232"/>
              </a:solidFill>
              <a:cs typeface="Calibri"/>
            </a:endParaRPr>
          </a:p>
          <a:p>
            <a:pPr marL="1320010" lvl="1" indent="-342900">
              <a:spcBef>
                <a:spcPts val="429"/>
              </a:spcBef>
              <a:buClr>
                <a:schemeClr val="accent2"/>
              </a:buClr>
              <a:buFont typeface="LucidaGrande" charset="0"/>
              <a:buChar char="-"/>
            </a:pPr>
            <a:r>
              <a:rPr lang="en-US" sz="1800" dirty="0">
                <a:solidFill>
                  <a:srgbClr val="323232"/>
                </a:solidFill>
                <a:cs typeface="Calibri"/>
              </a:rPr>
              <a:t>Directory </a:t>
            </a:r>
            <a:r>
              <a:rPr lang="en-US" sz="1800" dirty="0" smtClean="0">
                <a:solidFill>
                  <a:srgbClr val="323232"/>
                </a:solidFill>
                <a:cs typeface="Calibri"/>
              </a:rPr>
              <a:t>integration</a:t>
            </a:r>
            <a:r>
              <a:rPr lang="zh-CN" altLang="en-US" sz="1800" dirty="0" smtClean="0">
                <a:solidFill>
                  <a:srgbClr val="323232"/>
                </a:solidFill>
                <a:cs typeface="Calibri"/>
              </a:rPr>
              <a:t>目录集成</a:t>
            </a:r>
            <a:endParaRPr lang="en-US" sz="2000" dirty="0">
              <a:solidFill>
                <a:srgbClr val="323232"/>
              </a:solidFill>
              <a:cs typeface="Calibri"/>
            </a:endParaRPr>
          </a:p>
        </p:txBody>
      </p:sp>
      <p:grpSp>
        <p:nvGrpSpPr>
          <p:cNvPr id="19" name="Agrupar 11"/>
          <p:cNvGrpSpPr/>
          <p:nvPr/>
        </p:nvGrpSpPr>
        <p:grpSpPr>
          <a:xfrm>
            <a:off x="7022693" y="2747785"/>
            <a:ext cx="6172803" cy="3282846"/>
            <a:chOff x="1092200" y="1174121"/>
            <a:chExt cx="11166061" cy="6610979"/>
          </a:xfrm>
        </p:grpSpPr>
        <p:pic>
          <p:nvPicPr>
            <p:cNvPr id="21" name="Imagen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2200" y="1174121"/>
              <a:ext cx="11166061" cy="6610979"/>
            </a:xfrm>
            <a:prstGeom prst="rect">
              <a:avLst/>
            </a:prstGeom>
          </p:spPr>
        </p:pic>
        <p:sp>
          <p:nvSpPr>
            <p:cNvPr id="22" name="Rectángulo 14"/>
            <p:cNvSpPr/>
            <p:nvPr/>
          </p:nvSpPr>
          <p:spPr>
            <a:xfrm>
              <a:off x="2425148" y="1563757"/>
              <a:ext cx="8481391" cy="5380382"/>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s-ES_tradnl" dirty="0"/>
            </a:p>
          </p:txBody>
        </p:sp>
      </p:grpSp>
      <p:sp>
        <p:nvSpPr>
          <p:cNvPr id="2" name="TextBox 1"/>
          <p:cNvSpPr txBox="1"/>
          <p:nvPr/>
        </p:nvSpPr>
        <p:spPr>
          <a:xfrm>
            <a:off x="1224659" y="6366354"/>
            <a:ext cx="4335313" cy="265066"/>
          </a:xfrm>
          <a:prstGeom prst="rect">
            <a:avLst/>
          </a:prstGeom>
          <a:noFill/>
        </p:spPr>
        <p:txBody>
          <a:bodyPr wrap="square" rtlCol="0">
            <a:noAutofit/>
          </a:bodyPr>
          <a:lstStyle/>
          <a:p>
            <a:pPr>
              <a:lnSpc>
                <a:spcPct val="90000"/>
              </a:lnSpc>
            </a:pPr>
            <a:r>
              <a:rPr lang="en-US" sz="1100" dirty="0"/>
              <a:t>*Note: IM/Presence supported with Outlook and Lync integrations</a:t>
            </a:r>
          </a:p>
        </p:txBody>
      </p:sp>
      <p:pic>
        <p:nvPicPr>
          <p:cNvPr id="12"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67633" y="2941268"/>
            <a:ext cx="2447609" cy="2636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r="38826"/>
          <a:stretch/>
        </p:blipFill>
        <p:spPr bwMode="auto">
          <a:xfrm>
            <a:off x="7740753" y="2920087"/>
            <a:ext cx="4707485" cy="2692943"/>
          </a:xfrm>
          <a:prstGeom prst="rect">
            <a:avLst/>
          </a:prstGeom>
          <a:noFill/>
          <a:ln w="9525">
            <a:noFill/>
            <a:miter lim="800000"/>
            <a:headEnd/>
            <a:tailEnd/>
          </a:ln>
          <a:effectLst/>
        </p:spPr>
      </p:pic>
      <p:pic>
        <p:nvPicPr>
          <p:cNvPr id="17" name="Picture 2"/>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b="4446"/>
          <a:stretch/>
        </p:blipFill>
        <p:spPr bwMode="auto">
          <a:xfrm>
            <a:off x="7754059" y="2910562"/>
            <a:ext cx="4712997" cy="2707239"/>
          </a:xfrm>
          <a:prstGeom prst="rect">
            <a:avLst/>
          </a:prstGeom>
          <a:noFill/>
          <a:ln w="9525">
            <a:noFill/>
            <a:miter lim="800000"/>
            <a:headEnd/>
            <a:tailEnd/>
          </a:ln>
          <a:effectLst/>
        </p:spPr>
      </p:pic>
      <p:sp>
        <p:nvSpPr>
          <p:cNvPr id="18" name="Rectangle 17"/>
          <p:cNvSpPr/>
          <p:nvPr/>
        </p:nvSpPr>
        <p:spPr>
          <a:xfrm>
            <a:off x="780572" y="1591319"/>
            <a:ext cx="12744927" cy="599606"/>
          </a:xfrm>
          <a:prstGeom prst="rect">
            <a:avLst/>
          </a:prstGeom>
          <a:solidFill>
            <a:srgbClr val="DA291C"/>
          </a:solidFill>
          <a:ln w="19050">
            <a:solidFill>
              <a:srgbClr val="DA291C"/>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800" b="1" dirty="0" smtClean="0"/>
              <a:t>把</a:t>
            </a:r>
            <a:r>
              <a:rPr lang="en-US" altLang="zh-CN" sz="2800" b="1" dirty="0" smtClean="0"/>
              <a:t>Avaya UC</a:t>
            </a:r>
            <a:r>
              <a:rPr lang="zh-CN" altLang="en-US" sz="2800" b="1" dirty="0" smtClean="0"/>
              <a:t>应用嵌入到您使用最多的应用程序中</a:t>
            </a:r>
            <a:endParaRPr lang="en-US" sz="2800" b="1" dirty="0"/>
          </a:p>
        </p:txBody>
      </p:sp>
    </p:spTree>
    <p:custDataLst>
      <p:tags r:id="rId1"/>
    </p:custDataLst>
    <p:extLst>
      <p:ext uri="{BB962C8B-B14F-4D97-AF65-F5344CB8AC3E}">
        <p14:creationId xmlns:p14="http://schemas.microsoft.com/office/powerpoint/2010/main" val="1211647642"/>
      </p:ext>
    </p:extLst>
  </p:cSld>
  <p:clrMapOvr>
    <a:masterClrMapping/>
  </p:clrMapOvr>
  <p:transition xmlns:p14="http://schemas.microsoft.com/office/powerpoint/2010/main" spd="slow">
    <p:pull dir="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454" y="91235"/>
            <a:ext cx="13167360" cy="1005840"/>
          </a:xfrm>
        </p:spPr>
        <p:txBody>
          <a:bodyPr vert="horz" lIns="130622" tIns="65311" rIns="130622" bIns="65311" rtlCol="0" anchor="b">
            <a:noAutofit/>
          </a:bodyPr>
          <a:lstStyle/>
          <a:p>
            <a:r>
              <a:rPr lang="zh-CN" altLang="en-US" dirty="0" smtClean="0"/>
              <a:t>为什么选择</a:t>
            </a:r>
            <a:r>
              <a:rPr lang="en-US" dirty="0" smtClean="0"/>
              <a:t> </a:t>
            </a:r>
            <a:r>
              <a:rPr lang="en-US" dirty="0"/>
              <a:t>IP office? </a:t>
            </a:r>
            <a:r>
              <a:rPr lang="zh-CN" altLang="en-US" dirty="0" smtClean="0"/>
              <a:t>为什么选择</a:t>
            </a:r>
            <a:r>
              <a:rPr lang="en-US" dirty="0" smtClean="0"/>
              <a:t> </a:t>
            </a:r>
            <a:r>
              <a:rPr lang="en-US" dirty="0"/>
              <a:t>avaya?</a:t>
            </a:r>
          </a:p>
        </p:txBody>
      </p:sp>
      <p:sp>
        <p:nvSpPr>
          <p:cNvPr id="10" name="Text Placeholder 4"/>
          <p:cNvSpPr txBox="1">
            <a:spLocks/>
          </p:cNvSpPr>
          <p:nvPr/>
        </p:nvSpPr>
        <p:spPr>
          <a:xfrm>
            <a:off x="753554" y="2538033"/>
            <a:ext cx="4219200" cy="4675567"/>
          </a:xfrm>
          <a:prstGeom prst="rect">
            <a:avLst/>
          </a:prstGeom>
          <a:solidFill>
            <a:schemeClr val="bg2"/>
          </a:solidFill>
        </p:spPr>
        <p:txBody>
          <a:bodyPr lIns="216000" tIns="261244" rIns="216000" bIns="65311"/>
          <a:lstStyle/>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高可靠性</a:t>
            </a:r>
            <a:endParaRPr lang="en-US" sz="2400" kern="0" dirty="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易于使用，部署和管理</a:t>
            </a:r>
            <a:endParaRPr lang="en-US" sz="2400" kern="0" dirty="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本地部署或云端部署（准备中）</a:t>
            </a:r>
            <a:endParaRPr lang="en-US" sz="2400" kern="0" dirty="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集成的统一通信解决方案，客户联络中心，移动和会议</a:t>
            </a:r>
            <a:endParaRPr lang="en-US" sz="2400" kern="0" dirty="0">
              <a:solidFill>
                <a:srgbClr val="323232"/>
              </a:solidFill>
            </a:endParaRPr>
          </a:p>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伴随您业务的成长平滑扩展</a:t>
            </a:r>
            <a:endParaRPr lang="en-US" sz="2400" kern="0" dirty="0">
              <a:solidFill>
                <a:srgbClr val="323232"/>
              </a:solidFill>
            </a:endParaRPr>
          </a:p>
        </p:txBody>
      </p:sp>
      <p:sp>
        <p:nvSpPr>
          <p:cNvPr id="11" name="Text Placeholder 5"/>
          <p:cNvSpPr txBox="1">
            <a:spLocks/>
          </p:cNvSpPr>
          <p:nvPr/>
        </p:nvSpPr>
        <p:spPr>
          <a:xfrm>
            <a:off x="5227653" y="2538033"/>
            <a:ext cx="4219163" cy="4675567"/>
          </a:xfrm>
          <a:prstGeom prst="rect">
            <a:avLst/>
          </a:prstGeom>
          <a:solidFill>
            <a:schemeClr val="bg2"/>
          </a:solidFill>
        </p:spPr>
        <p:txBody>
          <a:bodyPr lIns="216000" tIns="261244" rIns="216000" bIns="65311"/>
          <a:lstStyle/>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客户联络解决方案的全球领导者</a:t>
            </a:r>
            <a:r>
              <a:rPr lang="en-US" sz="2400" kern="0" dirty="0" smtClean="0">
                <a:solidFill>
                  <a:srgbClr val="323232"/>
                </a:solidFill>
              </a:rPr>
              <a:t>(#</a:t>
            </a:r>
            <a:r>
              <a:rPr lang="en-US" sz="2400" kern="0" dirty="0">
                <a:solidFill>
                  <a:srgbClr val="323232"/>
                </a:solidFill>
              </a:rPr>
              <a:t>1)</a:t>
            </a:r>
          </a:p>
          <a:p>
            <a:pPr marL="326555" lvl="0" indent="-326555" defTabSz="914400">
              <a:lnSpc>
                <a:spcPct val="90000"/>
              </a:lnSpc>
              <a:spcBef>
                <a:spcPts val="1714"/>
              </a:spcBef>
              <a:buClr>
                <a:srgbClr val="DA291C"/>
              </a:buClr>
              <a:buFont typeface="Webdings" pitchFamily="18" charset="2"/>
              <a:buChar char="4"/>
              <a:defRPr/>
            </a:pPr>
            <a:r>
              <a:rPr lang="en-US" sz="2400" kern="0" dirty="0" smtClean="0">
                <a:solidFill>
                  <a:srgbClr val="323232"/>
                </a:solidFill>
              </a:rPr>
              <a:t>SME </a:t>
            </a:r>
            <a:r>
              <a:rPr lang="zh-CN" altLang="en-US" sz="2400" kern="0" dirty="0" smtClean="0">
                <a:solidFill>
                  <a:srgbClr val="323232"/>
                </a:solidFill>
              </a:rPr>
              <a:t>通信解决方案的全球领导者</a:t>
            </a:r>
            <a:r>
              <a:rPr lang="en-US" sz="2400" kern="0" dirty="0" smtClean="0">
                <a:solidFill>
                  <a:srgbClr val="323232"/>
                </a:solidFill>
              </a:rPr>
              <a:t>(#</a:t>
            </a:r>
            <a:r>
              <a:rPr lang="en-US" sz="2400" kern="0" dirty="0">
                <a:solidFill>
                  <a:srgbClr val="323232"/>
                </a:solidFill>
              </a:rPr>
              <a:t>2)</a:t>
            </a:r>
          </a:p>
          <a:p>
            <a:pPr marL="326555" lvl="0"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移动语音和统一通信客户端解决方案的全球领导者</a:t>
            </a:r>
            <a:r>
              <a:rPr lang="en-US" sz="2400" kern="0" dirty="0" smtClean="0">
                <a:solidFill>
                  <a:srgbClr val="323232"/>
                </a:solidFill>
              </a:rPr>
              <a:t>(#</a:t>
            </a:r>
            <a:r>
              <a:rPr lang="en-US" sz="2400" kern="0" dirty="0">
                <a:solidFill>
                  <a:srgbClr val="323232"/>
                </a:solidFill>
              </a:rPr>
              <a:t>3)</a:t>
            </a:r>
          </a:p>
        </p:txBody>
      </p:sp>
      <p:sp>
        <p:nvSpPr>
          <p:cNvPr id="12" name="Text Placeholder 8"/>
          <p:cNvSpPr txBox="1">
            <a:spLocks/>
          </p:cNvSpPr>
          <p:nvPr/>
        </p:nvSpPr>
        <p:spPr>
          <a:xfrm>
            <a:off x="753554" y="1847088"/>
            <a:ext cx="4219200" cy="690946"/>
          </a:xfrm>
          <a:prstGeom prst="rect">
            <a:avLst/>
          </a:prstGeom>
          <a:solidFill>
            <a:srgbClr val="DA291C"/>
          </a:solidFill>
          <a:ln w="12700">
            <a:noFill/>
          </a:ln>
        </p:spPr>
        <p:txBody>
          <a:bodyPr lIns="130622" tIns="65311" rIns="130622" bIns="65311" anchor="ctr" anchorCtr="0"/>
          <a:lstStyle/>
          <a:p>
            <a:pPr algn="ctr" defTabSz="914400">
              <a:lnSpc>
                <a:spcPct val="90000"/>
              </a:lnSpc>
              <a:buClr>
                <a:srgbClr val="DA291C"/>
              </a:buClr>
              <a:defRPr/>
            </a:pPr>
            <a:r>
              <a:rPr lang="zh-CN" altLang="en-US" sz="2900" kern="0" dirty="0" smtClean="0">
                <a:solidFill>
                  <a:srgbClr val="FFFFFF"/>
                </a:solidFill>
              </a:rPr>
              <a:t>为什么选择</a:t>
            </a:r>
            <a:r>
              <a:rPr lang="it-IT" sz="2900" kern="0" dirty="0" smtClean="0">
                <a:solidFill>
                  <a:srgbClr val="FFFFFF"/>
                </a:solidFill>
              </a:rPr>
              <a:t> </a:t>
            </a:r>
            <a:r>
              <a:rPr lang="it-IT" sz="2900" kern="0" dirty="0">
                <a:solidFill>
                  <a:srgbClr val="FFFFFF"/>
                </a:solidFill>
              </a:rPr>
              <a:t>IP Office?</a:t>
            </a:r>
            <a:endParaRPr kumimoji="0" lang="it-IT" sz="2900" b="0" i="0" u="none" strike="noStrike" kern="0" cap="none" spc="0" normalizeH="0" baseline="0" noProof="0" dirty="0">
              <a:ln>
                <a:noFill/>
              </a:ln>
              <a:solidFill>
                <a:srgbClr val="FFFFFF"/>
              </a:solidFill>
              <a:effectLst/>
              <a:uLnTx/>
              <a:uFillTx/>
            </a:endParaRPr>
          </a:p>
        </p:txBody>
      </p:sp>
      <p:sp>
        <p:nvSpPr>
          <p:cNvPr id="13" name="Text Placeholder 9"/>
          <p:cNvSpPr txBox="1">
            <a:spLocks/>
          </p:cNvSpPr>
          <p:nvPr/>
        </p:nvSpPr>
        <p:spPr>
          <a:xfrm>
            <a:off x="5227652" y="1847088"/>
            <a:ext cx="4219200" cy="690946"/>
          </a:xfrm>
          <a:prstGeom prst="rect">
            <a:avLst/>
          </a:prstGeom>
          <a:solidFill>
            <a:srgbClr val="DA291C"/>
          </a:solidFill>
          <a:ln w="12700">
            <a:noFill/>
          </a:ln>
        </p:spPr>
        <p:txBody>
          <a:bodyPr lIns="130622" tIns="65311" rIns="130622" bIns="65311" anchor="ctr" anchorCtr="0"/>
          <a:lstStyle/>
          <a:p>
            <a:pPr lvl="0" algn="ctr" defTabSz="914400">
              <a:lnSpc>
                <a:spcPct val="90000"/>
              </a:lnSpc>
              <a:buClr>
                <a:srgbClr val="DA291C"/>
              </a:buClr>
              <a:defRPr/>
            </a:pPr>
            <a:r>
              <a:rPr lang="zh-CN" altLang="en-US" sz="2900" kern="0" dirty="0" smtClean="0">
                <a:solidFill>
                  <a:srgbClr val="FFFFFF"/>
                </a:solidFill>
              </a:rPr>
              <a:t>为什么选择</a:t>
            </a:r>
            <a:r>
              <a:rPr lang="it-IT" sz="2900" kern="0" dirty="0" smtClean="0">
                <a:solidFill>
                  <a:srgbClr val="FFFFFF"/>
                </a:solidFill>
              </a:rPr>
              <a:t> </a:t>
            </a:r>
            <a:r>
              <a:rPr lang="it-IT" sz="2900" kern="0" dirty="0">
                <a:solidFill>
                  <a:srgbClr val="FFFFFF"/>
                </a:solidFill>
              </a:rPr>
              <a:t>Avaya?</a:t>
            </a:r>
          </a:p>
        </p:txBody>
      </p:sp>
      <p:sp>
        <p:nvSpPr>
          <p:cNvPr id="14" name="Text Placeholder 5"/>
          <p:cNvSpPr txBox="1">
            <a:spLocks/>
          </p:cNvSpPr>
          <p:nvPr/>
        </p:nvSpPr>
        <p:spPr>
          <a:xfrm>
            <a:off x="9701715" y="2538033"/>
            <a:ext cx="4219163" cy="4675567"/>
          </a:xfrm>
          <a:prstGeom prst="rect">
            <a:avLst/>
          </a:prstGeom>
          <a:solidFill>
            <a:schemeClr val="bg2"/>
          </a:solidFill>
        </p:spPr>
        <p:txBody>
          <a:bodyPr lIns="216000" tIns="261244" rIns="216000" bIns="65311"/>
          <a:lstStyle/>
          <a:p>
            <a:pPr marL="326555" indent="-326555" defTabSz="914400">
              <a:lnSpc>
                <a:spcPct val="90000"/>
              </a:lnSpc>
              <a:spcBef>
                <a:spcPts val="1714"/>
              </a:spcBef>
              <a:buClr>
                <a:srgbClr val="DA291C"/>
              </a:buClr>
              <a:buFont typeface="Webdings" pitchFamily="18" charset="2"/>
              <a:buChar char="4"/>
              <a:defRPr/>
            </a:pPr>
            <a:r>
              <a:rPr lang="en-US" sz="2400" kern="0" dirty="0" smtClean="0">
                <a:solidFill>
                  <a:srgbClr val="323232"/>
                </a:solidFill>
              </a:rPr>
              <a:t>26,</a:t>
            </a:r>
            <a:r>
              <a:rPr lang="en-US" altLang="zh-CN" sz="2400" kern="0" dirty="0" smtClean="0">
                <a:solidFill>
                  <a:srgbClr val="323232"/>
                </a:solidFill>
              </a:rPr>
              <a:t>000,000</a:t>
            </a:r>
            <a:r>
              <a:rPr lang="en-US" sz="2400" kern="0" dirty="0" smtClean="0">
                <a:solidFill>
                  <a:srgbClr val="323232"/>
                </a:solidFill>
              </a:rPr>
              <a:t> </a:t>
            </a:r>
            <a:r>
              <a:rPr lang="en-US" sz="2400" kern="0" dirty="0">
                <a:solidFill>
                  <a:srgbClr val="323232"/>
                </a:solidFill>
              </a:rPr>
              <a:t>+ </a:t>
            </a:r>
            <a:r>
              <a:rPr lang="zh-CN" altLang="en-US" sz="2400" kern="0" dirty="0">
                <a:solidFill>
                  <a:srgbClr val="323232"/>
                </a:solidFill>
              </a:rPr>
              <a:t>用户</a:t>
            </a:r>
            <a:endParaRPr lang="en-US" sz="2400" kern="0" dirty="0" smtClean="0">
              <a:solidFill>
                <a:srgbClr val="323232"/>
              </a:solidFill>
            </a:endParaRPr>
          </a:p>
          <a:p>
            <a:pPr marL="326555" indent="-326555" defTabSz="914400">
              <a:lnSpc>
                <a:spcPct val="90000"/>
              </a:lnSpc>
              <a:spcBef>
                <a:spcPts val="1714"/>
              </a:spcBef>
              <a:buClr>
                <a:srgbClr val="DA291C"/>
              </a:buClr>
              <a:buFont typeface="Webdings" pitchFamily="18" charset="2"/>
              <a:buChar char="4"/>
              <a:defRPr/>
            </a:pPr>
            <a:r>
              <a:rPr lang="en-US" sz="2400" kern="0" dirty="0" smtClean="0">
                <a:solidFill>
                  <a:srgbClr val="323232"/>
                </a:solidFill>
              </a:rPr>
              <a:t>635,000 + </a:t>
            </a:r>
            <a:r>
              <a:rPr lang="zh-CN" altLang="en-US" sz="2400" kern="0" dirty="0" smtClean="0">
                <a:solidFill>
                  <a:srgbClr val="323232"/>
                </a:solidFill>
              </a:rPr>
              <a:t>系统</a:t>
            </a:r>
            <a:endParaRPr lang="en-US" altLang="zh-CN" sz="2400" kern="0" dirty="0" smtClean="0">
              <a:solidFill>
                <a:srgbClr val="323232"/>
              </a:solidFill>
            </a:endParaRPr>
          </a:p>
          <a:p>
            <a:pPr marL="326555" indent="-326555" defTabSz="914400">
              <a:lnSpc>
                <a:spcPct val="90000"/>
              </a:lnSpc>
              <a:spcBef>
                <a:spcPts val="1714"/>
              </a:spcBef>
              <a:buClr>
                <a:srgbClr val="DA291C"/>
              </a:buClr>
              <a:buFont typeface="Webdings" pitchFamily="18" charset="2"/>
              <a:buChar char="4"/>
              <a:defRPr/>
            </a:pPr>
            <a:r>
              <a:rPr lang="en-US" sz="2400" kern="0" dirty="0" smtClean="0">
                <a:solidFill>
                  <a:srgbClr val="323232"/>
                </a:solidFill>
              </a:rPr>
              <a:t>25</a:t>
            </a:r>
            <a:r>
              <a:rPr lang="en-US" sz="2400" kern="0" dirty="0">
                <a:solidFill>
                  <a:srgbClr val="323232"/>
                </a:solidFill>
              </a:rPr>
              <a:t>% </a:t>
            </a:r>
            <a:r>
              <a:rPr lang="zh-CN" altLang="en-US" sz="2400" kern="0" dirty="0" smtClean="0">
                <a:solidFill>
                  <a:srgbClr val="323232"/>
                </a:solidFill>
              </a:rPr>
              <a:t>更低的总体拥有成本</a:t>
            </a:r>
            <a:r>
              <a:rPr lang="en-US" sz="2400" kern="0" dirty="0" smtClean="0">
                <a:solidFill>
                  <a:srgbClr val="323232"/>
                </a:solidFill>
              </a:rPr>
              <a:t> </a:t>
            </a:r>
            <a:r>
              <a:rPr lang="en-US" sz="2400" kern="0" dirty="0">
                <a:solidFill>
                  <a:srgbClr val="323232"/>
                </a:solidFill>
              </a:rPr>
              <a:t>– Tolly Report </a:t>
            </a:r>
          </a:p>
          <a:p>
            <a:pPr marL="326555"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统一通信产品年度大奖</a:t>
            </a:r>
            <a:r>
              <a:rPr lang="en-US" sz="2400" kern="0" dirty="0" smtClean="0">
                <a:solidFill>
                  <a:srgbClr val="323232"/>
                </a:solidFill>
              </a:rPr>
              <a:t> </a:t>
            </a:r>
            <a:r>
              <a:rPr lang="en-US" sz="2400" kern="0" dirty="0">
                <a:solidFill>
                  <a:srgbClr val="323232"/>
                </a:solidFill>
              </a:rPr>
              <a:t>– TMC</a:t>
            </a:r>
          </a:p>
          <a:p>
            <a:pPr marL="326555" indent="-326555" defTabSz="914400">
              <a:lnSpc>
                <a:spcPct val="90000"/>
              </a:lnSpc>
              <a:spcBef>
                <a:spcPts val="1714"/>
              </a:spcBef>
              <a:buClr>
                <a:srgbClr val="DA291C"/>
              </a:buClr>
              <a:buFont typeface="Webdings" pitchFamily="18" charset="2"/>
              <a:buChar char="4"/>
              <a:defRPr/>
            </a:pPr>
            <a:r>
              <a:rPr lang="zh-CN" altLang="en-US" sz="2400" kern="0" dirty="0" smtClean="0">
                <a:solidFill>
                  <a:srgbClr val="323232"/>
                </a:solidFill>
              </a:rPr>
              <a:t>顶级的净推荐值</a:t>
            </a:r>
            <a:r>
              <a:rPr lang="en-US" sz="2400" kern="0" dirty="0" smtClean="0">
                <a:solidFill>
                  <a:srgbClr val="323232"/>
                </a:solidFill>
              </a:rPr>
              <a:t>(NPS</a:t>
            </a:r>
            <a:r>
              <a:rPr lang="en-US" sz="2400" kern="0" dirty="0">
                <a:solidFill>
                  <a:srgbClr val="323232"/>
                </a:solidFill>
              </a:rPr>
              <a:t>) 69 (May 2018 YTD)</a:t>
            </a:r>
          </a:p>
          <a:p>
            <a:pPr marL="326555" indent="-326555" defTabSz="914400">
              <a:lnSpc>
                <a:spcPct val="90000"/>
              </a:lnSpc>
              <a:spcBef>
                <a:spcPts val="1714"/>
              </a:spcBef>
              <a:buClr>
                <a:srgbClr val="DA291C"/>
              </a:buClr>
              <a:buFont typeface="Webdings" pitchFamily="18" charset="2"/>
              <a:buChar char="4"/>
              <a:defRPr/>
            </a:pPr>
            <a:endParaRPr lang="en-US" sz="2400" kern="0" dirty="0">
              <a:solidFill>
                <a:srgbClr val="323232"/>
              </a:solidFill>
            </a:endParaRPr>
          </a:p>
        </p:txBody>
      </p:sp>
      <p:sp>
        <p:nvSpPr>
          <p:cNvPr id="15" name="Text Placeholder 9"/>
          <p:cNvSpPr txBox="1">
            <a:spLocks/>
          </p:cNvSpPr>
          <p:nvPr/>
        </p:nvSpPr>
        <p:spPr>
          <a:xfrm>
            <a:off x="9701714" y="1847088"/>
            <a:ext cx="4219200" cy="690946"/>
          </a:xfrm>
          <a:prstGeom prst="rect">
            <a:avLst/>
          </a:prstGeom>
          <a:solidFill>
            <a:srgbClr val="DA291C"/>
          </a:solidFill>
          <a:ln w="12700">
            <a:noFill/>
          </a:ln>
        </p:spPr>
        <p:txBody>
          <a:bodyPr lIns="130622" tIns="65311" rIns="130622" bIns="65311" anchor="ctr" anchorCtr="0"/>
          <a:lstStyle/>
          <a:p>
            <a:pPr lvl="0" algn="ctr" defTabSz="914400">
              <a:lnSpc>
                <a:spcPct val="90000"/>
              </a:lnSpc>
              <a:buClr>
                <a:srgbClr val="DA291C"/>
              </a:buClr>
              <a:defRPr/>
            </a:pPr>
            <a:r>
              <a:rPr lang="zh-CN" altLang="en-US" sz="2900" kern="0" dirty="0" smtClean="0">
                <a:solidFill>
                  <a:srgbClr val="FFFFFF"/>
                </a:solidFill>
              </a:rPr>
              <a:t>被证明的追踪记录</a:t>
            </a:r>
            <a:endParaRPr lang="en-US" sz="2900" kern="0" dirty="0">
              <a:solidFill>
                <a:srgbClr val="FFFFFF"/>
              </a:solidFill>
            </a:endParaRPr>
          </a:p>
        </p:txBody>
      </p:sp>
      <p:pic>
        <p:nvPicPr>
          <p:cNvPr id="9" name="Picture 2">
            <a:extLst>
              <a:ext uri="{FF2B5EF4-FFF2-40B4-BE49-F238E27FC236}">
                <a16:creationId xmlns="" xmlns:a16="http://schemas.microsoft.com/office/drawing/2014/main" id="{F3BC1BDE-E274-9C4B-9002-775C4881FB29}"/>
              </a:ext>
            </a:extLst>
          </p:cNvPr>
          <p:cNvPicPr>
            <a:picLocks noChangeAspect="1" noChangeArrowheads="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2765024" y="180135"/>
            <a:ext cx="1737360" cy="1666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7351625"/>
      </p:ext>
    </p:extLst>
  </p:cSld>
  <p:clrMapOvr>
    <a:masterClrMapping/>
  </p:clrMapOvr>
  <p:transition xmlns:p14="http://schemas.microsoft.com/office/powerpoint/2010/main" spd="slow">
    <p:pull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6603160"/>
      </p:ext>
    </p:extLst>
  </p:cSld>
  <p:clrMapOvr>
    <a:masterClrMapping/>
  </p:clrMapOvr>
  <p:transition xmlns:p14="http://schemas.microsoft.com/office/powerpoint/2010/main" spd="slow">
    <p:pull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IP </a:t>
            </a:r>
            <a:r>
              <a:rPr lang="en-US" dirty="0"/>
              <a:t>Office </a:t>
            </a:r>
            <a:r>
              <a:rPr lang="zh-CN" altLang="en-US" b="1" dirty="0" smtClean="0">
                <a:solidFill>
                  <a:schemeClr val="tx1"/>
                </a:solidFill>
              </a:rPr>
              <a:t>如何让您的生意更加成功</a:t>
            </a:r>
            <a:endParaRPr lang="en-US" b="1" dirty="0">
              <a:solidFill>
                <a:schemeClr val="tx1"/>
              </a:solidFill>
            </a:endParaRPr>
          </a:p>
        </p:txBody>
      </p:sp>
    </p:spTree>
    <p:extLst>
      <p:ext uri="{BB962C8B-B14F-4D97-AF65-F5344CB8AC3E}">
        <p14:creationId xmlns:p14="http://schemas.microsoft.com/office/powerpoint/2010/main" val="613643334"/>
      </p:ext>
    </p:extLst>
  </p:cSld>
  <p:clrMapOvr>
    <a:masterClrMapping/>
  </p:clrMapOvr>
  <p:transition xmlns:p14="http://schemas.microsoft.com/office/powerpoint/2010/main" spd="slow">
    <p:pull dir="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424476" y="1591608"/>
            <a:ext cx="4262400" cy="5734230"/>
          </a:xfrm>
          <a:prstGeom prst="rect">
            <a:avLst/>
          </a:prstGeom>
          <a:solidFill>
            <a:schemeClr val="bg2"/>
          </a:solidFill>
          <a:ln>
            <a:noFill/>
          </a:ln>
          <a:effectLst/>
        </p:spPr>
        <p:style>
          <a:lnRef idx="1">
            <a:schemeClr val="accent2"/>
          </a:lnRef>
          <a:fillRef idx="2">
            <a:schemeClr val="accent2"/>
          </a:fillRef>
          <a:effectRef idx="1">
            <a:schemeClr val="accent2"/>
          </a:effectRef>
          <a:fontRef idx="minor">
            <a:schemeClr val="dk1"/>
          </a:fontRef>
        </p:style>
        <p:txBody>
          <a:bodyPr vert="horz" lIns="91440" tIns="2926080" rIns="91440" bIns="45720" rtlCol="0" anchor="t">
            <a:noAutofit/>
          </a:bodyPr>
          <a:lstStyle/>
          <a:p>
            <a:pPr marL="333359" indent="-333359">
              <a:lnSpc>
                <a:spcPct val="95000"/>
              </a:lnSpc>
              <a:spcBef>
                <a:spcPts val="1714"/>
              </a:spcBef>
              <a:buClr>
                <a:srgbClr val="CC0000"/>
              </a:buClr>
            </a:pPr>
            <a:endParaRPr lang="en-US" sz="1600" dirty="0">
              <a:solidFill>
                <a:srgbClr val="323232"/>
              </a:solidFill>
              <a:latin typeface="Calibri"/>
              <a:cs typeface="Calibri"/>
            </a:endParaRPr>
          </a:p>
        </p:txBody>
      </p:sp>
      <p:sp>
        <p:nvSpPr>
          <p:cNvPr id="13" name="Rectangle 12"/>
          <p:cNvSpPr/>
          <p:nvPr/>
        </p:nvSpPr>
        <p:spPr>
          <a:xfrm>
            <a:off x="9837822" y="1591608"/>
            <a:ext cx="4262400" cy="5733450"/>
          </a:xfrm>
          <a:prstGeom prst="rect">
            <a:avLst/>
          </a:prstGeom>
          <a:solidFill>
            <a:schemeClr val="bg2"/>
          </a:solidFill>
          <a:ln>
            <a:noFill/>
          </a:ln>
          <a:effectLst/>
        </p:spPr>
        <p:style>
          <a:lnRef idx="1">
            <a:schemeClr val="accent2"/>
          </a:lnRef>
          <a:fillRef idx="2">
            <a:schemeClr val="accent2"/>
          </a:fillRef>
          <a:effectRef idx="1">
            <a:schemeClr val="accent2"/>
          </a:effectRef>
          <a:fontRef idx="minor">
            <a:schemeClr val="dk1"/>
          </a:fontRef>
        </p:style>
        <p:txBody>
          <a:bodyPr vert="horz" lIns="91440" tIns="2926080" rIns="91440" bIns="45720" rtlCol="0" anchor="t">
            <a:noAutofit/>
          </a:bodyPr>
          <a:lstStyle/>
          <a:p>
            <a:pPr marL="333359" indent="-333359">
              <a:lnSpc>
                <a:spcPct val="95000"/>
              </a:lnSpc>
              <a:spcBef>
                <a:spcPts val="1714"/>
              </a:spcBef>
              <a:buClr>
                <a:srgbClr val="CC0000"/>
              </a:buClr>
            </a:pPr>
            <a:endParaRPr lang="en-US" sz="1600" dirty="0">
              <a:solidFill>
                <a:srgbClr val="323232"/>
              </a:solidFill>
              <a:latin typeface="Calibri"/>
              <a:cs typeface="Calibri"/>
            </a:endParaRPr>
          </a:p>
        </p:txBody>
      </p:sp>
      <p:sp>
        <p:nvSpPr>
          <p:cNvPr id="16" name="Rectangle 15"/>
          <p:cNvSpPr/>
          <p:nvPr/>
        </p:nvSpPr>
        <p:spPr>
          <a:xfrm>
            <a:off x="1012548" y="1591607"/>
            <a:ext cx="4262400" cy="5734230"/>
          </a:xfrm>
          <a:prstGeom prst="rect">
            <a:avLst/>
          </a:prstGeom>
          <a:solidFill>
            <a:schemeClr val="bg2"/>
          </a:solidFill>
          <a:ln w="3175" cmpd="sng">
            <a:noFill/>
          </a:ln>
          <a:effectLst/>
        </p:spPr>
        <p:style>
          <a:lnRef idx="1">
            <a:schemeClr val="accent2"/>
          </a:lnRef>
          <a:fillRef idx="2">
            <a:schemeClr val="accent2"/>
          </a:fillRef>
          <a:effectRef idx="1">
            <a:schemeClr val="accent2"/>
          </a:effectRef>
          <a:fontRef idx="minor">
            <a:schemeClr val="dk1"/>
          </a:fontRef>
        </p:style>
        <p:txBody>
          <a:bodyPr vert="horz" lIns="91440" tIns="2926080" rIns="91440" bIns="45720" rtlCol="0" anchor="t">
            <a:noAutofit/>
          </a:bodyPr>
          <a:lstStyle/>
          <a:p>
            <a:pPr marL="333359" indent="-333359">
              <a:lnSpc>
                <a:spcPct val="95000"/>
              </a:lnSpc>
              <a:spcBef>
                <a:spcPts val="1714"/>
              </a:spcBef>
              <a:buClr>
                <a:srgbClr val="CC0000"/>
              </a:buClr>
            </a:pPr>
            <a:endParaRPr lang="en-US" sz="1600" dirty="0">
              <a:solidFill>
                <a:srgbClr val="323232"/>
              </a:solidFill>
              <a:latin typeface="Calibri"/>
              <a:cs typeface="Calibri"/>
            </a:endParaRPr>
          </a:p>
        </p:txBody>
      </p:sp>
      <p:sp>
        <p:nvSpPr>
          <p:cNvPr id="12" name="Rectangle 11"/>
          <p:cNvSpPr/>
          <p:nvPr/>
        </p:nvSpPr>
        <p:spPr>
          <a:xfrm>
            <a:off x="5446684" y="4824044"/>
            <a:ext cx="4223493" cy="1620510"/>
          </a:xfrm>
          <a:prstGeom prst="rect">
            <a:avLst/>
          </a:prstGeom>
        </p:spPr>
        <p:txBody>
          <a:bodyPr wrap="square" lIns="130622" tIns="65311" rIns="130622" bIns="65311">
            <a:spAutoFit/>
          </a:bodyPr>
          <a:lstStyle/>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通信能力无缝迁移到任何地点</a:t>
            </a:r>
            <a:endParaRPr lang="en-US" altLang="zh-CN" sz="1800" dirty="0" smtClean="0">
              <a:solidFill>
                <a:srgbClr val="323232"/>
              </a:solidFill>
              <a:cs typeface="Calibri"/>
            </a:endParaRPr>
          </a:p>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无处不在的高速互联网，最小化花销，最大化灵活</a:t>
            </a:r>
            <a:endParaRPr lang="en-US" altLang="zh-CN" sz="1800" dirty="0" smtClean="0">
              <a:solidFill>
                <a:srgbClr val="323232"/>
              </a:solidFill>
              <a:cs typeface="Calibri"/>
            </a:endParaRPr>
          </a:p>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“下雨天”情形下的业务连续</a:t>
            </a:r>
            <a:endParaRPr lang="en-US" sz="1800" dirty="0">
              <a:solidFill>
                <a:srgbClr val="323232"/>
              </a:solidFill>
              <a:cs typeface="Calibri"/>
            </a:endParaRPr>
          </a:p>
        </p:txBody>
      </p:sp>
      <p:sp>
        <p:nvSpPr>
          <p:cNvPr id="18" name="Rectangle 17"/>
          <p:cNvSpPr/>
          <p:nvPr/>
        </p:nvSpPr>
        <p:spPr>
          <a:xfrm>
            <a:off x="1027952" y="4853210"/>
            <a:ext cx="4223493" cy="2319676"/>
          </a:xfrm>
          <a:prstGeom prst="rect">
            <a:avLst/>
          </a:prstGeom>
        </p:spPr>
        <p:txBody>
          <a:bodyPr wrap="square" lIns="130622" tIns="65311" rIns="130622" bIns="65311">
            <a:spAutoFit/>
          </a:bodyPr>
          <a:lstStyle/>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完整、灵活的客户和同事协作</a:t>
            </a:r>
            <a:r>
              <a:rPr lang="en-US" sz="1800" dirty="0" smtClean="0">
                <a:solidFill>
                  <a:srgbClr val="323232"/>
                </a:solidFill>
                <a:cs typeface="Calibri"/>
              </a:rPr>
              <a:t>:</a:t>
            </a:r>
            <a:endParaRPr lang="en-US" sz="1800" dirty="0">
              <a:solidFill>
                <a:srgbClr val="323232"/>
              </a:solidFill>
              <a:cs typeface="Calibri"/>
            </a:endParaRPr>
          </a:p>
          <a:p>
            <a:pPr marL="628650" indent="-285750">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高级通信功能</a:t>
            </a:r>
            <a:r>
              <a:rPr lang="en-US" sz="1800" dirty="0" smtClean="0">
                <a:solidFill>
                  <a:srgbClr val="323232"/>
                </a:solidFill>
                <a:cs typeface="Calibri"/>
              </a:rPr>
              <a:t>, </a:t>
            </a:r>
            <a:r>
              <a:rPr lang="zh-CN" altLang="en-US" sz="1800" dirty="0" smtClean="0">
                <a:solidFill>
                  <a:srgbClr val="323232"/>
                </a:solidFill>
                <a:cs typeface="Calibri"/>
              </a:rPr>
              <a:t>集成</a:t>
            </a:r>
            <a:r>
              <a:rPr lang="en-US" sz="1800" dirty="0" smtClean="0">
                <a:solidFill>
                  <a:srgbClr val="323232"/>
                </a:solidFill>
                <a:cs typeface="Calibri"/>
              </a:rPr>
              <a:t>vmail</a:t>
            </a:r>
            <a:endParaRPr lang="en-US" sz="1800" dirty="0">
              <a:solidFill>
                <a:srgbClr val="323232"/>
              </a:solidFill>
              <a:cs typeface="Calibri"/>
            </a:endParaRPr>
          </a:p>
          <a:p>
            <a:pPr marL="628650" lvl="1" indent="-285750">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即时消息</a:t>
            </a:r>
            <a:r>
              <a:rPr lang="en-US" altLang="zh-CN" sz="1800" dirty="0" smtClean="0">
                <a:solidFill>
                  <a:srgbClr val="323232"/>
                </a:solidFill>
                <a:cs typeface="Calibri"/>
              </a:rPr>
              <a:t>/</a:t>
            </a:r>
            <a:r>
              <a:rPr lang="zh-CN" altLang="en-US" sz="1800" dirty="0" smtClean="0">
                <a:solidFill>
                  <a:srgbClr val="323232"/>
                </a:solidFill>
                <a:cs typeface="Calibri"/>
              </a:rPr>
              <a:t>连续信息</a:t>
            </a:r>
            <a:endParaRPr lang="en-US" altLang="zh-CN" sz="1800" dirty="0" smtClean="0">
              <a:solidFill>
                <a:srgbClr val="323232"/>
              </a:solidFill>
              <a:cs typeface="Calibri"/>
            </a:endParaRPr>
          </a:p>
          <a:p>
            <a:pPr marL="628650" lvl="1" indent="-285750">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会议</a:t>
            </a:r>
            <a:r>
              <a:rPr lang="en-US" sz="1800" dirty="0" smtClean="0">
                <a:solidFill>
                  <a:srgbClr val="323232"/>
                </a:solidFill>
                <a:cs typeface="Calibri"/>
              </a:rPr>
              <a:t> </a:t>
            </a:r>
            <a:r>
              <a:rPr lang="en-US" sz="1800" dirty="0">
                <a:solidFill>
                  <a:srgbClr val="323232"/>
                </a:solidFill>
                <a:cs typeface="Calibri"/>
              </a:rPr>
              <a:t>/ </a:t>
            </a:r>
            <a:r>
              <a:rPr lang="zh-CN" altLang="en-US" sz="1800" dirty="0" smtClean="0">
                <a:solidFill>
                  <a:srgbClr val="323232"/>
                </a:solidFill>
                <a:cs typeface="Calibri"/>
              </a:rPr>
              <a:t>团队空间</a:t>
            </a:r>
            <a:endParaRPr lang="en-US" sz="1800" dirty="0">
              <a:solidFill>
                <a:srgbClr val="323232"/>
              </a:solidFill>
              <a:cs typeface="Calibri"/>
            </a:endParaRPr>
          </a:p>
          <a:p>
            <a:pPr marL="986469" lvl="1" indent="-333359">
              <a:lnSpc>
                <a:spcPct val="95000"/>
              </a:lnSpc>
              <a:spcBef>
                <a:spcPts val="1714"/>
              </a:spcBef>
              <a:buClr>
                <a:srgbClr val="CC0000"/>
              </a:buClr>
              <a:buFont typeface="Webdings" pitchFamily="18" charset="2"/>
              <a:buChar char="4"/>
            </a:pPr>
            <a:endParaRPr lang="en-US" sz="1800" dirty="0">
              <a:solidFill>
                <a:srgbClr val="323232"/>
              </a:solidFill>
              <a:cs typeface="Calibri"/>
            </a:endParaRPr>
          </a:p>
        </p:txBody>
      </p:sp>
      <p:sp>
        <p:nvSpPr>
          <p:cNvPr id="19" name="Rectangle 18"/>
          <p:cNvSpPr/>
          <p:nvPr/>
        </p:nvSpPr>
        <p:spPr>
          <a:xfrm>
            <a:off x="9856658" y="4853212"/>
            <a:ext cx="4223493" cy="1620510"/>
          </a:xfrm>
          <a:prstGeom prst="rect">
            <a:avLst/>
          </a:prstGeom>
        </p:spPr>
        <p:txBody>
          <a:bodyPr wrap="square" lIns="130622" tIns="65311" rIns="130622" bIns="65311">
            <a:spAutoFit/>
          </a:bodyPr>
          <a:lstStyle/>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“首要置顶体验”保持移动雇员协作和生产力</a:t>
            </a:r>
            <a:endParaRPr lang="en-US" altLang="zh-CN" sz="1800" dirty="0" smtClean="0">
              <a:solidFill>
                <a:srgbClr val="323232"/>
              </a:solidFill>
              <a:cs typeface="Calibri"/>
            </a:endParaRPr>
          </a:p>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在几乎任何设备上全视频</a:t>
            </a:r>
            <a:r>
              <a:rPr lang="en-US" altLang="zh-CN" sz="1800" dirty="0" smtClean="0">
                <a:solidFill>
                  <a:srgbClr val="323232"/>
                </a:solidFill>
                <a:cs typeface="Calibri"/>
              </a:rPr>
              <a:t>&amp;</a:t>
            </a:r>
            <a:r>
              <a:rPr lang="zh-CN" altLang="en-US" sz="1800" dirty="0" smtClean="0">
                <a:solidFill>
                  <a:srgbClr val="323232"/>
                </a:solidFill>
                <a:cs typeface="Calibri"/>
              </a:rPr>
              <a:t>内容</a:t>
            </a:r>
            <a:endParaRPr lang="en-US" altLang="zh-CN" sz="1800" dirty="0" smtClean="0">
              <a:solidFill>
                <a:srgbClr val="323232"/>
              </a:solidFill>
              <a:cs typeface="Calibri"/>
            </a:endParaRPr>
          </a:p>
          <a:p>
            <a:pPr marL="333359" indent="-333359">
              <a:lnSpc>
                <a:spcPct val="95000"/>
              </a:lnSpc>
              <a:spcBef>
                <a:spcPts val="1714"/>
              </a:spcBef>
              <a:buClr>
                <a:srgbClr val="CC0000"/>
              </a:buClr>
              <a:buFont typeface="Webdings" pitchFamily="18" charset="2"/>
              <a:buChar char="4"/>
            </a:pPr>
            <a:r>
              <a:rPr lang="zh-CN" altLang="en-US" sz="1800" dirty="0" smtClean="0">
                <a:solidFill>
                  <a:srgbClr val="323232"/>
                </a:solidFill>
                <a:cs typeface="Calibri"/>
              </a:rPr>
              <a:t>集成安全降低</a:t>
            </a:r>
            <a:r>
              <a:rPr lang="en-US" sz="1800" dirty="0" smtClean="0">
                <a:solidFill>
                  <a:srgbClr val="323232"/>
                </a:solidFill>
                <a:cs typeface="Calibri"/>
              </a:rPr>
              <a:t>BYOD </a:t>
            </a:r>
            <a:r>
              <a:rPr lang="zh-CN" altLang="en-US" sz="1800" dirty="0" smtClean="0">
                <a:solidFill>
                  <a:srgbClr val="323232"/>
                </a:solidFill>
                <a:cs typeface="Calibri"/>
              </a:rPr>
              <a:t>风险</a:t>
            </a:r>
            <a:endParaRPr lang="en-US" sz="1800" dirty="0">
              <a:solidFill>
                <a:srgbClr val="323232"/>
              </a:solidFill>
              <a:cs typeface="Calibri"/>
            </a:endParaRPr>
          </a:p>
        </p:txBody>
      </p:sp>
      <p:sp>
        <p:nvSpPr>
          <p:cNvPr id="2" name="Rectangle 1"/>
          <p:cNvSpPr/>
          <p:nvPr/>
        </p:nvSpPr>
        <p:spPr>
          <a:xfrm>
            <a:off x="1010897" y="1591606"/>
            <a:ext cx="4263530" cy="683764"/>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50000"/>
              </a:lnSpc>
              <a:spcBef>
                <a:spcPts val="1714"/>
              </a:spcBef>
              <a:buClr>
                <a:srgbClr val="CC0000"/>
              </a:buClr>
            </a:pPr>
            <a:r>
              <a:rPr lang="zh-CN" altLang="en-US" sz="1600" b="1" dirty="0" smtClean="0">
                <a:solidFill>
                  <a:schemeClr val="bg1"/>
                </a:solidFill>
                <a:cs typeface="Calibri"/>
              </a:rPr>
              <a:t>场景</a:t>
            </a:r>
            <a:endParaRPr lang="en-US" altLang="zh-CN" sz="1600" b="1" dirty="0" smtClean="0">
              <a:solidFill>
                <a:schemeClr val="bg1"/>
              </a:solidFill>
              <a:cs typeface="Calibri"/>
            </a:endParaRPr>
          </a:p>
          <a:p>
            <a:pPr algn="ctr">
              <a:lnSpc>
                <a:spcPct val="50000"/>
              </a:lnSpc>
              <a:spcBef>
                <a:spcPts val="1714"/>
              </a:spcBef>
              <a:buClr>
                <a:srgbClr val="CC0000"/>
              </a:buClr>
            </a:pPr>
            <a:r>
              <a:rPr lang="zh-CN" altLang="en-US" sz="1600" b="1" dirty="0" smtClean="0">
                <a:solidFill>
                  <a:schemeClr val="bg1"/>
                </a:solidFill>
                <a:cs typeface="Calibri"/>
              </a:rPr>
              <a:t>在办公室工作</a:t>
            </a:r>
            <a:endParaRPr lang="en-US" sz="1600" dirty="0">
              <a:solidFill>
                <a:schemeClr val="bg1"/>
              </a:solidFill>
              <a:cs typeface="Calibri"/>
            </a:endParaRPr>
          </a:p>
        </p:txBody>
      </p:sp>
      <p:sp>
        <p:nvSpPr>
          <p:cNvPr id="21" name="Rectangle 20"/>
          <p:cNvSpPr/>
          <p:nvPr/>
        </p:nvSpPr>
        <p:spPr>
          <a:xfrm>
            <a:off x="5422825" y="1591607"/>
            <a:ext cx="4263530" cy="683764"/>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50000"/>
              </a:lnSpc>
              <a:spcBef>
                <a:spcPts val="1714"/>
              </a:spcBef>
              <a:buClr>
                <a:srgbClr val="CC0000"/>
              </a:buClr>
            </a:pPr>
            <a:r>
              <a:rPr lang="zh-CN" altLang="en-US" sz="1800" b="1" dirty="0">
                <a:solidFill>
                  <a:schemeClr val="bg1"/>
                </a:solidFill>
                <a:cs typeface="Calibri"/>
              </a:rPr>
              <a:t>场景</a:t>
            </a:r>
            <a:endParaRPr lang="en-US" altLang="zh-CN" sz="1800" b="1" dirty="0">
              <a:solidFill>
                <a:schemeClr val="bg1"/>
              </a:solidFill>
              <a:cs typeface="Calibri"/>
            </a:endParaRPr>
          </a:p>
          <a:p>
            <a:pPr algn="ctr">
              <a:lnSpc>
                <a:spcPct val="50000"/>
              </a:lnSpc>
              <a:spcBef>
                <a:spcPts val="1714"/>
              </a:spcBef>
              <a:buClr>
                <a:srgbClr val="CC0000"/>
              </a:buClr>
            </a:pPr>
            <a:r>
              <a:rPr lang="zh-CN" altLang="en-US" sz="1800" dirty="0" smtClean="0">
                <a:solidFill>
                  <a:schemeClr val="bg1"/>
                </a:solidFill>
                <a:cs typeface="Calibri"/>
              </a:rPr>
              <a:t>在家或旅馆工作</a:t>
            </a:r>
            <a:endParaRPr lang="en-GB" sz="1800" dirty="0">
              <a:solidFill>
                <a:schemeClr val="bg1"/>
              </a:solidFill>
              <a:cs typeface="Calibri"/>
            </a:endParaRPr>
          </a:p>
        </p:txBody>
      </p:sp>
      <p:sp>
        <p:nvSpPr>
          <p:cNvPr id="22" name="Rectangle 21"/>
          <p:cNvSpPr/>
          <p:nvPr/>
        </p:nvSpPr>
        <p:spPr>
          <a:xfrm>
            <a:off x="9837257" y="1591608"/>
            <a:ext cx="4263530" cy="683764"/>
          </a:xfrm>
          <a:prstGeom prst="rect">
            <a:avLst/>
          </a:prstGeom>
          <a:solidFill>
            <a:srgbClr val="DA291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50000"/>
              </a:lnSpc>
              <a:spcBef>
                <a:spcPts val="1714"/>
              </a:spcBef>
              <a:buClr>
                <a:srgbClr val="CC0000"/>
              </a:buClr>
            </a:pPr>
            <a:r>
              <a:rPr lang="zh-CN" altLang="en-US" sz="1800" b="1" dirty="0">
                <a:solidFill>
                  <a:schemeClr val="bg1"/>
                </a:solidFill>
                <a:cs typeface="Calibri"/>
              </a:rPr>
              <a:t>场景</a:t>
            </a:r>
            <a:endParaRPr lang="en-US" altLang="zh-CN" sz="1800" b="1" dirty="0">
              <a:solidFill>
                <a:schemeClr val="bg1"/>
              </a:solidFill>
              <a:cs typeface="Calibri"/>
            </a:endParaRPr>
          </a:p>
          <a:p>
            <a:pPr algn="ctr">
              <a:lnSpc>
                <a:spcPct val="50000"/>
              </a:lnSpc>
              <a:spcBef>
                <a:spcPts val="1714"/>
              </a:spcBef>
              <a:buClr>
                <a:srgbClr val="CC0000"/>
              </a:buClr>
            </a:pPr>
            <a:r>
              <a:rPr lang="zh-CN" altLang="en-US" sz="1800" dirty="0" smtClean="0">
                <a:solidFill>
                  <a:schemeClr val="bg1"/>
                </a:solidFill>
                <a:cs typeface="Calibri"/>
              </a:rPr>
              <a:t>在移动会议工作</a:t>
            </a:r>
            <a:endParaRPr lang="en-US" sz="1800" dirty="0">
              <a:solidFill>
                <a:schemeClr val="bg1"/>
              </a:solidFill>
              <a:cs typeface="Calibri"/>
            </a:endParaRPr>
          </a:p>
        </p:txBody>
      </p:sp>
      <p:pic>
        <p:nvPicPr>
          <p:cNvPr id="7" name="Imagen 6"/>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5425190" y="2275201"/>
            <a:ext cx="4258800" cy="2502148"/>
          </a:xfrm>
          <a:prstGeom prst="rect">
            <a:avLst/>
          </a:prstGeom>
        </p:spPr>
      </p:pic>
      <p:pic>
        <p:nvPicPr>
          <p:cNvPr id="17" name="Imagen 16"/>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9839622" y="2275201"/>
            <a:ext cx="4258800" cy="2502148"/>
          </a:xfrm>
          <a:prstGeom prst="rect">
            <a:avLst/>
          </a:prstGeom>
        </p:spPr>
      </p:pic>
      <p:pic>
        <p:nvPicPr>
          <p:cNvPr id="23" name="Imagen 22"/>
          <p:cNvPicPr>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flipH="1">
            <a:off x="1011462" y="2275200"/>
            <a:ext cx="4262400" cy="2502149"/>
          </a:xfrm>
          <a:prstGeom prst="rect">
            <a:avLst/>
          </a:prstGeom>
        </p:spPr>
      </p:pic>
      <p:sp>
        <p:nvSpPr>
          <p:cNvPr id="20" name="Title 1">
            <a:extLst>
              <a:ext uri="{FF2B5EF4-FFF2-40B4-BE49-F238E27FC236}">
                <a16:creationId xmlns="" xmlns:a16="http://schemas.microsoft.com/office/drawing/2014/main" id="{8B8A019B-AF72-C44D-B23D-2795CE0FA22B}"/>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en-US" dirty="0"/>
              <a:t>IP Office </a:t>
            </a:r>
            <a:r>
              <a:rPr lang="zh-CN" altLang="en-US" dirty="0" smtClean="0"/>
              <a:t>使用场景</a:t>
            </a:r>
            <a:endParaRPr lang="en-US" dirty="0"/>
          </a:p>
          <a:p>
            <a:r>
              <a:rPr lang="zh-CN" altLang="en-US" dirty="0" smtClean="0">
                <a:solidFill>
                  <a:srgbClr val="C00000"/>
                </a:solidFill>
              </a:rPr>
              <a:t>任意地点的生产力</a:t>
            </a:r>
            <a:r>
              <a:rPr lang="en-US" dirty="0"/>
              <a:t/>
            </a:r>
            <a:br>
              <a:rPr lang="en-US" dirty="0"/>
            </a:br>
            <a:endParaRPr lang="en-US" b="1" dirty="0">
              <a:latin typeface="Arial" charset="0"/>
              <a:ea typeface="Arial" charset="0"/>
              <a:cs typeface="Arial" charset="0"/>
            </a:endParaRPr>
          </a:p>
        </p:txBody>
      </p:sp>
    </p:spTree>
    <p:extLst>
      <p:ext uri="{BB962C8B-B14F-4D97-AF65-F5344CB8AC3E}">
        <p14:creationId xmlns:p14="http://schemas.microsoft.com/office/powerpoint/2010/main" val="1473878262"/>
      </p:ext>
    </p:extLst>
  </p:cSld>
  <p:clrMapOvr>
    <a:masterClrMapping/>
  </p:clrMapOvr>
  <p:transition xmlns:p14="http://schemas.microsoft.com/office/powerpoint/2010/main" spd="slow">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471" y="445750"/>
            <a:ext cx="9161332" cy="640307"/>
          </a:xfrm>
          <a:noFill/>
        </p:spPr>
        <p:txBody>
          <a:bodyPr vert="horz" wrap="none" lIns="156746" tIns="78373" rIns="156746" bIns="78373" rtlCol="0" anchor="b">
            <a:noAutofit/>
          </a:bodyPr>
          <a:lstStyle/>
          <a:p>
            <a:r>
              <a:rPr kumimoji="1" lang="en-US" sz="3840" b="1" cap="none" dirty="0">
                <a:solidFill>
                  <a:schemeClr val="tx1"/>
                </a:solidFill>
                <a:latin typeface="Arial Rounded MT Bold" panose="020F0704030504030204" pitchFamily="34" charset="0"/>
              </a:rPr>
              <a:t>Avaya IP Office</a:t>
            </a:r>
            <a:r>
              <a:rPr kumimoji="1" lang="zh-CN" altLang="en-US" sz="3840" b="1" cap="none" dirty="0">
                <a:solidFill>
                  <a:schemeClr val="tx1"/>
                </a:solidFill>
                <a:latin typeface="Arial Rounded MT Bold" panose="020F0704030504030204" pitchFamily="34" charset="0"/>
              </a:rPr>
              <a:t> </a:t>
            </a:r>
            <a:r>
              <a:rPr kumimoji="1" lang="zh-CN" altLang="en-US" sz="3840" b="1" cap="none" dirty="0" smtClean="0">
                <a:solidFill>
                  <a:schemeClr val="tx1"/>
                </a:solidFill>
                <a:latin typeface="Arial Rounded MT Bold" panose="020F0704030504030204" pitchFamily="34" charset="0"/>
              </a:rPr>
              <a:t>拥有</a:t>
            </a:r>
            <a:endParaRPr kumimoji="1" lang="en-US" sz="3840" b="1" cap="none" dirty="0">
              <a:solidFill>
                <a:schemeClr val="tx1"/>
              </a:solidFill>
              <a:latin typeface="Arial Rounded MT Bold" panose="020F0704030504030204" pitchFamily="34" charset="0"/>
            </a:endParaRPr>
          </a:p>
        </p:txBody>
      </p:sp>
      <p:grpSp>
        <p:nvGrpSpPr>
          <p:cNvPr id="30" name="Group 29"/>
          <p:cNvGrpSpPr/>
          <p:nvPr/>
        </p:nvGrpSpPr>
        <p:grpSpPr>
          <a:xfrm>
            <a:off x="1350221" y="1409411"/>
            <a:ext cx="12178371" cy="5775486"/>
            <a:chOff x="1547398" y="1334461"/>
            <a:chExt cx="12178371" cy="5775486"/>
          </a:xfrm>
        </p:grpSpPr>
        <p:sp>
          <p:nvSpPr>
            <p:cNvPr id="12" name="Rectangle 11"/>
            <p:cNvSpPr/>
            <p:nvPr/>
          </p:nvSpPr>
          <p:spPr>
            <a:xfrm>
              <a:off x="9921865" y="4035699"/>
              <a:ext cx="3803904" cy="1147560"/>
            </a:xfrm>
            <a:prstGeom prst="rect">
              <a:avLst/>
            </a:prstGeom>
            <a:noFill/>
          </p:spPr>
          <p:txBody>
            <a:bodyPr wrap="square" lIns="130622" tIns="65311" rIns="130622" bIns="65311" rtlCol="0">
              <a:spAutoFit/>
            </a:bodyPr>
            <a:lstStyle/>
            <a:p>
              <a:pPr algn="ctr"/>
              <a:r>
                <a:rPr lang="zh-CN" altLang="en-US" sz="2200" dirty="0">
                  <a:solidFill>
                    <a:schemeClr val="tx2">
                      <a:lumMod val="65000"/>
                      <a:lumOff val="35000"/>
                    </a:schemeClr>
                  </a:solidFill>
                  <a:ea typeface="Arial Hebrew" charset="-79"/>
                  <a:cs typeface="Arial Hebrew" charset="-79"/>
                </a:rPr>
                <a:t>移动应用</a:t>
              </a:r>
              <a:endParaRPr lang="en-US" altLang="zh-CN" sz="2200" dirty="0">
                <a:solidFill>
                  <a:schemeClr val="tx2">
                    <a:lumMod val="65000"/>
                    <a:lumOff val="35000"/>
                  </a:schemeClr>
                </a:solidFill>
                <a:ea typeface="Arial Hebrew" charset="-79"/>
                <a:cs typeface="Arial Hebrew" charset="-79"/>
              </a:endParaRPr>
            </a:p>
            <a:p>
              <a:pPr algn="ctr"/>
              <a:r>
                <a:rPr lang="en-US" sz="2200" dirty="0">
                  <a:solidFill>
                    <a:schemeClr val="tx2">
                      <a:lumMod val="65000"/>
                      <a:lumOff val="35000"/>
                    </a:schemeClr>
                  </a:solidFill>
                  <a:ea typeface="Arial Hebrew" charset="-79"/>
                  <a:cs typeface="Arial Hebrew" charset="-79"/>
                </a:rPr>
                <a:t>Windows, Mac, Android &amp; iOS</a:t>
              </a:r>
            </a:p>
          </p:txBody>
        </p:sp>
        <p:sp>
          <p:nvSpPr>
            <p:cNvPr id="8" name="TextBox 7"/>
            <p:cNvSpPr txBox="1"/>
            <p:nvPr/>
          </p:nvSpPr>
          <p:spPr>
            <a:xfrm>
              <a:off x="9763695" y="2269639"/>
              <a:ext cx="2497708" cy="809006"/>
            </a:xfrm>
            <a:prstGeom prst="rect">
              <a:avLst/>
            </a:prstGeom>
            <a:noFill/>
          </p:spPr>
          <p:txBody>
            <a:bodyPr wrap="square" lIns="130622" tIns="65311" rIns="130622" bIns="65311" rtlCol="0">
              <a:spAutoFit/>
            </a:bodyPr>
            <a:lstStyle/>
            <a:p>
              <a:pPr algn="ctr"/>
              <a:r>
                <a:rPr lang="zh-CN" altLang="en-US" sz="2200" dirty="0">
                  <a:solidFill>
                    <a:schemeClr val="tx2">
                      <a:lumMod val="65000"/>
                      <a:lumOff val="35000"/>
                    </a:schemeClr>
                  </a:solidFill>
                  <a:ea typeface="Arial Hebrew" charset="-79"/>
                  <a:cs typeface="Arial Hebrew" charset="-79"/>
                </a:rPr>
                <a:t>网页协作</a:t>
              </a:r>
              <a:endParaRPr lang="en-US" altLang="zh-CN" sz="2200" dirty="0">
                <a:solidFill>
                  <a:schemeClr val="tx2">
                    <a:lumMod val="65000"/>
                    <a:lumOff val="35000"/>
                  </a:schemeClr>
                </a:solidFill>
                <a:ea typeface="Arial Hebrew" charset="-79"/>
                <a:cs typeface="Arial Hebrew" charset="-79"/>
              </a:endParaRPr>
            </a:p>
            <a:p>
              <a:pPr algn="ctr"/>
              <a:r>
                <a:rPr lang="zh-CN" altLang="en-US" sz="2200" dirty="0">
                  <a:solidFill>
                    <a:schemeClr val="tx2">
                      <a:lumMod val="65000"/>
                      <a:lumOff val="35000"/>
                    </a:schemeClr>
                  </a:solidFill>
                  <a:ea typeface="Arial Hebrew" charset="-79"/>
                  <a:cs typeface="Arial Hebrew" charset="-79"/>
                </a:rPr>
                <a:t>包括团队空间</a:t>
              </a:r>
              <a:endParaRPr lang="en-US" sz="2200" dirty="0">
                <a:solidFill>
                  <a:schemeClr val="tx2">
                    <a:lumMod val="65000"/>
                    <a:lumOff val="35000"/>
                  </a:schemeClr>
                </a:solidFill>
                <a:ea typeface="Arial Hebrew" charset="-79"/>
                <a:cs typeface="Arial Hebrew" charset="-79"/>
              </a:endParaRPr>
            </a:p>
          </p:txBody>
        </p:sp>
        <p:sp>
          <p:nvSpPr>
            <p:cNvPr id="10" name="Rectangle 9"/>
            <p:cNvSpPr/>
            <p:nvPr/>
          </p:nvSpPr>
          <p:spPr>
            <a:xfrm>
              <a:off x="9706949" y="5806578"/>
              <a:ext cx="3218688" cy="809006"/>
            </a:xfrm>
            <a:prstGeom prst="rect">
              <a:avLst/>
            </a:prstGeom>
            <a:noFill/>
          </p:spPr>
          <p:txBody>
            <a:bodyPr wrap="square" lIns="130622" tIns="65311" rIns="130622" bIns="65311" rtlCol="0">
              <a:spAutoFit/>
            </a:bodyPr>
            <a:lstStyle/>
            <a:p>
              <a:pPr algn="ctr"/>
              <a:r>
                <a:rPr lang="zh-CN" altLang="en-US" sz="2200" dirty="0" smtClean="0">
                  <a:solidFill>
                    <a:schemeClr val="tx2">
                      <a:lumMod val="65000"/>
                      <a:lumOff val="35000"/>
                    </a:schemeClr>
                  </a:solidFill>
                  <a:ea typeface="Arial Hebrew" charset="-79"/>
                  <a:cs typeface="Arial Hebrew" charset="-79"/>
                </a:rPr>
                <a:t>直观的、基于</a:t>
              </a:r>
              <a:r>
                <a:rPr lang="en-US" altLang="zh-CN" sz="2200" dirty="0" smtClean="0">
                  <a:solidFill>
                    <a:schemeClr val="tx2">
                      <a:lumMod val="65000"/>
                      <a:lumOff val="35000"/>
                    </a:schemeClr>
                  </a:solidFill>
                  <a:ea typeface="Arial Hebrew" charset="-79"/>
                  <a:cs typeface="Arial Hebrew" charset="-79"/>
                </a:rPr>
                <a:t>Web</a:t>
              </a:r>
              <a:r>
                <a:rPr lang="zh-CN" altLang="en-US" sz="2200" dirty="0" smtClean="0">
                  <a:solidFill>
                    <a:schemeClr val="tx2">
                      <a:lumMod val="65000"/>
                      <a:lumOff val="35000"/>
                    </a:schemeClr>
                  </a:solidFill>
                  <a:ea typeface="Arial Hebrew" charset="-79"/>
                  <a:cs typeface="Arial Hebrew" charset="-79"/>
                </a:rPr>
                <a:t>的管理</a:t>
              </a:r>
              <a:endParaRPr lang="en-US" sz="2200" dirty="0">
                <a:solidFill>
                  <a:schemeClr val="tx2">
                    <a:lumMod val="65000"/>
                    <a:lumOff val="35000"/>
                  </a:schemeClr>
                </a:solidFill>
                <a:ea typeface="Arial Hebrew" charset="-79"/>
                <a:cs typeface="Arial Hebrew" charset="-79"/>
              </a:endParaRPr>
            </a:p>
          </p:txBody>
        </p:sp>
        <p:sp>
          <p:nvSpPr>
            <p:cNvPr id="11" name="Rectangle 10"/>
            <p:cNvSpPr/>
            <p:nvPr/>
          </p:nvSpPr>
          <p:spPr>
            <a:xfrm>
              <a:off x="1547398" y="4035699"/>
              <a:ext cx="2520823" cy="809006"/>
            </a:xfrm>
            <a:prstGeom prst="rect">
              <a:avLst/>
            </a:prstGeom>
            <a:noFill/>
          </p:spPr>
          <p:txBody>
            <a:bodyPr wrap="none" lIns="130622" tIns="65311" rIns="130622" bIns="65311" rtlCol="0">
              <a:spAutoFit/>
            </a:bodyPr>
            <a:lstStyle/>
            <a:p>
              <a:pPr algn="ctr"/>
              <a:r>
                <a:rPr lang="zh-CN" altLang="en-US" sz="2200" dirty="0" smtClean="0">
                  <a:solidFill>
                    <a:schemeClr val="tx2">
                      <a:lumMod val="65000"/>
                      <a:lumOff val="35000"/>
                    </a:schemeClr>
                  </a:solidFill>
                  <a:ea typeface="Arial Hebrew" charset="-79"/>
                  <a:cs typeface="Arial Hebrew" charset="-79"/>
                </a:rPr>
                <a:t>全站点弹性</a:t>
              </a:r>
              <a:endParaRPr lang="en-US" altLang="zh-CN" sz="2200" dirty="0" smtClean="0">
                <a:solidFill>
                  <a:schemeClr val="tx2">
                    <a:lumMod val="65000"/>
                    <a:lumOff val="35000"/>
                  </a:schemeClr>
                </a:solidFill>
                <a:ea typeface="Arial Hebrew" charset="-79"/>
                <a:cs typeface="Arial Hebrew" charset="-79"/>
              </a:endParaRPr>
            </a:p>
            <a:p>
              <a:pPr algn="ctr"/>
              <a:r>
                <a:rPr lang="zh-CN" altLang="en-US" sz="2200" dirty="0" smtClean="0">
                  <a:solidFill>
                    <a:schemeClr val="tx2">
                      <a:lumMod val="65000"/>
                      <a:lumOff val="35000"/>
                    </a:schemeClr>
                  </a:solidFill>
                  <a:ea typeface="Arial Hebrew" charset="-79"/>
                  <a:cs typeface="Arial Hebrew" charset="-79"/>
                </a:rPr>
                <a:t>无需额外的许可证</a:t>
              </a:r>
              <a:endParaRPr lang="en-US" sz="2200" dirty="0">
                <a:solidFill>
                  <a:schemeClr val="tx2">
                    <a:lumMod val="65000"/>
                    <a:lumOff val="35000"/>
                  </a:schemeClr>
                </a:solidFill>
                <a:ea typeface="Arial Hebrew" charset="-79"/>
                <a:cs typeface="Arial Hebrew" charset="-79"/>
              </a:endParaRPr>
            </a:p>
          </p:txBody>
        </p:sp>
        <p:sp>
          <p:nvSpPr>
            <p:cNvPr id="13" name="Rectangle 12"/>
            <p:cNvSpPr/>
            <p:nvPr/>
          </p:nvSpPr>
          <p:spPr>
            <a:xfrm>
              <a:off x="1831690" y="5498702"/>
              <a:ext cx="2959989" cy="809006"/>
            </a:xfrm>
            <a:prstGeom prst="rect">
              <a:avLst/>
            </a:prstGeom>
            <a:noFill/>
          </p:spPr>
          <p:txBody>
            <a:bodyPr wrap="square" lIns="130622" tIns="65311" rIns="130622" bIns="65311" rtlCol="0">
              <a:spAutoFit/>
            </a:bodyPr>
            <a:lstStyle/>
            <a:p>
              <a:pPr algn="ctr"/>
              <a:r>
                <a:rPr lang="zh-CN" altLang="en-US" sz="2200" dirty="0">
                  <a:solidFill>
                    <a:schemeClr val="tx2">
                      <a:lumMod val="65000"/>
                      <a:lumOff val="35000"/>
                    </a:schemeClr>
                  </a:solidFill>
                  <a:ea typeface="Arial Hebrew" charset="-79"/>
                  <a:cs typeface="Arial Hebrew" charset="-79"/>
                </a:rPr>
                <a:t>从</a:t>
              </a:r>
              <a:r>
                <a:rPr lang="en-US" sz="2200" dirty="0">
                  <a:solidFill>
                    <a:schemeClr val="tx2">
                      <a:lumMod val="65000"/>
                      <a:lumOff val="35000"/>
                    </a:schemeClr>
                  </a:solidFill>
                  <a:ea typeface="Arial Hebrew" charset="-79"/>
                  <a:cs typeface="Arial Hebrew" charset="-79"/>
                </a:rPr>
                <a:t>3</a:t>
              </a:r>
              <a:r>
                <a:rPr lang="zh-CN" altLang="en-US" sz="2200" dirty="0">
                  <a:solidFill>
                    <a:schemeClr val="tx2">
                      <a:lumMod val="65000"/>
                      <a:lumOff val="35000"/>
                    </a:schemeClr>
                  </a:solidFill>
                  <a:ea typeface="Arial Hebrew" charset="-79"/>
                  <a:cs typeface="Arial Hebrew" charset="-79"/>
                </a:rPr>
                <a:t>到</a:t>
              </a:r>
              <a:r>
                <a:rPr lang="en-US" sz="2200" dirty="0">
                  <a:solidFill>
                    <a:schemeClr val="tx2">
                      <a:lumMod val="65000"/>
                      <a:lumOff val="35000"/>
                    </a:schemeClr>
                  </a:solidFill>
                  <a:ea typeface="Arial Hebrew" charset="-79"/>
                  <a:cs typeface="Arial Hebrew" charset="-79"/>
                </a:rPr>
                <a:t>3,000</a:t>
              </a:r>
              <a:r>
                <a:rPr lang="zh-CN" altLang="en-US" sz="2200" dirty="0">
                  <a:solidFill>
                    <a:schemeClr val="tx2">
                      <a:lumMod val="65000"/>
                      <a:lumOff val="35000"/>
                    </a:schemeClr>
                  </a:solidFill>
                  <a:ea typeface="Arial Hebrew" charset="-79"/>
                  <a:cs typeface="Arial Hebrew" charset="-79"/>
                </a:rPr>
                <a:t>用户</a:t>
              </a:r>
              <a:endParaRPr lang="en-US" altLang="zh-CN" sz="2200" dirty="0">
                <a:solidFill>
                  <a:schemeClr val="tx2">
                    <a:lumMod val="65000"/>
                    <a:lumOff val="35000"/>
                  </a:schemeClr>
                </a:solidFill>
                <a:ea typeface="Arial Hebrew" charset="-79"/>
                <a:cs typeface="Arial Hebrew" charset="-79"/>
              </a:endParaRPr>
            </a:p>
            <a:p>
              <a:pPr algn="ctr"/>
              <a:r>
                <a:rPr lang="zh-CN" altLang="en-US" sz="2200" dirty="0">
                  <a:solidFill>
                    <a:schemeClr val="tx2">
                      <a:lumMod val="65000"/>
                      <a:lumOff val="35000"/>
                    </a:schemeClr>
                  </a:solidFill>
                  <a:ea typeface="Arial Hebrew" charset="-79"/>
                  <a:cs typeface="Arial Hebrew" charset="-79"/>
                </a:rPr>
                <a:t>分布到</a:t>
              </a:r>
              <a:r>
                <a:rPr lang="en-US" altLang="zh-CN" sz="2200" dirty="0">
                  <a:solidFill>
                    <a:schemeClr val="tx2">
                      <a:lumMod val="65000"/>
                      <a:lumOff val="35000"/>
                    </a:schemeClr>
                  </a:solidFill>
                  <a:ea typeface="Arial Hebrew" charset="-79"/>
                  <a:cs typeface="Arial Hebrew" charset="-79"/>
                </a:rPr>
                <a:t>150</a:t>
              </a:r>
              <a:r>
                <a:rPr lang="zh-CN" altLang="en-US" sz="2200" dirty="0">
                  <a:solidFill>
                    <a:schemeClr val="tx2">
                      <a:lumMod val="65000"/>
                      <a:lumOff val="35000"/>
                    </a:schemeClr>
                  </a:solidFill>
                  <a:ea typeface="Arial Hebrew" charset="-79"/>
                  <a:cs typeface="Arial Hebrew" charset="-79"/>
                </a:rPr>
                <a:t>个节点</a:t>
              </a:r>
              <a:endParaRPr lang="en-US" sz="2200" dirty="0">
                <a:solidFill>
                  <a:schemeClr val="tx2">
                    <a:lumMod val="65000"/>
                    <a:lumOff val="35000"/>
                  </a:schemeClr>
                </a:solidFill>
                <a:ea typeface="Arial Hebrew" charset="-79"/>
                <a:cs typeface="Arial Hebrew" charset="-79"/>
              </a:endParaRPr>
            </a:p>
          </p:txBody>
        </p:sp>
        <p:sp>
          <p:nvSpPr>
            <p:cNvPr id="14" name="Rectangle 13"/>
            <p:cNvSpPr/>
            <p:nvPr/>
          </p:nvSpPr>
          <p:spPr>
            <a:xfrm>
              <a:off x="2222380" y="1988416"/>
              <a:ext cx="2586838" cy="1147560"/>
            </a:xfrm>
            <a:prstGeom prst="rect">
              <a:avLst/>
            </a:prstGeom>
          </p:spPr>
          <p:txBody>
            <a:bodyPr wrap="square" lIns="130622" tIns="65311" rIns="130622" bIns="65311">
              <a:spAutoFit/>
            </a:bodyPr>
            <a:lstStyle/>
            <a:p>
              <a:pPr algn="ctr"/>
              <a:r>
                <a:rPr lang="en-US" sz="2200" dirty="0">
                  <a:solidFill>
                    <a:schemeClr val="tx2">
                      <a:lumMod val="65000"/>
                      <a:lumOff val="35000"/>
                    </a:schemeClr>
                  </a:solidFill>
                  <a:ea typeface="Arial Hebrew" charset="-79"/>
                  <a:cs typeface="Arial Hebrew" charset="-79"/>
                </a:rPr>
                <a:t>Avaya Equinox</a:t>
              </a:r>
            </a:p>
            <a:p>
              <a:pPr algn="ctr"/>
              <a:r>
                <a:rPr lang="en-US" sz="2200" dirty="0">
                  <a:solidFill>
                    <a:schemeClr val="tx2">
                      <a:lumMod val="65000"/>
                      <a:lumOff val="35000"/>
                    </a:schemeClr>
                  </a:solidFill>
                  <a:ea typeface="Arial Hebrew" charset="-79"/>
                  <a:cs typeface="Arial Hebrew" charset="-79"/>
                </a:rPr>
                <a:t> “</a:t>
              </a:r>
              <a:r>
                <a:rPr lang="zh-CN" altLang="en-US" sz="2200" dirty="0">
                  <a:solidFill>
                    <a:schemeClr val="tx2">
                      <a:lumMod val="65000"/>
                      <a:lumOff val="35000"/>
                    </a:schemeClr>
                  </a:solidFill>
                  <a:ea typeface="Arial Hebrew" charset="-79"/>
                  <a:cs typeface="Arial Hebrew" charset="-79"/>
                </a:rPr>
                <a:t>真正的统一通信</a:t>
              </a:r>
              <a:r>
                <a:rPr lang="en-US" sz="2200" dirty="0">
                  <a:solidFill>
                    <a:schemeClr val="tx2">
                      <a:lumMod val="65000"/>
                      <a:lumOff val="35000"/>
                    </a:schemeClr>
                  </a:solidFill>
                  <a:ea typeface="Arial Hebrew" charset="-79"/>
                  <a:cs typeface="Arial Hebrew" charset="-79"/>
                </a:rPr>
                <a:t>” </a:t>
              </a:r>
            </a:p>
            <a:p>
              <a:pPr algn="ctr"/>
              <a:r>
                <a:rPr lang="zh-CN" altLang="en-US" sz="2200" dirty="0">
                  <a:solidFill>
                    <a:schemeClr val="tx2">
                      <a:lumMod val="65000"/>
                      <a:lumOff val="35000"/>
                    </a:schemeClr>
                  </a:solidFill>
                  <a:ea typeface="Arial Hebrew" charset="-79"/>
                  <a:cs typeface="Arial Hebrew" charset="-79"/>
                </a:rPr>
                <a:t>体验</a:t>
              </a:r>
              <a:endParaRPr lang="en-US" sz="2200" dirty="0">
                <a:solidFill>
                  <a:schemeClr val="tx2">
                    <a:lumMod val="65000"/>
                    <a:lumOff val="35000"/>
                  </a:schemeClr>
                </a:solidFill>
                <a:ea typeface="Arial Hebrew" charset="-79"/>
                <a:cs typeface="Arial Hebrew" charset="-79"/>
              </a:endParaRPr>
            </a:p>
          </p:txBody>
        </p:sp>
        <p:sp>
          <p:nvSpPr>
            <p:cNvPr id="15" name="Rectangle 14"/>
            <p:cNvSpPr/>
            <p:nvPr/>
          </p:nvSpPr>
          <p:spPr>
            <a:xfrm>
              <a:off x="5312687" y="6639495"/>
              <a:ext cx="3929997" cy="470452"/>
            </a:xfrm>
            <a:prstGeom prst="rect">
              <a:avLst/>
            </a:prstGeom>
          </p:spPr>
          <p:txBody>
            <a:bodyPr wrap="square" lIns="130622" tIns="65311" rIns="130622" bIns="65311">
              <a:spAutoFit/>
            </a:bodyPr>
            <a:lstStyle/>
            <a:p>
              <a:pPr algn="ctr"/>
              <a:r>
                <a:rPr lang="zh-CN" altLang="en-US" sz="2200" dirty="0">
                  <a:solidFill>
                    <a:schemeClr val="tx2">
                      <a:lumMod val="65000"/>
                      <a:lumOff val="35000"/>
                    </a:schemeClr>
                  </a:solidFill>
                  <a:ea typeface="Arial Hebrew" charset="-79"/>
                  <a:cs typeface="Arial Hebrew" charset="-79"/>
                </a:rPr>
                <a:t>最大</a:t>
              </a:r>
              <a:r>
                <a:rPr lang="en-US" altLang="zh-CN" sz="2200" dirty="0">
                  <a:solidFill>
                    <a:schemeClr val="tx2">
                      <a:lumMod val="65000"/>
                      <a:lumOff val="35000"/>
                    </a:schemeClr>
                  </a:solidFill>
                  <a:ea typeface="Arial Hebrew" charset="-79"/>
                  <a:cs typeface="Arial Hebrew" charset="-79"/>
                </a:rPr>
                <a:t>512</a:t>
              </a:r>
              <a:r>
                <a:rPr lang="zh-CN" altLang="en-US" sz="2200" dirty="0">
                  <a:solidFill>
                    <a:schemeClr val="tx2">
                      <a:lumMod val="65000"/>
                      <a:lumOff val="35000"/>
                    </a:schemeClr>
                  </a:solidFill>
                  <a:ea typeface="Arial Hebrew" charset="-79"/>
                  <a:cs typeface="Arial Hebrew" charset="-79"/>
                </a:rPr>
                <a:t>方拨入式音频会议</a:t>
              </a:r>
              <a:endParaRPr lang="en-US" sz="2200" dirty="0">
                <a:solidFill>
                  <a:schemeClr val="tx2">
                    <a:lumMod val="65000"/>
                    <a:lumOff val="35000"/>
                  </a:schemeClr>
                </a:solidFill>
                <a:ea typeface="Arial Hebrew" charset="-79"/>
                <a:cs typeface="Arial Hebrew" charset="-79"/>
              </a:endParaRPr>
            </a:p>
          </p:txBody>
        </p:sp>
        <p:sp>
          <p:nvSpPr>
            <p:cNvPr id="17" name="Rectangle 16"/>
            <p:cNvSpPr/>
            <p:nvPr/>
          </p:nvSpPr>
          <p:spPr>
            <a:xfrm>
              <a:off x="5342257" y="1334461"/>
              <a:ext cx="3870859" cy="809006"/>
            </a:xfrm>
            <a:prstGeom prst="rect">
              <a:avLst/>
            </a:prstGeom>
            <a:noFill/>
          </p:spPr>
          <p:txBody>
            <a:bodyPr wrap="square" lIns="130622" tIns="65311" rIns="130622" bIns="65311" rtlCol="0">
              <a:spAutoFit/>
            </a:bodyPr>
            <a:lstStyle/>
            <a:p>
              <a:pPr algn="ctr"/>
              <a:r>
                <a:rPr lang="zh-CN" altLang="en-US" sz="2200" dirty="0">
                  <a:solidFill>
                    <a:schemeClr val="tx2">
                      <a:lumMod val="65000"/>
                      <a:lumOff val="35000"/>
                    </a:schemeClr>
                  </a:solidFill>
                  <a:ea typeface="Arial Hebrew" charset="-79"/>
                  <a:cs typeface="Arial Hebrew" charset="-79"/>
                </a:rPr>
                <a:t>集成应用</a:t>
              </a:r>
              <a:endParaRPr lang="en-US" altLang="zh-CN" sz="2200" dirty="0">
                <a:solidFill>
                  <a:schemeClr val="tx2">
                    <a:lumMod val="65000"/>
                    <a:lumOff val="35000"/>
                  </a:schemeClr>
                </a:solidFill>
                <a:ea typeface="Arial Hebrew" charset="-79"/>
                <a:cs typeface="Arial Hebrew" charset="-79"/>
              </a:endParaRPr>
            </a:p>
            <a:p>
              <a:pPr algn="ctr"/>
              <a:r>
                <a:rPr lang="zh-CN" altLang="en-US" sz="2200" dirty="0">
                  <a:solidFill>
                    <a:schemeClr val="tx2">
                      <a:lumMod val="65000"/>
                      <a:lumOff val="35000"/>
                    </a:schemeClr>
                  </a:solidFill>
                  <a:ea typeface="Arial Hebrew" charset="-79"/>
                  <a:cs typeface="Arial Hebrew" charset="-79"/>
                </a:rPr>
                <a:t>用于联络中心和消息</a:t>
              </a:r>
              <a:endParaRPr lang="en-US" sz="2200" dirty="0">
                <a:solidFill>
                  <a:schemeClr val="tx2">
                    <a:lumMod val="65000"/>
                    <a:lumOff val="35000"/>
                  </a:schemeClr>
                </a:solidFill>
                <a:ea typeface="Arial Hebrew" charset="-79"/>
                <a:cs typeface="Arial Hebrew" charset="-79"/>
              </a:endParaRPr>
            </a:p>
          </p:txBody>
        </p:sp>
        <p:grpSp>
          <p:nvGrpSpPr>
            <p:cNvPr id="16" name="Group 15"/>
            <p:cNvGrpSpPr/>
            <p:nvPr/>
          </p:nvGrpSpPr>
          <p:grpSpPr>
            <a:xfrm>
              <a:off x="5587524" y="2670577"/>
              <a:ext cx="3380326" cy="3540504"/>
              <a:chOff x="606931" y="2510562"/>
              <a:chExt cx="3845864" cy="4028102"/>
            </a:xfrm>
          </p:grpSpPr>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931" y="2510562"/>
                <a:ext cx="3845864" cy="4028102"/>
              </a:xfrm>
              <a:prstGeom prst="rect">
                <a:avLst/>
              </a:prstGeom>
            </p:spPr>
          </p:pic>
          <p:sp>
            <p:nvSpPr>
              <p:cNvPr id="20" name="Hexagon 19"/>
              <p:cNvSpPr/>
              <p:nvPr/>
            </p:nvSpPr>
            <p:spPr>
              <a:xfrm rot="5400000">
                <a:off x="644837" y="2882478"/>
                <a:ext cx="3732030" cy="3282844"/>
              </a:xfrm>
              <a:prstGeom prst="hexagon">
                <a:avLst>
                  <a:gd name="adj" fmla="val 27791"/>
                  <a:gd name="vf" fmla="val 115470"/>
                </a:avLst>
              </a:prstGeom>
              <a:noFill/>
              <a:ln w="7620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grpSp>
        <p:cxnSp>
          <p:nvCxnSpPr>
            <p:cNvPr id="4" name="Straight Arrow Connector 3"/>
            <p:cNvCxnSpPr/>
            <p:nvPr/>
          </p:nvCxnSpPr>
          <p:spPr>
            <a:xfrm flipV="1">
              <a:off x="8879776" y="2981056"/>
              <a:ext cx="848840" cy="51438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4791679" y="2981056"/>
              <a:ext cx="848840" cy="51438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897315" y="5403864"/>
              <a:ext cx="848840" cy="51438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809218" y="5403864"/>
              <a:ext cx="848840" cy="51438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a:stCxn id="18" idx="2"/>
              <a:endCxn id="15" idx="0"/>
            </p:cNvCxnSpPr>
            <p:nvPr/>
          </p:nvCxnSpPr>
          <p:spPr>
            <a:xfrm flipH="1">
              <a:off x="7277686" y="6211081"/>
              <a:ext cx="1" cy="428414"/>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6"/>
            <p:cNvCxnSpPr/>
            <p:nvPr/>
          </p:nvCxnSpPr>
          <p:spPr>
            <a:xfrm>
              <a:off x="8879776" y="4440203"/>
              <a:ext cx="1042089" cy="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7277687" y="2367516"/>
              <a:ext cx="0" cy="418073"/>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6"/>
            <p:cNvCxnSpPr/>
            <p:nvPr/>
          </p:nvCxnSpPr>
          <p:spPr>
            <a:xfrm flipH="1" flipV="1">
              <a:off x="4598430" y="4440203"/>
              <a:ext cx="1042089" cy="0"/>
            </a:xfrm>
            <a:prstGeom prst="straightConnector1">
              <a:avLst/>
            </a:prstGeom>
            <a:ln w="25400">
              <a:solidFill>
                <a:srgbClr val="DA291C"/>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2892540"/>
      </p:ext>
    </p:extLst>
  </p:cSld>
  <p:clrMapOvr>
    <a:masterClrMapping/>
  </p:clrMapOvr>
  <p:transition xmlns:p14="http://schemas.microsoft.com/office/powerpoint/2010/main" spd="slow">
    <p:pull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934071" y="1938020"/>
            <a:ext cx="4849707" cy="5329123"/>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lIns="360000" tIns="65311" rIns="130622" bIns="65311" rtlCol="0" anchor="ctr"/>
          <a:lstStyle/>
          <a:p>
            <a:pPr marL="408194" indent="-408194">
              <a:lnSpc>
                <a:spcPct val="90000"/>
              </a:lnSpc>
              <a:spcBef>
                <a:spcPts val="1714"/>
              </a:spcBef>
              <a:buClr>
                <a:schemeClr val="accent1"/>
              </a:buClr>
            </a:pPr>
            <a:r>
              <a:rPr lang="zh-CN" altLang="en-US" sz="3000" b="1" i="1" dirty="0">
                <a:solidFill>
                  <a:schemeClr val="bg1"/>
                </a:solidFill>
                <a:cs typeface="Calibri"/>
              </a:rPr>
              <a:t>您知道吗？</a:t>
            </a:r>
            <a:r>
              <a:rPr lang="en-US" altLang="zh-CN" sz="3000" b="1" i="1" dirty="0">
                <a:solidFill>
                  <a:schemeClr val="bg1"/>
                </a:solidFill>
                <a:cs typeface="Calibri"/>
              </a:rPr>
              <a:t>… </a:t>
            </a:r>
          </a:p>
          <a:p>
            <a:pPr marL="408194" indent="-408194">
              <a:lnSpc>
                <a:spcPct val="90000"/>
              </a:lnSpc>
              <a:spcBef>
                <a:spcPts val="1714"/>
              </a:spcBef>
              <a:buClr>
                <a:schemeClr val="bg1"/>
              </a:buClr>
              <a:buFont typeface="Arial" charset="0"/>
              <a:buChar char="•"/>
            </a:pPr>
            <a:r>
              <a:rPr lang="en-US" altLang="zh-CN" sz="2200" dirty="0">
                <a:solidFill>
                  <a:schemeClr val="bg1"/>
                </a:solidFill>
                <a:cs typeface="Calibri"/>
              </a:rPr>
              <a:t>69%</a:t>
            </a:r>
            <a:r>
              <a:rPr lang="zh-CN" altLang="en-US" sz="2200" dirty="0">
                <a:solidFill>
                  <a:schemeClr val="bg1"/>
                </a:solidFill>
                <a:cs typeface="Calibri"/>
              </a:rPr>
              <a:t>打电话给企业的人会挂断电话而不是</a:t>
            </a:r>
            <a:r>
              <a:rPr lang="zh-CN" altLang="en-US" sz="2200" dirty="0" smtClean="0">
                <a:solidFill>
                  <a:schemeClr val="bg1"/>
                </a:solidFill>
                <a:cs typeface="Calibri"/>
              </a:rPr>
              <a:t>留言</a:t>
            </a:r>
            <a:endParaRPr lang="en-US" altLang="zh-CN" sz="2200" dirty="0" smtClean="0">
              <a:solidFill>
                <a:schemeClr val="bg1"/>
              </a:solidFill>
              <a:cs typeface="Calibri"/>
            </a:endParaRPr>
          </a:p>
          <a:p>
            <a:pPr marL="408194" indent="-408194">
              <a:lnSpc>
                <a:spcPct val="90000"/>
              </a:lnSpc>
              <a:spcBef>
                <a:spcPts val="1714"/>
              </a:spcBef>
              <a:buClr>
                <a:schemeClr val="bg1"/>
              </a:buClr>
              <a:buFont typeface="Arial" charset="0"/>
              <a:buChar char="•"/>
            </a:pPr>
            <a:r>
              <a:rPr lang="en-US" altLang="zh-CN" sz="2200" dirty="0">
                <a:solidFill>
                  <a:schemeClr val="bg1"/>
                </a:solidFill>
                <a:cs typeface="Calibri"/>
              </a:rPr>
              <a:t>40% -50%</a:t>
            </a:r>
            <a:r>
              <a:rPr lang="zh-CN" altLang="en-US" sz="2200" dirty="0">
                <a:solidFill>
                  <a:schemeClr val="bg1"/>
                </a:solidFill>
                <a:cs typeface="Calibri"/>
              </a:rPr>
              <a:t>的手机通话是在用户在办公室和</a:t>
            </a:r>
            <a:r>
              <a:rPr lang="en-US" altLang="zh-CN" sz="2200" dirty="0" err="1">
                <a:solidFill>
                  <a:schemeClr val="bg1"/>
                </a:solidFill>
                <a:cs typeface="Calibri"/>
              </a:rPr>
              <a:t>WiFi</a:t>
            </a:r>
            <a:r>
              <a:rPr lang="zh-CN" altLang="en-US" sz="2200" dirty="0">
                <a:solidFill>
                  <a:schemeClr val="bg1"/>
                </a:solidFill>
                <a:cs typeface="Calibri"/>
              </a:rPr>
              <a:t>范围内进行</a:t>
            </a:r>
            <a:r>
              <a:rPr lang="zh-CN" altLang="en-US" sz="2200" dirty="0" smtClean="0">
                <a:solidFill>
                  <a:schemeClr val="bg1"/>
                </a:solidFill>
                <a:cs typeface="Calibri"/>
              </a:rPr>
              <a:t>的</a:t>
            </a:r>
            <a:endParaRPr lang="en-US" altLang="zh-CN" sz="2200" dirty="0" smtClean="0">
              <a:solidFill>
                <a:schemeClr val="bg1"/>
              </a:solidFill>
              <a:cs typeface="Calibri"/>
            </a:endParaRPr>
          </a:p>
          <a:p>
            <a:pPr marL="408194" indent="-408194">
              <a:lnSpc>
                <a:spcPct val="90000"/>
              </a:lnSpc>
              <a:spcBef>
                <a:spcPts val="1714"/>
              </a:spcBef>
              <a:buClr>
                <a:schemeClr val="bg1"/>
              </a:buClr>
              <a:buFont typeface="Arial" charset="0"/>
              <a:buChar char="•"/>
            </a:pPr>
            <a:r>
              <a:rPr lang="en-US" altLang="zh-CN" sz="2200" dirty="0">
                <a:solidFill>
                  <a:schemeClr val="bg1"/>
                </a:solidFill>
                <a:cs typeface="Calibri"/>
              </a:rPr>
              <a:t>60%</a:t>
            </a:r>
            <a:r>
              <a:rPr lang="zh-CN" altLang="en-US" sz="2200" dirty="0">
                <a:solidFill>
                  <a:schemeClr val="bg1"/>
                </a:solidFill>
                <a:cs typeface="Calibri"/>
              </a:rPr>
              <a:t>被信息工作者使用的的设备既用作工作又用作私人目的</a:t>
            </a:r>
            <a:endParaRPr lang="en-US" altLang="zh-CN" sz="2200" dirty="0">
              <a:solidFill>
                <a:schemeClr val="bg1"/>
              </a:solidFill>
              <a:cs typeface="Calibri"/>
            </a:endParaRPr>
          </a:p>
        </p:txBody>
      </p:sp>
      <p:sp>
        <p:nvSpPr>
          <p:cNvPr id="11" name="Text Placeholder 1"/>
          <p:cNvSpPr txBox="1">
            <a:spLocks/>
          </p:cNvSpPr>
          <p:nvPr/>
        </p:nvSpPr>
        <p:spPr>
          <a:xfrm>
            <a:off x="731520" y="1938020"/>
            <a:ext cx="6949440" cy="5669280"/>
          </a:xfrm>
          <a:prstGeom prst="rect">
            <a:avLst/>
          </a:prstGeom>
        </p:spPr>
        <p:txBody>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50000"/>
                    <a:lumOff val="50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50000"/>
                    <a:lumOff val="50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50000"/>
                    <a:lumOff val="50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r>
              <a:rPr lang="zh-CN" altLang="en-US" dirty="0">
                <a:solidFill>
                  <a:schemeClr val="tx2">
                    <a:lumMod val="65000"/>
                    <a:lumOff val="35000"/>
                  </a:schemeClr>
                </a:solidFill>
              </a:rPr>
              <a:t>复杂的呼叫功能确保不会有客户的电话无人接听</a:t>
            </a:r>
            <a:r>
              <a:rPr lang="en-US" altLang="zh-CN" dirty="0">
                <a:solidFill>
                  <a:schemeClr val="tx2">
                    <a:lumMod val="65000"/>
                    <a:lumOff val="35000"/>
                  </a:schemeClr>
                </a:solidFill>
              </a:rPr>
              <a:t>:</a:t>
            </a:r>
            <a:r>
              <a:rPr lang="zh-CN" altLang="en-US" dirty="0">
                <a:solidFill>
                  <a:schemeClr val="tx2">
                    <a:lumMod val="65000"/>
                    <a:lumOff val="35000"/>
                  </a:schemeClr>
                </a:solidFill>
              </a:rPr>
              <a:t>员工可以在办公桌前、销售楼层、仓库里随时联系到他们</a:t>
            </a:r>
            <a:r>
              <a:rPr lang="en-US" altLang="zh-CN" dirty="0" smtClean="0">
                <a:solidFill>
                  <a:schemeClr val="tx2">
                    <a:lumMod val="65000"/>
                    <a:lumOff val="35000"/>
                  </a:schemeClr>
                </a:solidFill>
              </a:rPr>
              <a:t>……</a:t>
            </a:r>
          </a:p>
          <a:p>
            <a:r>
              <a:rPr lang="zh-CN" altLang="en-US" dirty="0">
                <a:solidFill>
                  <a:schemeClr val="tx2">
                    <a:lumMod val="65000"/>
                    <a:lumOff val="35000"/>
                  </a:schemeClr>
                </a:solidFill>
              </a:rPr>
              <a:t>会议、出席和信息传递提高了决策的速度和</a:t>
            </a:r>
            <a:r>
              <a:rPr lang="zh-CN" altLang="en-US" dirty="0" smtClean="0">
                <a:solidFill>
                  <a:schemeClr val="tx2">
                    <a:lumMod val="65000"/>
                    <a:lumOff val="35000"/>
                  </a:schemeClr>
                </a:solidFill>
              </a:rPr>
              <a:t>质量</a:t>
            </a:r>
            <a:endParaRPr lang="en-US" altLang="zh-CN" dirty="0" smtClean="0">
              <a:solidFill>
                <a:schemeClr val="tx2">
                  <a:lumMod val="65000"/>
                  <a:lumOff val="35000"/>
                </a:schemeClr>
              </a:solidFill>
            </a:endParaRPr>
          </a:p>
          <a:p>
            <a:r>
              <a:rPr lang="zh-CN" altLang="en-US" dirty="0">
                <a:solidFill>
                  <a:schemeClr val="tx2">
                    <a:lumMod val="65000"/>
                    <a:lumOff val="35000"/>
                  </a:schemeClr>
                </a:solidFill>
              </a:rPr>
              <a:t>在已经使用的应用程序中嵌入通信可以提高生产率</a:t>
            </a:r>
            <a:r>
              <a:rPr lang="en-US" altLang="zh-CN" dirty="0">
                <a:solidFill>
                  <a:schemeClr val="tx2">
                    <a:lumMod val="65000"/>
                    <a:lumOff val="35000"/>
                  </a:schemeClr>
                </a:solidFill>
              </a:rPr>
              <a:t>:</a:t>
            </a:r>
            <a:r>
              <a:rPr lang="en-US" dirty="0">
                <a:solidFill>
                  <a:schemeClr val="tx2">
                    <a:lumMod val="65000"/>
                    <a:lumOff val="35000"/>
                  </a:schemeClr>
                </a:solidFill>
              </a:rPr>
              <a:t>Salesforce、</a:t>
            </a:r>
            <a:r>
              <a:rPr lang="zh-CN" altLang="en-US" dirty="0">
                <a:solidFill>
                  <a:schemeClr val="tx2">
                    <a:lumMod val="65000"/>
                    <a:lumOff val="35000"/>
                  </a:schemeClr>
                </a:solidFill>
              </a:rPr>
              <a:t>谷歌、</a:t>
            </a:r>
            <a:r>
              <a:rPr lang="en-US" dirty="0">
                <a:solidFill>
                  <a:schemeClr val="tx2">
                    <a:lumMod val="65000"/>
                    <a:lumOff val="35000"/>
                  </a:schemeClr>
                </a:solidFill>
              </a:rPr>
              <a:t>Microsoft </a:t>
            </a:r>
            <a:r>
              <a:rPr lang="en-US" dirty="0" err="1">
                <a:solidFill>
                  <a:schemeClr val="tx2">
                    <a:lumMod val="65000"/>
                    <a:lumOff val="35000"/>
                  </a:schemeClr>
                </a:solidFill>
              </a:rPr>
              <a:t>Outlook、Office</a:t>
            </a:r>
            <a:r>
              <a:rPr lang="en-US" dirty="0">
                <a:solidFill>
                  <a:schemeClr val="tx2">
                    <a:lumMod val="65000"/>
                    <a:lumOff val="35000"/>
                  </a:schemeClr>
                </a:solidFill>
              </a:rPr>
              <a:t> 365</a:t>
            </a:r>
            <a:r>
              <a:rPr lang="zh-CN" altLang="en-US" dirty="0">
                <a:solidFill>
                  <a:schemeClr val="tx2">
                    <a:lumMod val="65000"/>
                    <a:lumOff val="35000"/>
                  </a:schemeClr>
                </a:solidFill>
              </a:rPr>
              <a:t>和团队</a:t>
            </a:r>
            <a:endParaRPr lang="en-US" dirty="0">
              <a:solidFill>
                <a:schemeClr val="tx2">
                  <a:lumMod val="65000"/>
                  <a:lumOff val="35000"/>
                </a:schemeClr>
              </a:solidFill>
            </a:endParaRPr>
          </a:p>
        </p:txBody>
      </p:sp>
      <p:sp>
        <p:nvSpPr>
          <p:cNvPr id="12" name="Title 1">
            <a:extLst>
              <a:ext uri="{FF2B5EF4-FFF2-40B4-BE49-F238E27FC236}">
                <a16:creationId xmlns="" xmlns:a16="http://schemas.microsoft.com/office/drawing/2014/main" id="{D8E9F5AC-4B5B-5D4F-AAAC-AA9E7121AD99}"/>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zh-CN" altLang="en-US" b="1" dirty="0">
                <a:solidFill>
                  <a:schemeClr val="tx1"/>
                </a:solidFill>
              </a:rPr>
              <a:t>赋能办公室</a:t>
            </a:r>
            <a:r>
              <a:rPr lang="zh-CN" altLang="en-US" b="1" dirty="0" smtClean="0">
                <a:solidFill>
                  <a:schemeClr val="tx1"/>
                </a:solidFill>
              </a:rPr>
              <a:t>员工</a:t>
            </a:r>
            <a:endParaRPr lang="en-US" altLang="zh-CN" b="1" dirty="0" smtClean="0">
              <a:solidFill>
                <a:schemeClr val="tx1"/>
              </a:solidFill>
            </a:endParaRPr>
          </a:p>
          <a:p>
            <a:r>
              <a:rPr lang="zh-CN" altLang="en-US" dirty="0">
                <a:solidFill>
                  <a:schemeClr val="accent1"/>
                </a:solidFill>
              </a:rPr>
              <a:t>业务影响和统计数据</a:t>
            </a:r>
            <a:r>
              <a:rPr lang="en-US" dirty="0"/>
              <a:t/>
            </a:r>
            <a:br>
              <a:rPr lang="en-US" dirty="0"/>
            </a:br>
            <a:endParaRPr lang="en-US" b="1" dirty="0">
              <a:latin typeface="Arial" charset="0"/>
              <a:ea typeface="Arial" charset="0"/>
              <a:cs typeface="Arial" charset="0"/>
            </a:endParaRPr>
          </a:p>
        </p:txBody>
      </p:sp>
    </p:spTree>
    <p:extLst>
      <p:ext uri="{BB962C8B-B14F-4D97-AF65-F5344CB8AC3E}">
        <p14:creationId xmlns:p14="http://schemas.microsoft.com/office/powerpoint/2010/main" val="3580600862"/>
      </p:ext>
    </p:extLst>
  </p:cSld>
  <p:clrMapOvr>
    <a:masterClrMapping/>
  </p:clrMapOvr>
  <p:transition xmlns:p14="http://schemas.microsoft.com/office/powerpoint/2010/main" spd="slow">
    <p:pull dir="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462" y="198284"/>
            <a:ext cx="9927279" cy="6618186"/>
          </a:xfrm>
          <a:prstGeom prst="rect">
            <a:avLst/>
          </a:prstGeom>
          <a:noFill/>
          <a:ln>
            <a:noFill/>
          </a:ln>
        </p:spPr>
      </p:pic>
      <p:sp>
        <p:nvSpPr>
          <p:cNvPr id="16" name="Rectangle 15"/>
          <p:cNvSpPr/>
          <p:nvPr/>
        </p:nvSpPr>
        <p:spPr>
          <a:xfrm rot="10800000">
            <a:off x="5449478" y="196228"/>
            <a:ext cx="7441217" cy="7411071"/>
          </a:xfrm>
          <a:prstGeom prst="rect">
            <a:avLst/>
          </a:prstGeom>
          <a:gradFill>
            <a:gsLst>
              <a:gs pos="0">
                <a:schemeClr val="bg1">
                  <a:alpha val="0"/>
                </a:schemeClr>
              </a:gs>
              <a:gs pos="48000">
                <a:schemeClr val="bg1"/>
              </a:gs>
            </a:gsLst>
            <a:lin ang="108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2" name="Rectangle 11"/>
          <p:cNvSpPr/>
          <p:nvPr/>
        </p:nvSpPr>
        <p:spPr>
          <a:xfrm>
            <a:off x="6540246" y="2086617"/>
            <a:ext cx="3475622" cy="4366537"/>
          </a:xfrm>
          <a:prstGeom prst="rect">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lIns="130622" tIns="65311" rIns="130622" bIns="65311" rtlCol="0" anchor="ctr" anchorCtr="0"/>
          <a:lstStyle/>
          <a:p>
            <a:pPr algn="ctr"/>
            <a:r>
              <a:rPr lang="zh-CN" altLang="en-US" sz="2400" i="1" dirty="0">
                <a:solidFill>
                  <a:prstClr val="white"/>
                </a:solidFill>
                <a:cs typeface="Calibri"/>
              </a:rPr>
              <a:t>先进的能力，任何规模的业务</a:t>
            </a:r>
            <a:endParaRPr lang="en-US" sz="2400" i="1" dirty="0">
              <a:solidFill>
                <a:prstClr val="white"/>
              </a:solidFill>
              <a:cs typeface="Calibri"/>
            </a:endParaRPr>
          </a:p>
        </p:txBody>
      </p:sp>
      <p:sp>
        <p:nvSpPr>
          <p:cNvPr id="22" name="Rectangle 21"/>
          <p:cNvSpPr/>
          <p:nvPr/>
        </p:nvSpPr>
        <p:spPr>
          <a:xfrm>
            <a:off x="10015869" y="2086617"/>
            <a:ext cx="4337439" cy="1348778"/>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客户一下子就能找到合适的人</a:t>
            </a:r>
            <a:endParaRPr lang="en-US" sz="2000" kern="0" dirty="0">
              <a:solidFill>
                <a:srgbClr val="323232"/>
              </a:solidFill>
              <a:cs typeface="Calibri"/>
            </a:endParaRPr>
          </a:p>
        </p:txBody>
      </p:sp>
      <p:sp>
        <p:nvSpPr>
          <p:cNvPr id="23" name="Rectangle 22"/>
          <p:cNvSpPr/>
          <p:nvPr/>
        </p:nvSpPr>
        <p:spPr>
          <a:xfrm>
            <a:off x="10015869" y="3631018"/>
            <a:ext cx="4337439" cy="1348777"/>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团队协作驱动生产力和创新</a:t>
            </a:r>
            <a:endParaRPr lang="en-US" sz="2000" kern="0" dirty="0">
              <a:solidFill>
                <a:srgbClr val="323232"/>
              </a:solidFill>
              <a:cs typeface="Calibri"/>
            </a:endParaRPr>
          </a:p>
        </p:txBody>
      </p:sp>
      <p:sp>
        <p:nvSpPr>
          <p:cNvPr id="24" name="Rectangle 23"/>
          <p:cNvSpPr/>
          <p:nvPr/>
        </p:nvSpPr>
        <p:spPr>
          <a:xfrm>
            <a:off x="10015869" y="5175418"/>
            <a:ext cx="4337439" cy="1277736"/>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应用集成全方位适应您的工作通信</a:t>
            </a:r>
            <a:endParaRPr lang="en-US" sz="2000" kern="0" dirty="0">
              <a:solidFill>
                <a:srgbClr val="323232"/>
              </a:solidFill>
              <a:cs typeface="Calibri"/>
            </a:endParaRPr>
          </a:p>
        </p:txBody>
      </p:sp>
      <p:sp>
        <p:nvSpPr>
          <p:cNvPr id="19" name="Rectangle 18"/>
          <p:cNvSpPr/>
          <p:nvPr/>
        </p:nvSpPr>
        <p:spPr>
          <a:xfrm>
            <a:off x="6540246" y="1254616"/>
            <a:ext cx="7813063" cy="831732"/>
          </a:xfrm>
          <a:prstGeom prst="rect">
            <a:avLst/>
          </a:prstGeom>
          <a:ln>
            <a:noFill/>
          </a:ln>
          <a:effectLst/>
        </p:spPr>
        <p:style>
          <a:lnRef idx="1">
            <a:schemeClr val="dk1"/>
          </a:lnRef>
          <a:fillRef idx="3">
            <a:schemeClr val="dk1"/>
          </a:fillRef>
          <a:effectRef idx="2">
            <a:schemeClr val="dk1"/>
          </a:effectRef>
          <a:fontRef idx="minor">
            <a:schemeClr val="lt1"/>
          </a:fontRef>
        </p:style>
        <p:txBody>
          <a:bodyPr lIns="130622" tIns="129600" rIns="129600" bIns="129600" rtlCol="0" anchor="ctr"/>
          <a:lstStyle/>
          <a:p>
            <a:pPr algn="ctr"/>
            <a:r>
              <a:rPr lang="zh-CN" altLang="en-US" sz="2400" b="1" dirty="0" smtClean="0">
                <a:solidFill>
                  <a:prstClr val="white"/>
                </a:solidFill>
                <a:cs typeface="Calibri"/>
              </a:rPr>
              <a:t>把您的</a:t>
            </a:r>
            <a:r>
              <a:rPr lang="zh-CN" altLang="en-US" sz="2400" b="1" dirty="0">
                <a:solidFill>
                  <a:prstClr val="white"/>
                </a:solidFill>
                <a:cs typeface="Calibri"/>
              </a:rPr>
              <a:t>交流带到下一</a:t>
            </a:r>
            <a:r>
              <a:rPr lang="zh-CN" altLang="en-US" sz="2400" b="1" dirty="0" smtClean="0">
                <a:solidFill>
                  <a:prstClr val="white"/>
                </a:solidFill>
                <a:cs typeface="Calibri"/>
              </a:rPr>
              <a:t>个层次</a:t>
            </a:r>
            <a:endParaRPr lang="en-US" sz="2400" b="1" dirty="0">
              <a:solidFill>
                <a:prstClr val="white"/>
              </a:solidFill>
              <a:cs typeface="Calibri"/>
            </a:endParaRPr>
          </a:p>
        </p:txBody>
      </p:sp>
      <p:sp>
        <p:nvSpPr>
          <p:cNvPr id="21" name="TextBox 20"/>
          <p:cNvSpPr txBox="1"/>
          <p:nvPr/>
        </p:nvSpPr>
        <p:spPr>
          <a:xfrm>
            <a:off x="0" y="6819062"/>
            <a:ext cx="14630400" cy="491661"/>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wrap="none" lIns="130622" tIns="65311" rIns="130622" bIns="65311" rtlCol="0" anchor="ctr" anchorCtr="1">
            <a:noAutofit/>
          </a:bodyPr>
          <a:lstStyle/>
          <a:p>
            <a:pPr algn="r">
              <a:lnSpc>
                <a:spcPct val="90000"/>
              </a:lnSpc>
            </a:pPr>
            <a:r>
              <a:rPr lang="zh-CN" altLang="en-US" sz="2800" b="1" dirty="0" smtClean="0">
                <a:solidFill>
                  <a:prstClr val="white"/>
                </a:solidFill>
                <a:cs typeface="Calibri"/>
              </a:rPr>
              <a:t>被赋能的办公室员工</a:t>
            </a:r>
            <a:endParaRPr lang="en-US" sz="2800" b="1" dirty="0">
              <a:solidFill>
                <a:prstClr val="white"/>
              </a:solidFill>
              <a:cs typeface="Calibri"/>
            </a:endParaRPr>
          </a:p>
        </p:txBody>
      </p:sp>
      <p:sp>
        <p:nvSpPr>
          <p:cNvPr id="2" name="Rectangle 1"/>
          <p:cNvSpPr/>
          <p:nvPr/>
        </p:nvSpPr>
        <p:spPr>
          <a:xfrm>
            <a:off x="6540244" y="2909960"/>
            <a:ext cx="3475623" cy="830997"/>
          </a:xfrm>
          <a:prstGeom prst="rect">
            <a:avLst/>
          </a:prstGeom>
        </p:spPr>
        <p:txBody>
          <a:bodyPr wrap="square">
            <a:spAutoFit/>
          </a:bodyPr>
          <a:lstStyle/>
          <a:p>
            <a:pPr algn="ctr"/>
            <a:r>
              <a:rPr lang="zh-CN" altLang="en-US" sz="2400" b="1" dirty="0" smtClean="0">
                <a:solidFill>
                  <a:prstClr val="white"/>
                </a:solidFill>
                <a:cs typeface="Calibri"/>
              </a:rPr>
              <a:t>一个更具生产力的</a:t>
            </a:r>
            <a:endParaRPr lang="en-US" altLang="zh-CN" sz="2400" b="1" dirty="0" smtClean="0">
              <a:solidFill>
                <a:prstClr val="white"/>
              </a:solidFill>
              <a:cs typeface="Calibri"/>
            </a:endParaRPr>
          </a:p>
          <a:p>
            <a:pPr algn="ctr"/>
            <a:r>
              <a:rPr lang="zh-CN" altLang="en-US" sz="2400" b="1" dirty="0" smtClean="0">
                <a:solidFill>
                  <a:prstClr val="white"/>
                </a:solidFill>
                <a:cs typeface="Calibri"/>
              </a:rPr>
              <a:t>办公室</a:t>
            </a:r>
            <a:endParaRPr lang="en-US" sz="2400" b="1" dirty="0">
              <a:solidFill>
                <a:prstClr val="white"/>
              </a:solidFill>
              <a:cs typeface="Calibri"/>
            </a:endParaRPr>
          </a:p>
        </p:txBody>
      </p:sp>
    </p:spTree>
    <p:extLst>
      <p:ext uri="{BB962C8B-B14F-4D97-AF65-F5344CB8AC3E}">
        <p14:creationId xmlns:p14="http://schemas.microsoft.com/office/powerpoint/2010/main" val="232119397"/>
      </p:ext>
    </p:extLst>
  </p:cSld>
  <p:clrMapOvr>
    <a:masterClrMapping/>
  </p:clrMapOvr>
  <p:transition xmlns:p14="http://schemas.microsoft.com/office/powerpoint/2010/main" spd="slow">
    <p:pull dir="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675888" y="1429391"/>
            <a:ext cx="4849707" cy="5329123"/>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lIns="360000" tIns="65311" rIns="130622" bIns="65311" rtlCol="0" anchor="ctr"/>
          <a:lstStyle/>
          <a:p>
            <a:pPr marL="408194" indent="-408194">
              <a:lnSpc>
                <a:spcPct val="90000"/>
              </a:lnSpc>
              <a:spcBef>
                <a:spcPts val="1714"/>
              </a:spcBef>
              <a:buClr>
                <a:schemeClr val="accent1"/>
              </a:buClr>
            </a:pPr>
            <a:r>
              <a:rPr lang="zh-CN" altLang="en-US" sz="3000" b="1" i="1" dirty="0">
                <a:solidFill>
                  <a:schemeClr val="bg1"/>
                </a:solidFill>
                <a:cs typeface="Calibri"/>
              </a:rPr>
              <a:t>您知道吗？</a:t>
            </a:r>
            <a:r>
              <a:rPr lang="en-US" altLang="zh-CN" sz="3000" b="1" i="1" dirty="0">
                <a:solidFill>
                  <a:schemeClr val="bg1"/>
                </a:solidFill>
                <a:cs typeface="Calibri"/>
              </a:rPr>
              <a:t>… </a:t>
            </a:r>
          </a:p>
          <a:p>
            <a:pPr marL="408194" indent="-408194">
              <a:lnSpc>
                <a:spcPct val="90000"/>
              </a:lnSpc>
              <a:spcBef>
                <a:spcPts val="1714"/>
              </a:spcBef>
              <a:buClr>
                <a:schemeClr val="bg1"/>
              </a:buClr>
              <a:buFont typeface="Arial" charset="0"/>
              <a:buChar char="•"/>
            </a:pPr>
            <a:r>
              <a:rPr lang="zh-CN" altLang="en-US" sz="2200" dirty="0">
                <a:solidFill>
                  <a:schemeClr val="bg1"/>
                </a:solidFill>
                <a:cs typeface="Calibri"/>
              </a:rPr>
              <a:t>平均</a:t>
            </a:r>
            <a:r>
              <a:rPr lang="zh-CN" altLang="en-US" sz="2200" dirty="0" smtClean="0">
                <a:solidFill>
                  <a:schemeClr val="bg1"/>
                </a:solidFill>
                <a:cs typeface="Calibri"/>
              </a:rPr>
              <a:t>而言，高管</a:t>
            </a:r>
            <a:r>
              <a:rPr lang="zh-CN" altLang="en-US" sz="2200" dirty="0">
                <a:solidFill>
                  <a:schemeClr val="bg1"/>
                </a:solidFill>
                <a:cs typeface="Calibri"/>
              </a:rPr>
              <a:t>每</a:t>
            </a:r>
            <a:r>
              <a:rPr lang="zh-CN" altLang="en-US" sz="2200" dirty="0" smtClean="0">
                <a:solidFill>
                  <a:schemeClr val="bg1"/>
                </a:solidFill>
                <a:cs typeface="Calibri"/>
              </a:rPr>
              <a:t>周</a:t>
            </a:r>
            <a:r>
              <a:rPr lang="en-US" altLang="zh-CN" sz="2200" dirty="0" smtClean="0">
                <a:solidFill>
                  <a:schemeClr val="bg1"/>
                </a:solidFill>
                <a:cs typeface="Calibri"/>
              </a:rPr>
              <a:t>37</a:t>
            </a:r>
            <a:r>
              <a:rPr lang="en-US" altLang="zh-CN" sz="2200" dirty="0">
                <a:solidFill>
                  <a:schemeClr val="bg1"/>
                </a:solidFill>
                <a:cs typeface="Calibri"/>
              </a:rPr>
              <a:t> </a:t>
            </a:r>
            <a:r>
              <a:rPr lang="en-US" altLang="zh-CN" sz="2200" dirty="0" smtClean="0">
                <a:solidFill>
                  <a:schemeClr val="bg1"/>
                </a:solidFill>
                <a:cs typeface="Calibri"/>
              </a:rPr>
              <a:t>%</a:t>
            </a:r>
            <a:r>
              <a:rPr lang="zh-CN" altLang="en-US" sz="2200" dirty="0" smtClean="0">
                <a:solidFill>
                  <a:schemeClr val="bg1"/>
                </a:solidFill>
                <a:cs typeface="Calibri"/>
              </a:rPr>
              <a:t>的工作时间</a:t>
            </a:r>
            <a:r>
              <a:rPr lang="zh-CN" altLang="en-US" sz="2200" dirty="0">
                <a:solidFill>
                  <a:schemeClr val="bg1"/>
                </a:solidFill>
                <a:cs typeface="Calibri"/>
              </a:rPr>
              <a:t>不在主要工作地</a:t>
            </a:r>
            <a:r>
              <a:rPr lang="zh-CN" altLang="en-US" sz="2200" dirty="0" smtClean="0">
                <a:solidFill>
                  <a:schemeClr val="bg1"/>
                </a:solidFill>
                <a:cs typeface="Calibri"/>
              </a:rPr>
              <a:t>点</a:t>
            </a:r>
            <a:endParaRPr lang="en-US" altLang="zh-CN" sz="2200" dirty="0" smtClean="0">
              <a:solidFill>
                <a:schemeClr val="bg1"/>
              </a:solidFill>
              <a:cs typeface="Calibri"/>
            </a:endParaRPr>
          </a:p>
          <a:p>
            <a:pPr marL="408194" indent="-408194">
              <a:lnSpc>
                <a:spcPct val="90000"/>
              </a:lnSpc>
              <a:spcBef>
                <a:spcPts val="1714"/>
              </a:spcBef>
              <a:buClr>
                <a:schemeClr val="bg1"/>
              </a:buClr>
              <a:buFont typeface="Arial" charset="0"/>
              <a:buChar char="•"/>
            </a:pPr>
            <a:r>
              <a:rPr lang="en-US" altLang="zh-CN" sz="2400" dirty="0"/>
              <a:t>40%</a:t>
            </a:r>
            <a:r>
              <a:rPr lang="zh-CN" altLang="en-US" sz="2400" dirty="0"/>
              <a:t>的美国信息工作者定期或偶尔在办公室外</a:t>
            </a:r>
            <a:r>
              <a:rPr lang="zh-CN" altLang="en-US" sz="2400" dirty="0" smtClean="0"/>
              <a:t>工作</a:t>
            </a:r>
            <a:endParaRPr lang="en-US" altLang="zh-CN" sz="2400" dirty="0" smtClean="0"/>
          </a:p>
          <a:p>
            <a:pPr marL="408194" indent="-408194">
              <a:lnSpc>
                <a:spcPct val="90000"/>
              </a:lnSpc>
              <a:spcBef>
                <a:spcPts val="1714"/>
              </a:spcBef>
              <a:buClr>
                <a:schemeClr val="bg1"/>
              </a:buClr>
              <a:buFont typeface="Arial" charset="0"/>
              <a:buChar char="•"/>
            </a:pPr>
            <a:r>
              <a:rPr lang="en-US" altLang="zh-CN" sz="2200" dirty="0">
                <a:solidFill>
                  <a:schemeClr val="bg1"/>
                </a:solidFill>
                <a:cs typeface="Calibri"/>
              </a:rPr>
              <a:t>59%</a:t>
            </a:r>
            <a:r>
              <a:rPr lang="zh-CN" altLang="en-US" sz="2200" dirty="0">
                <a:solidFill>
                  <a:schemeClr val="bg1"/>
                </a:solidFill>
                <a:cs typeface="Calibri"/>
              </a:rPr>
              <a:t>的中型企业已经或计划减少办公空间，因为灵活</a:t>
            </a:r>
            <a:r>
              <a:rPr lang="en-US" altLang="zh-CN" sz="2200" dirty="0">
                <a:solidFill>
                  <a:schemeClr val="bg1"/>
                </a:solidFill>
                <a:cs typeface="Calibri"/>
              </a:rPr>
              <a:t>/</a:t>
            </a:r>
            <a:r>
              <a:rPr lang="zh-CN" altLang="en-US" sz="2200" dirty="0">
                <a:solidFill>
                  <a:schemeClr val="bg1"/>
                </a:solidFill>
                <a:cs typeface="Calibri"/>
              </a:rPr>
              <a:t>远程办公的员工需要更少的办公桌</a:t>
            </a:r>
            <a:endParaRPr lang="en-US" sz="2200" dirty="0">
              <a:solidFill>
                <a:schemeClr val="bg1"/>
              </a:solidFill>
              <a:cs typeface="Calibri"/>
            </a:endParaRPr>
          </a:p>
        </p:txBody>
      </p:sp>
      <p:sp>
        <p:nvSpPr>
          <p:cNvPr id="11" name="Text Placeholder 1"/>
          <p:cNvSpPr txBox="1">
            <a:spLocks/>
          </p:cNvSpPr>
          <p:nvPr/>
        </p:nvSpPr>
        <p:spPr>
          <a:xfrm>
            <a:off x="731520" y="1938020"/>
            <a:ext cx="6949440" cy="5669280"/>
          </a:xfrm>
          <a:prstGeom prst="rect">
            <a:avLst/>
          </a:prstGeom>
        </p:spPr>
        <p:txBody>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50000"/>
                    <a:lumOff val="50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50000"/>
                    <a:lumOff val="50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50000"/>
                    <a:lumOff val="50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a:lnSpc>
                <a:spcPct val="100000"/>
              </a:lnSpc>
            </a:pPr>
            <a:r>
              <a:rPr lang="zh-CN" altLang="en-US" dirty="0">
                <a:solidFill>
                  <a:schemeClr val="tx2">
                    <a:lumMod val="65000"/>
                    <a:lumOff val="35000"/>
                  </a:schemeClr>
                </a:solidFill>
              </a:rPr>
              <a:t>一个号码，用于办公室内外的所有商务</a:t>
            </a:r>
            <a:r>
              <a:rPr lang="zh-CN" altLang="en-US" dirty="0" smtClean="0">
                <a:solidFill>
                  <a:schemeClr val="tx2">
                    <a:lumMod val="65000"/>
                    <a:lumOff val="35000"/>
                  </a:schemeClr>
                </a:solidFill>
              </a:rPr>
              <a:t>交流</a:t>
            </a:r>
            <a:endParaRPr lang="en-US" altLang="zh-CN" dirty="0" smtClean="0">
              <a:solidFill>
                <a:schemeClr val="tx2">
                  <a:lumMod val="65000"/>
                  <a:lumOff val="35000"/>
                </a:schemeClr>
              </a:solidFill>
            </a:endParaRPr>
          </a:p>
          <a:p>
            <a:pPr>
              <a:lnSpc>
                <a:spcPct val="100000"/>
              </a:lnSpc>
            </a:pPr>
            <a:r>
              <a:rPr lang="zh-CN" altLang="en-US" dirty="0">
                <a:solidFill>
                  <a:schemeClr val="tx2">
                    <a:lumMod val="65000"/>
                    <a:lumOff val="35000"/>
                  </a:schemeClr>
                </a:solidFill>
              </a:rPr>
              <a:t>在任何地点都能保持高效</a:t>
            </a:r>
            <a:r>
              <a:rPr lang="en-US" altLang="zh-CN" dirty="0">
                <a:solidFill>
                  <a:schemeClr val="tx2">
                    <a:lumMod val="65000"/>
                    <a:lumOff val="35000"/>
                  </a:schemeClr>
                </a:solidFill>
              </a:rPr>
              <a:t>:</a:t>
            </a:r>
            <a:r>
              <a:rPr lang="zh-CN" altLang="en-US" dirty="0">
                <a:solidFill>
                  <a:schemeClr val="tx2">
                    <a:lumMod val="65000"/>
                    <a:lumOff val="35000"/>
                  </a:schemeClr>
                </a:solidFill>
              </a:rPr>
              <a:t>只需点击鼠标就能轻松高效地召开</a:t>
            </a:r>
            <a:r>
              <a:rPr lang="zh-CN" altLang="en-US" dirty="0" smtClean="0">
                <a:solidFill>
                  <a:schemeClr val="tx2">
                    <a:lumMod val="65000"/>
                    <a:lumOff val="35000"/>
                  </a:schemeClr>
                </a:solidFill>
              </a:rPr>
              <a:t>会议</a:t>
            </a:r>
            <a:endParaRPr lang="en-US" altLang="zh-CN" dirty="0" smtClean="0">
              <a:solidFill>
                <a:schemeClr val="tx2">
                  <a:lumMod val="65000"/>
                  <a:lumOff val="35000"/>
                </a:schemeClr>
              </a:solidFill>
            </a:endParaRPr>
          </a:p>
          <a:p>
            <a:pPr marL="0" indent="0">
              <a:lnSpc>
                <a:spcPct val="100000"/>
              </a:lnSpc>
              <a:buNone/>
            </a:pPr>
            <a:r>
              <a:rPr lang="en-US" dirty="0">
                <a:solidFill>
                  <a:schemeClr val="tx2">
                    <a:lumMod val="65000"/>
                    <a:lumOff val="35000"/>
                  </a:schemeClr>
                </a:solidFill>
              </a:rPr>
              <a:t> </a:t>
            </a:r>
            <a:r>
              <a:rPr lang="en-US" dirty="0" smtClean="0">
                <a:solidFill>
                  <a:schemeClr val="tx2">
                    <a:lumMod val="65000"/>
                    <a:lumOff val="35000"/>
                  </a:schemeClr>
                </a:solidFill>
              </a:rPr>
              <a:t>     </a:t>
            </a:r>
            <a:r>
              <a:rPr lang="en-US" altLang="zh-CN" dirty="0" smtClean="0">
                <a:solidFill>
                  <a:schemeClr val="tx2">
                    <a:lumMod val="65000"/>
                    <a:lumOff val="35000"/>
                  </a:schemeClr>
                </a:solidFill>
              </a:rPr>
              <a:t>-</a:t>
            </a:r>
            <a:r>
              <a:rPr lang="zh-CN" altLang="en-US" dirty="0" smtClean="0">
                <a:solidFill>
                  <a:schemeClr val="tx2">
                    <a:lumMod val="65000"/>
                    <a:lumOff val="35000"/>
                  </a:schemeClr>
                </a:solidFill>
              </a:rPr>
              <a:t>邀请任何可以访问互联网的人员</a:t>
            </a:r>
            <a:endParaRPr lang="en-US" dirty="0" smtClean="0">
              <a:solidFill>
                <a:schemeClr val="tx2">
                  <a:lumMod val="65000"/>
                  <a:lumOff val="35000"/>
                </a:schemeClr>
              </a:solidFill>
            </a:endParaRPr>
          </a:p>
          <a:p>
            <a:pPr>
              <a:lnSpc>
                <a:spcPct val="100000"/>
              </a:lnSpc>
            </a:pPr>
            <a:r>
              <a:rPr lang="zh-CN" altLang="en-US" dirty="0" smtClean="0">
                <a:solidFill>
                  <a:schemeClr val="tx2">
                    <a:lumMod val="65000"/>
                    <a:lumOff val="35000"/>
                  </a:schemeClr>
                </a:solidFill>
              </a:rPr>
              <a:t>无硬件安装要求</a:t>
            </a:r>
            <a:endParaRPr lang="en-US" dirty="0">
              <a:solidFill>
                <a:schemeClr val="tx2">
                  <a:lumMod val="65000"/>
                  <a:lumOff val="35000"/>
                </a:schemeClr>
              </a:solidFill>
            </a:endParaRPr>
          </a:p>
        </p:txBody>
      </p:sp>
      <p:sp>
        <p:nvSpPr>
          <p:cNvPr id="12" name="Title 1">
            <a:extLst>
              <a:ext uri="{FF2B5EF4-FFF2-40B4-BE49-F238E27FC236}">
                <a16:creationId xmlns="" xmlns:a16="http://schemas.microsoft.com/office/drawing/2014/main" id="{9A99F1AF-2DD5-2B4E-8D58-0218AF177ACC}"/>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zh-CN" altLang="en-US" dirty="0" smtClean="0"/>
              <a:t>远离办公室的办公室</a:t>
            </a:r>
            <a:endParaRPr lang="en-US" altLang="zh-CN" dirty="0" smtClean="0"/>
          </a:p>
          <a:p>
            <a:r>
              <a:rPr lang="zh-CN" altLang="en-US" sz="2800" dirty="0" smtClean="0">
                <a:solidFill>
                  <a:schemeClr val="accent1"/>
                </a:solidFill>
              </a:rPr>
              <a:t>业务</a:t>
            </a:r>
            <a:r>
              <a:rPr lang="zh-CN" altLang="en-US" sz="2800" dirty="0">
                <a:solidFill>
                  <a:schemeClr val="accent1"/>
                </a:solidFill>
              </a:rPr>
              <a:t>影响和统计数据</a:t>
            </a:r>
            <a:r>
              <a:rPr lang="en-US" dirty="0"/>
              <a:t/>
            </a:r>
            <a:br>
              <a:rPr lang="en-US" dirty="0"/>
            </a:br>
            <a:endParaRPr lang="en-US" b="1" dirty="0">
              <a:latin typeface="Arial" charset="0"/>
              <a:ea typeface="Arial" charset="0"/>
              <a:cs typeface="Arial" charset="0"/>
            </a:endParaRPr>
          </a:p>
        </p:txBody>
      </p:sp>
    </p:spTree>
    <p:extLst>
      <p:ext uri="{BB962C8B-B14F-4D97-AF65-F5344CB8AC3E}">
        <p14:creationId xmlns:p14="http://schemas.microsoft.com/office/powerpoint/2010/main" val="1089308023"/>
      </p:ext>
    </p:extLst>
  </p:cSld>
  <p:clrMapOvr>
    <a:masterClrMapping/>
  </p:clrMapOvr>
  <p:transition xmlns:p14="http://schemas.microsoft.com/office/powerpoint/2010/main" spd="slow">
    <p:pull dir="ru"/>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4480" y="181114"/>
            <a:ext cx="9959970" cy="6637535"/>
          </a:xfrm>
          <a:prstGeom prst="rect">
            <a:avLst/>
          </a:prstGeom>
          <a:noFill/>
          <a:ln>
            <a:noFill/>
          </a:ln>
        </p:spPr>
      </p:pic>
      <p:sp>
        <p:nvSpPr>
          <p:cNvPr id="16" name="Rectangle 15"/>
          <p:cNvSpPr/>
          <p:nvPr/>
        </p:nvSpPr>
        <p:spPr>
          <a:xfrm rot="10800000">
            <a:off x="4240487" y="196229"/>
            <a:ext cx="8075135" cy="8042421"/>
          </a:xfrm>
          <a:prstGeom prst="rect">
            <a:avLst/>
          </a:prstGeom>
          <a:gradFill>
            <a:gsLst>
              <a:gs pos="0">
                <a:schemeClr val="bg1">
                  <a:alpha val="0"/>
                </a:schemeClr>
              </a:gs>
              <a:gs pos="48000">
                <a:schemeClr val="bg1"/>
              </a:gs>
            </a:gsLst>
            <a:lin ang="108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2" name="Rectangle 11"/>
          <p:cNvSpPr/>
          <p:nvPr/>
        </p:nvSpPr>
        <p:spPr>
          <a:xfrm>
            <a:off x="6540246" y="2086617"/>
            <a:ext cx="3475622" cy="4366537"/>
          </a:xfrm>
          <a:prstGeom prst="rect">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lIns="360000" tIns="65311" rIns="360000" bIns="65311" rtlCol="0" anchor="ctr" anchorCtr="0"/>
          <a:lstStyle/>
          <a:p>
            <a:pPr algn="ctr"/>
            <a:r>
              <a:rPr lang="zh-CN" altLang="en-US" sz="2000" i="1" dirty="0" smtClean="0">
                <a:solidFill>
                  <a:prstClr val="white"/>
                </a:solidFill>
                <a:cs typeface="Calibri"/>
              </a:rPr>
              <a:t>您的位置不再拖慢您的工作进度</a:t>
            </a:r>
            <a:r>
              <a:rPr lang="en-US" sz="2000" i="1" dirty="0" smtClean="0">
                <a:solidFill>
                  <a:prstClr val="white"/>
                </a:solidFill>
                <a:cs typeface="Calibri"/>
              </a:rPr>
              <a:t>– </a:t>
            </a:r>
            <a:r>
              <a:rPr lang="zh-CN" altLang="en-US" sz="2000" i="1" dirty="0" smtClean="0">
                <a:solidFill>
                  <a:prstClr val="white"/>
                </a:solidFill>
                <a:cs typeface="Calibri"/>
              </a:rPr>
              <a:t>打开平板，</a:t>
            </a:r>
            <a:r>
              <a:rPr lang="en-US" altLang="zh-CN" sz="2000" i="1" dirty="0" smtClean="0">
                <a:solidFill>
                  <a:prstClr val="white"/>
                </a:solidFill>
                <a:cs typeface="Calibri"/>
              </a:rPr>
              <a:t>PC</a:t>
            </a:r>
            <a:r>
              <a:rPr lang="zh-CN" altLang="en-US" sz="2000" i="1" dirty="0" smtClean="0">
                <a:solidFill>
                  <a:prstClr val="white"/>
                </a:solidFill>
                <a:cs typeface="Calibri"/>
              </a:rPr>
              <a:t>，移动电话或家庭电话</a:t>
            </a:r>
            <a:r>
              <a:rPr lang="en-US" sz="2000" i="1" dirty="0" smtClean="0">
                <a:solidFill>
                  <a:prstClr val="white"/>
                </a:solidFill>
                <a:cs typeface="Calibri"/>
              </a:rPr>
              <a:t> </a:t>
            </a:r>
            <a:r>
              <a:rPr lang="zh-CN" altLang="en-US" sz="2000" i="1" dirty="0" smtClean="0">
                <a:solidFill>
                  <a:prstClr val="white"/>
                </a:solidFill>
                <a:cs typeface="Calibri"/>
              </a:rPr>
              <a:t>，把它变成您的办公室分机</a:t>
            </a:r>
            <a:endParaRPr lang="en-US" sz="2000" i="1" dirty="0">
              <a:solidFill>
                <a:prstClr val="white"/>
              </a:solidFill>
              <a:cs typeface="Calibri"/>
            </a:endParaRPr>
          </a:p>
        </p:txBody>
      </p:sp>
      <p:sp>
        <p:nvSpPr>
          <p:cNvPr id="22" name="Rectangle 21"/>
          <p:cNvSpPr/>
          <p:nvPr/>
        </p:nvSpPr>
        <p:spPr>
          <a:xfrm>
            <a:off x="10015869" y="2086617"/>
            <a:ext cx="4337439" cy="1348778"/>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天气情况不再影响您的业务</a:t>
            </a:r>
            <a:endParaRPr lang="en-US" sz="2000" kern="0" dirty="0">
              <a:solidFill>
                <a:srgbClr val="323232"/>
              </a:solidFill>
              <a:cs typeface="Calibri"/>
            </a:endParaRPr>
          </a:p>
        </p:txBody>
      </p:sp>
      <p:sp>
        <p:nvSpPr>
          <p:cNvPr id="23" name="Rectangle 22"/>
          <p:cNvSpPr/>
          <p:nvPr/>
        </p:nvSpPr>
        <p:spPr>
          <a:xfrm>
            <a:off x="10015869" y="3631018"/>
            <a:ext cx="4337439" cy="1348777"/>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旅行通勤时间变为生产力时间</a:t>
            </a:r>
            <a:endParaRPr lang="en-US" sz="2000" kern="0" dirty="0">
              <a:solidFill>
                <a:srgbClr val="323232"/>
              </a:solidFill>
              <a:cs typeface="Calibri"/>
            </a:endParaRPr>
          </a:p>
        </p:txBody>
      </p:sp>
      <p:sp>
        <p:nvSpPr>
          <p:cNvPr id="24" name="Rectangle 23"/>
          <p:cNvSpPr/>
          <p:nvPr/>
        </p:nvSpPr>
        <p:spPr>
          <a:xfrm>
            <a:off x="10015869" y="5175418"/>
            <a:ext cx="4337439" cy="1277736"/>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保持连接、参与以及可达</a:t>
            </a:r>
            <a:endParaRPr lang="en-US" sz="2000" kern="0" dirty="0">
              <a:solidFill>
                <a:srgbClr val="323232"/>
              </a:solidFill>
              <a:cs typeface="Calibri"/>
            </a:endParaRPr>
          </a:p>
        </p:txBody>
      </p:sp>
      <p:sp>
        <p:nvSpPr>
          <p:cNvPr id="19" name="Rectangle 18"/>
          <p:cNvSpPr/>
          <p:nvPr/>
        </p:nvSpPr>
        <p:spPr>
          <a:xfrm>
            <a:off x="6540246" y="1254616"/>
            <a:ext cx="7813063" cy="831732"/>
          </a:xfrm>
          <a:prstGeom prst="rect">
            <a:avLst/>
          </a:prstGeom>
          <a:ln>
            <a:noFill/>
          </a:ln>
          <a:effectLst/>
        </p:spPr>
        <p:style>
          <a:lnRef idx="1">
            <a:schemeClr val="dk1"/>
          </a:lnRef>
          <a:fillRef idx="3">
            <a:schemeClr val="dk1"/>
          </a:fillRef>
          <a:effectRef idx="2">
            <a:schemeClr val="dk1"/>
          </a:effectRef>
          <a:fontRef idx="minor">
            <a:schemeClr val="lt1"/>
          </a:fontRef>
        </p:style>
        <p:txBody>
          <a:bodyPr lIns="130622" tIns="129600" rIns="129600" bIns="129600" rtlCol="0" anchor="ctr"/>
          <a:lstStyle/>
          <a:p>
            <a:pPr algn="ctr"/>
            <a:r>
              <a:rPr lang="zh-CN" altLang="en-US" sz="2400" b="1" dirty="0" smtClean="0">
                <a:solidFill>
                  <a:prstClr val="white"/>
                </a:solidFill>
                <a:cs typeface="Calibri"/>
              </a:rPr>
              <a:t>像在办公室一样工作</a:t>
            </a:r>
            <a:endParaRPr lang="en-US" sz="2400" b="1" dirty="0">
              <a:solidFill>
                <a:prstClr val="white"/>
              </a:solidFill>
              <a:cs typeface="Calibri"/>
            </a:endParaRPr>
          </a:p>
        </p:txBody>
      </p:sp>
      <p:sp>
        <p:nvSpPr>
          <p:cNvPr id="21" name="TextBox 20"/>
          <p:cNvSpPr txBox="1"/>
          <p:nvPr/>
        </p:nvSpPr>
        <p:spPr>
          <a:xfrm>
            <a:off x="0" y="6819062"/>
            <a:ext cx="14630400" cy="491661"/>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wrap="none" lIns="130622" tIns="65311" rIns="130622" bIns="65311" rtlCol="0" anchor="ctr" anchorCtr="1">
            <a:noAutofit/>
          </a:bodyPr>
          <a:lstStyle/>
          <a:p>
            <a:pPr algn="r">
              <a:lnSpc>
                <a:spcPct val="90000"/>
              </a:lnSpc>
            </a:pPr>
            <a:r>
              <a:rPr lang="zh-CN" altLang="en-US" sz="2800" b="1" dirty="0" smtClean="0">
                <a:solidFill>
                  <a:prstClr val="white"/>
                </a:solidFill>
                <a:cs typeface="Calibri"/>
              </a:rPr>
              <a:t>随时随地</a:t>
            </a:r>
            <a:endParaRPr lang="en-US" sz="2800" b="1" dirty="0">
              <a:solidFill>
                <a:prstClr val="white"/>
              </a:solidFill>
              <a:cs typeface="Calibri"/>
            </a:endParaRPr>
          </a:p>
        </p:txBody>
      </p:sp>
      <p:sp>
        <p:nvSpPr>
          <p:cNvPr id="2" name="Rectangle 1"/>
          <p:cNvSpPr/>
          <p:nvPr/>
        </p:nvSpPr>
        <p:spPr>
          <a:xfrm>
            <a:off x="6540244" y="2909960"/>
            <a:ext cx="3475623" cy="415498"/>
          </a:xfrm>
          <a:prstGeom prst="rect">
            <a:avLst/>
          </a:prstGeom>
        </p:spPr>
        <p:txBody>
          <a:bodyPr wrap="square">
            <a:spAutoFit/>
          </a:bodyPr>
          <a:lstStyle/>
          <a:p>
            <a:pPr algn="ctr"/>
            <a:r>
              <a:rPr lang="zh-CN" altLang="en-US" sz="2100" b="1" dirty="0" smtClean="0">
                <a:solidFill>
                  <a:prstClr val="white"/>
                </a:solidFill>
                <a:cs typeface="Calibri"/>
              </a:rPr>
              <a:t>您的办公室</a:t>
            </a:r>
            <a:r>
              <a:rPr lang="en-US" sz="2100" b="1" dirty="0" smtClean="0">
                <a:solidFill>
                  <a:prstClr val="white"/>
                </a:solidFill>
                <a:cs typeface="Calibri"/>
              </a:rPr>
              <a:t>, </a:t>
            </a:r>
            <a:r>
              <a:rPr lang="zh-CN" altLang="en-US" sz="2100" b="1" dirty="0" smtClean="0">
                <a:solidFill>
                  <a:prstClr val="white"/>
                </a:solidFill>
                <a:cs typeface="Calibri"/>
              </a:rPr>
              <a:t>任何地点</a:t>
            </a:r>
            <a:endParaRPr lang="en-US" sz="2100" b="1" dirty="0">
              <a:solidFill>
                <a:prstClr val="white"/>
              </a:solidFill>
              <a:cs typeface="Calibri"/>
            </a:endParaRPr>
          </a:p>
        </p:txBody>
      </p:sp>
    </p:spTree>
    <p:extLst>
      <p:ext uri="{BB962C8B-B14F-4D97-AF65-F5344CB8AC3E}">
        <p14:creationId xmlns:p14="http://schemas.microsoft.com/office/powerpoint/2010/main" val="1742430203"/>
      </p:ext>
    </p:extLst>
  </p:cSld>
  <p:clrMapOvr>
    <a:masterClrMapping/>
  </p:clrMapOvr>
  <p:transition xmlns:p14="http://schemas.microsoft.com/office/powerpoint/2010/main" spd="slow">
    <p:pull dir="ru"/>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202551" y="1644544"/>
            <a:ext cx="4849707" cy="5329123"/>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lIns="360000" tIns="65311" rIns="130622" bIns="65311" rtlCol="0" anchor="ctr"/>
          <a:lstStyle/>
          <a:p>
            <a:pPr marL="408194" indent="-408194">
              <a:lnSpc>
                <a:spcPct val="90000"/>
              </a:lnSpc>
              <a:spcBef>
                <a:spcPts val="1714"/>
              </a:spcBef>
              <a:buClr>
                <a:schemeClr val="accent1"/>
              </a:buClr>
            </a:pPr>
            <a:r>
              <a:rPr lang="zh-CN" altLang="en-US" sz="3000" b="1" i="1" dirty="0" smtClean="0">
                <a:solidFill>
                  <a:schemeClr val="bg1"/>
                </a:solidFill>
                <a:cs typeface="Calibri"/>
              </a:rPr>
              <a:t>您知道吗？</a:t>
            </a:r>
            <a:r>
              <a:rPr lang="en-US" sz="3000" b="1" i="1" dirty="0" smtClean="0">
                <a:solidFill>
                  <a:schemeClr val="bg1"/>
                </a:solidFill>
                <a:cs typeface="Calibri"/>
              </a:rPr>
              <a:t>… </a:t>
            </a:r>
            <a:endParaRPr lang="en-US" sz="3000" b="1" i="1" dirty="0">
              <a:solidFill>
                <a:schemeClr val="bg1"/>
              </a:solidFill>
              <a:cs typeface="Calibri"/>
            </a:endParaRPr>
          </a:p>
          <a:p>
            <a:pPr marL="408194" indent="-408194">
              <a:lnSpc>
                <a:spcPct val="90000"/>
              </a:lnSpc>
              <a:spcBef>
                <a:spcPts val="1714"/>
              </a:spcBef>
              <a:buClr>
                <a:schemeClr val="bg1"/>
              </a:buClr>
              <a:buFont typeface="Arial" charset="0"/>
              <a:buChar char="•"/>
            </a:pPr>
            <a:r>
              <a:rPr lang="en-US" sz="2200" dirty="0">
                <a:solidFill>
                  <a:schemeClr val="bg1"/>
                </a:solidFill>
                <a:cs typeface="Calibri"/>
              </a:rPr>
              <a:t>60</a:t>
            </a:r>
            <a:r>
              <a:rPr lang="en-US" sz="2200" dirty="0" smtClean="0">
                <a:solidFill>
                  <a:schemeClr val="bg1"/>
                </a:solidFill>
                <a:cs typeface="Calibri"/>
              </a:rPr>
              <a:t>%</a:t>
            </a:r>
            <a:r>
              <a:rPr lang="zh-CN" altLang="en-US" sz="2200" dirty="0">
                <a:solidFill>
                  <a:schemeClr val="bg1"/>
                </a:solidFill>
                <a:cs typeface="Calibri"/>
              </a:rPr>
              <a:t>被信息</a:t>
            </a:r>
            <a:r>
              <a:rPr lang="zh-CN" altLang="en-US" sz="2200" dirty="0" smtClean="0">
                <a:solidFill>
                  <a:schemeClr val="bg1"/>
                </a:solidFill>
                <a:cs typeface="Calibri"/>
              </a:rPr>
              <a:t>工作者使用的的设备既用作工作又用作私人目的</a:t>
            </a:r>
            <a:endParaRPr lang="en-US" altLang="zh-CN" sz="2200" dirty="0" smtClean="0">
              <a:solidFill>
                <a:schemeClr val="bg1"/>
              </a:solidFill>
              <a:cs typeface="Calibri"/>
            </a:endParaRPr>
          </a:p>
          <a:p>
            <a:pPr marL="408194" indent="-408194">
              <a:lnSpc>
                <a:spcPct val="90000"/>
              </a:lnSpc>
              <a:spcBef>
                <a:spcPts val="1714"/>
              </a:spcBef>
              <a:buClr>
                <a:schemeClr val="bg1"/>
              </a:buClr>
              <a:buFont typeface="Arial" charset="0"/>
              <a:buChar char="•"/>
            </a:pPr>
            <a:r>
              <a:rPr lang="en-US" sz="2200" dirty="0" smtClean="0">
                <a:solidFill>
                  <a:schemeClr val="bg1"/>
                </a:solidFill>
                <a:cs typeface="Calibri"/>
              </a:rPr>
              <a:t>52%</a:t>
            </a:r>
            <a:r>
              <a:rPr lang="zh-CN" altLang="en-US" sz="2200" dirty="0" smtClean="0">
                <a:solidFill>
                  <a:schemeClr val="bg1"/>
                </a:solidFill>
                <a:cs typeface="Calibri"/>
              </a:rPr>
              <a:t>的信息工作者使用</a:t>
            </a:r>
            <a:r>
              <a:rPr lang="en-US" altLang="zh-CN" sz="2200" dirty="0" smtClean="0">
                <a:solidFill>
                  <a:schemeClr val="bg1"/>
                </a:solidFill>
                <a:cs typeface="Calibri"/>
              </a:rPr>
              <a:t>2</a:t>
            </a:r>
            <a:r>
              <a:rPr lang="zh-CN" altLang="en-US" sz="2200" dirty="0" smtClean="0">
                <a:solidFill>
                  <a:schemeClr val="bg1"/>
                </a:solidFill>
                <a:cs typeface="Calibri"/>
              </a:rPr>
              <a:t>个或</a:t>
            </a:r>
            <a:r>
              <a:rPr lang="en-US" altLang="zh-CN" sz="2200" dirty="0" smtClean="0">
                <a:solidFill>
                  <a:schemeClr val="bg1"/>
                </a:solidFill>
                <a:cs typeface="Calibri"/>
              </a:rPr>
              <a:t>2</a:t>
            </a:r>
            <a:r>
              <a:rPr lang="zh-CN" altLang="en-US" sz="2200" dirty="0" smtClean="0">
                <a:solidFill>
                  <a:schemeClr val="bg1"/>
                </a:solidFill>
                <a:cs typeface="Calibri"/>
              </a:rPr>
              <a:t>个以上的设备工作</a:t>
            </a:r>
            <a:endParaRPr lang="en-US" sz="2200" dirty="0">
              <a:solidFill>
                <a:schemeClr val="bg1"/>
              </a:solidFill>
              <a:cs typeface="Calibri"/>
            </a:endParaRPr>
          </a:p>
          <a:p>
            <a:pPr marL="408194" indent="-408194">
              <a:lnSpc>
                <a:spcPct val="90000"/>
              </a:lnSpc>
              <a:spcBef>
                <a:spcPts val="1714"/>
              </a:spcBef>
              <a:buClr>
                <a:schemeClr val="bg1"/>
              </a:buClr>
              <a:buFont typeface="Arial" charset="0"/>
              <a:buChar char="•"/>
            </a:pPr>
            <a:r>
              <a:rPr lang="en-US" sz="2200" dirty="0">
                <a:solidFill>
                  <a:schemeClr val="bg1"/>
                </a:solidFill>
                <a:cs typeface="Calibri"/>
              </a:rPr>
              <a:t>40% </a:t>
            </a:r>
            <a:r>
              <a:rPr lang="zh-CN" altLang="en-US" sz="2200" dirty="0" smtClean="0">
                <a:solidFill>
                  <a:schemeClr val="bg1"/>
                </a:solidFill>
                <a:cs typeface="Calibri"/>
              </a:rPr>
              <a:t>把移动电话当作业务通信的主要设备</a:t>
            </a:r>
            <a:endParaRPr lang="en-US" sz="2200" dirty="0">
              <a:solidFill>
                <a:schemeClr val="bg1"/>
              </a:solidFill>
              <a:cs typeface="Calibri"/>
            </a:endParaRPr>
          </a:p>
        </p:txBody>
      </p:sp>
      <p:sp>
        <p:nvSpPr>
          <p:cNvPr id="11" name="Text Placeholder 1"/>
          <p:cNvSpPr txBox="1">
            <a:spLocks/>
          </p:cNvSpPr>
          <p:nvPr/>
        </p:nvSpPr>
        <p:spPr>
          <a:xfrm>
            <a:off x="731520" y="1938020"/>
            <a:ext cx="6949440" cy="5669280"/>
          </a:xfrm>
          <a:prstGeom prst="rect">
            <a:avLst/>
          </a:prstGeom>
        </p:spPr>
        <p:txBody>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50000"/>
                    <a:lumOff val="50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50000"/>
                    <a:lumOff val="50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50000"/>
                    <a:lumOff val="50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50000"/>
                    <a:lumOff val="50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a:lnSpc>
                <a:spcPct val="100000"/>
              </a:lnSpc>
            </a:pPr>
            <a:r>
              <a:rPr lang="zh-CN" altLang="en-US" dirty="0" smtClean="0">
                <a:solidFill>
                  <a:schemeClr val="tx2">
                    <a:lumMod val="65000"/>
                    <a:lumOff val="35000"/>
                  </a:schemeClr>
                </a:solidFill>
              </a:rPr>
              <a:t>利用安全的</a:t>
            </a:r>
            <a:r>
              <a:rPr lang="en-US" altLang="zh-CN" dirty="0" smtClean="0">
                <a:solidFill>
                  <a:schemeClr val="tx2">
                    <a:lumMod val="65000"/>
                    <a:lumOff val="35000"/>
                  </a:schemeClr>
                </a:solidFill>
              </a:rPr>
              <a:t>BOYD</a:t>
            </a:r>
            <a:r>
              <a:rPr lang="zh-CN" altLang="en-US" dirty="0" smtClean="0">
                <a:solidFill>
                  <a:schemeClr val="tx2">
                    <a:lumMod val="65000"/>
                    <a:lumOff val="35000"/>
                  </a:schemeClr>
                </a:solidFill>
              </a:rPr>
              <a:t>设备来满足业务需求</a:t>
            </a:r>
            <a:endParaRPr lang="en-US" altLang="zh-CN" dirty="0" smtClean="0">
              <a:solidFill>
                <a:schemeClr val="tx2">
                  <a:lumMod val="65000"/>
                  <a:lumOff val="35000"/>
                </a:schemeClr>
              </a:solidFill>
            </a:endParaRPr>
          </a:p>
          <a:p>
            <a:pPr>
              <a:lnSpc>
                <a:spcPct val="100000"/>
              </a:lnSpc>
            </a:pPr>
            <a:r>
              <a:rPr lang="zh-CN" altLang="en-US" dirty="0" smtClean="0">
                <a:solidFill>
                  <a:schemeClr val="tx2">
                    <a:lumMod val="65000"/>
                    <a:lumOff val="35000"/>
                  </a:schemeClr>
                </a:solidFill>
              </a:rPr>
              <a:t>用</a:t>
            </a:r>
            <a:r>
              <a:rPr lang="en-US" altLang="zh-CN" dirty="0">
                <a:solidFill>
                  <a:schemeClr val="tx2">
                    <a:lumMod val="65000"/>
                    <a:lumOff val="35000"/>
                  </a:schemeClr>
                </a:solidFill>
              </a:rPr>
              <a:t>Avaya </a:t>
            </a:r>
            <a:r>
              <a:rPr lang="en-US" altLang="zh-CN" dirty="0" smtClean="0">
                <a:solidFill>
                  <a:schemeClr val="tx2">
                    <a:lumMod val="65000"/>
                    <a:lumOff val="35000"/>
                  </a:schemeClr>
                </a:solidFill>
              </a:rPr>
              <a:t>Equinox</a:t>
            </a:r>
            <a:r>
              <a:rPr lang="zh-CN" altLang="en-US" dirty="0" smtClean="0">
                <a:solidFill>
                  <a:schemeClr val="tx2">
                    <a:lumMod val="65000"/>
                    <a:lumOff val="35000"/>
                  </a:schemeClr>
                </a:solidFill>
              </a:rPr>
              <a:t>“要事置顶”主屏</a:t>
            </a:r>
            <a:r>
              <a:rPr lang="en-US" altLang="zh-CN" dirty="0" smtClean="0">
                <a:solidFill>
                  <a:schemeClr val="tx2">
                    <a:lumMod val="65000"/>
                    <a:lumOff val="35000"/>
                  </a:schemeClr>
                </a:solidFill>
              </a:rPr>
              <a:t> </a:t>
            </a:r>
            <a:r>
              <a:rPr lang="zh-CN" altLang="en-US" dirty="0" smtClean="0">
                <a:solidFill>
                  <a:schemeClr val="tx2">
                    <a:lumMod val="65000"/>
                    <a:lumOff val="35000"/>
                  </a:schemeClr>
                </a:solidFill>
              </a:rPr>
              <a:t>实现任何地点的快速响应</a:t>
            </a:r>
            <a:endParaRPr lang="en-US" dirty="0">
              <a:solidFill>
                <a:schemeClr val="tx2">
                  <a:lumMod val="65000"/>
                  <a:lumOff val="35000"/>
                </a:schemeClr>
              </a:solidFill>
            </a:endParaRPr>
          </a:p>
          <a:p>
            <a:pPr>
              <a:lnSpc>
                <a:spcPct val="100000"/>
              </a:lnSpc>
            </a:pPr>
            <a:r>
              <a:rPr lang="en-US" dirty="0">
                <a:solidFill>
                  <a:schemeClr val="tx2">
                    <a:lumMod val="65000"/>
                    <a:lumOff val="35000"/>
                  </a:schemeClr>
                </a:solidFill>
              </a:rPr>
              <a:t>WiFi and </a:t>
            </a:r>
            <a:r>
              <a:rPr lang="zh-CN" altLang="en-US" dirty="0" smtClean="0">
                <a:solidFill>
                  <a:schemeClr val="tx2">
                    <a:lumMod val="65000"/>
                    <a:lumOff val="35000"/>
                  </a:schemeClr>
                </a:solidFill>
              </a:rPr>
              <a:t>最低消费路由帮助控制花销</a:t>
            </a:r>
            <a:endParaRPr lang="en-US" dirty="0">
              <a:solidFill>
                <a:schemeClr val="tx2">
                  <a:lumMod val="65000"/>
                  <a:lumOff val="35000"/>
                </a:schemeClr>
              </a:solidFill>
            </a:endParaRPr>
          </a:p>
        </p:txBody>
      </p:sp>
      <p:sp>
        <p:nvSpPr>
          <p:cNvPr id="12" name="Title 1">
            <a:extLst>
              <a:ext uri="{FF2B5EF4-FFF2-40B4-BE49-F238E27FC236}">
                <a16:creationId xmlns="" xmlns:a16="http://schemas.microsoft.com/office/drawing/2014/main" id="{F2812B36-A7AC-E84C-9736-162D6D468BE5}"/>
              </a:ext>
            </a:extLst>
          </p:cNvPr>
          <p:cNvSpPr txBox="1">
            <a:spLocks/>
          </p:cNvSpPr>
          <p:nvPr/>
        </p:nvSpPr>
        <p:spPr>
          <a:xfrm>
            <a:off x="742062" y="536631"/>
            <a:ext cx="13659037" cy="1005840"/>
          </a:xfrm>
          <a:prstGeom prst="rect">
            <a:avLst/>
          </a:prstGeom>
        </p:spPr>
        <p:txBody>
          <a:bodyPr/>
          <a:lst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a:lstStyle>
          <a:p>
            <a:r>
              <a:rPr lang="zh-CN" altLang="en-US" dirty="0" smtClean="0"/>
              <a:t>“便携式”办公室</a:t>
            </a:r>
            <a:endParaRPr lang="en-US" dirty="0"/>
          </a:p>
          <a:p>
            <a:r>
              <a:rPr lang="en-US" sz="2800" dirty="0">
                <a:solidFill>
                  <a:schemeClr val="accent1"/>
                </a:solidFill>
              </a:rPr>
              <a:t>Business impacts and </a:t>
            </a:r>
            <a:r>
              <a:rPr lang="en-US" sz="2800" dirty="0" smtClean="0">
                <a:solidFill>
                  <a:schemeClr val="accent1"/>
                </a:solidFill>
              </a:rPr>
              <a:t>stats</a:t>
            </a:r>
            <a:r>
              <a:rPr lang="zh-CN" altLang="en-US" sz="2800" dirty="0" smtClean="0">
                <a:solidFill>
                  <a:schemeClr val="accent1"/>
                </a:solidFill>
              </a:rPr>
              <a:t>（业务影响和统计数据）</a:t>
            </a:r>
            <a:r>
              <a:rPr lang="en-US" dirty="0"/>
              <a:t/>
            </a:r>
            <a:br>
              <a:rPr lang="en-US" dirty="0"/>
            </a:br>
            <a:endParaRPr lang="en-US" b="1" dirty="0">
              <a:latin typeface="Arial" charset="0"/>
              <a:ea typeface="Arial" charset="0"/>
              <a:cs typeface="Arial" charset="0"/>
            </a:endParaRPr>
          </a:p>
        </p:txBody>
      </p:sp>
    </p:spTree>
    <p:extLst>
      <p:ext uri="{BB962C8B-B14F-4D97-AF65-F5344CB8AC3E}">
        <p14:creationId xmlns:p14="http://schemas.microsoft.com/office/powerpoint/2010/main" val="671851984"/>
      </p:ext>
    </p:extLst>
  </p:cSld>
  <p:clrMapOvr>
    <a:masterClrMapping/>
  </p:clrMapOvr>
  <p:transition xmlns:p14="http://schemas.microsoft.com/office/powerpoint/2010/main" spd="slow">
    <p:pull dir="ru"/>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1642"/>
            <a:ext cx="9028142" cy="6667651"/>
          </a:xfrm>
          <a:prstGeom prst="rect">
            <a:avLst/>
          </a:prstGeom>
        </p:spPr>
      </p:pic>
      <p:sp>
        <p:nvSpPr>
          <p:cNvPr id="16" name="Rectangle 15"/>
          <p:cNvSpPr/>
          <p:nvPr/>
        </p:nvSpPr>
        <p:spPr>
          <a:xfrm rot="10800000">
            <a:off x="4240487" y="181239"/>
            <a:ext cx="8075135" cy="8042421"/>
          </a:xfrm>
          <a:prstGeom prst="rect">
            <a:avLst/>
          </a:prstGeom>
          <a:gradFill>
            <a:gsLst>
              <a:gs pos="0">
                <a:schemeClr val="bg1">
                  <a:alpha val="0"/>
                </a:schemeClr>
              </a:gs>
              <a:gs pos="48000">
                <a:schemeClr val="bg1"/>
              </a:gs>
            </a:gsLst>
            <a:lin ang="10800000" scaled="0"/>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2" name="Rectangle 11"/>
          <p:cNvSpPr/>
          <p:nvPr/>
        </p:nvSpPr>
        <p:spPr>
          <a:xfrm>
            <a:off x="6540246" y="2086617"/>
            <a:ext cx="3475622" cy="4366537"/>
          </a:xfrm>
          <a:prstGeom prst="rect">
            <a:avLst/>
          </a:prstGeom>
          <a:solidFill>
            <a:srgbClr val="DA291C"/>
          </a:solidFill>
          <a:ln>
            <a:noFill/>
          </a:ln>
          <a:effectLst/>
        </p:spPr>
        <p:style>
          <a:lnRef idx="1">
            <a:schemeClr val="accent1"/>
          </a:lnRef>
          <a:fillRef idx="3">
            <a:schemeClr val="accent1"/>
          </a:fillRef>
          <a:effectRef idx="2">
            <a:schemeClr val="accent1"/>
          </a:effectRef>
          <a:fontRef idx="minor">
            <a:schemeClr val="lt1"/>
          </a:fontRef>
        </p:style>
        <p:txBody>
          <a:bodyPr lIns="360000" tIns="65311" rIns="360000" bIns="65311" rtlCol="0" anchor="ctr" anchorCtr="0"/>
          <a:lstStyle/>
          <a:p>
            <a:pPr algn="ctr"/>
            <a:r>
              <a:rPr lang="zh-CN" altLang="en-US" sz="2000" i="1" dirty="0" smtClean="0">
                <a:solidFill>
                  <a:prstClr val="white"/>
                </a:solidFill>
                <a:cs typeface="Calibri"/>
              </a:rPr>
              <a:t>您能够保持</a:t>
            </a:r>
            <a:r>
              <a:rPr lang="zh-CN" altLang="en-US" sz="2000" i="1" dirty="0">
                <a:solidFill>
                  <a:prstClr val="white"/>
                </a:solidFill>
                <a:cs typeface="Calibri"/>
              </a:rPr>
              <a:t>和同事连接不再</a:t>
            </a:r>
            <a:r>
              <a:rPr lang="zh-CN" altLang="en-US" sz="2000" i="1" dirty="0" smtClean="0">
                <a:solidFill>
                  <a:prstClr val="white"/>
                </a:solidFill>
                <a:cs typeface="Calibri"/>
              </a:rPr>
              <a:t>需要跟办公桌绑定</a:t>
            </a:r>
            <a:endParaRPr lang="en-US" sz="2000" i="1" dirty="0">
              <a:solidFill>
                <a:prstClr val="white"/>
              </a:solidFill>
              <a:cs typeface="Calibri"/>
            </a:endParaRPr>
          </a:p>
        </p:txBody>
      </p:sp>
      <p:sp>
        <p:nvSpPr>
          <p:cNvPr id="22" name="Rectangle 21"/>
          <p:cNvSpPr/>
          <p:nvPr/>
        </p:nvSpPr>
        <p:spPr>
          <a:xfrm>
            <a:off x="10015869" y="2086617"/>
            <a:ext cx="4337439" cy="1348778"/>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连接到专家</a:t>
            </a:r>
            <a:r>
              <a:rPr lang="en-US" sz="2000" kern="0" dirty="0" smtClean="0">
                <a:solidFill>
                  <a:srgbClr val="323232"/>
                </a:solidFill>
                <a:cs typeface="Calibri"/>
              </a:rPr>
              <a:t>/ </a:t>
            </a:r>
            <a:r>
              <a:rPr lang="zh-CN" altLang="en-US" sz="2000" kern="0" dirty="0" smtClean="0">
                <a:solidFill>
                  <a:srgbClr val="323232"/>
                </a:solidFill>
                <a:cs typeface="Calibri"/>
              </a:rPr>
              <a:t>从任何地点获得支持</a:t>
            </a:r>
            <a:endParaRPr lang="en-US" sz="2000" kern="0" dirty="0">
              <a:solidFill>
                <a:srgbClr val="323232"/>
              </a:solidFill>
              <a:cs typeface="Calibri"/>
            </a:endParaRPr>
          </a:p>
        </p:txBody>
      </p:sp>
      <p:sp>
        <p:nvSpPr>
          <p:cNvPr id="23" name="Rectangle 22"/>
          <p:cNvSpPr/>
          <p:nvPr/>
        </p:nvSpPr>
        <p:spPr>
          <a:xfrm>
            <a:off x="10015869" y="3631018"/>
            <a:ext cx="4337439" cy="1348777"/>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保持联络</a:t>
            </a:r>
            <a:endParaRPr lang="en-US" altLang="zh-CN" sz="2000" kern="0" dirty="0" smtClean="0">
              <a:solidFill>
                <a:srgbClr val="323232"/>
              </a:solidFill>
              <a:cs typeface="Calibri"/>
            </a:endParaRPr>
          </a:p>
          <a:p>
            <a:pPr algn="ctr"/>
            <a:r>
              <a:rPr lang="zh-CN" altLang="en-US" sz="2000" kern="0" dirty="0" smtClean="0">
                <a:solidFill>
                  <a:srgbClr val="323232"/>
                </a:solidFill>
                <a:cs typeface="Calibri"/>
              </a:rPr>
              <a:t>绝不错过任何会议和呼叫</a:t>
            </a:r>
            <a:endParaRPr lang="en-US" sz="2000" kern="0" dirty="0">
              <a:solidFill>
                <a:srgbClr val="323232"/>
              </a:solidFill>
              <a:cs typeface="Calibri"/>
            </a:endParaRPr>
          </a:p>
        </p:txBody>
      </p:sp>
      <p:sp>
        <p:nvSpPr>
          <p:cNvPr id="24" name="Rectangle 23"/>
          <p:cNvSpPr/>
          <p:nvPr/>
        </p:nvSpPr>
        <p:spPr>
          <a:xfrm>
            <a:off x="10015869" y="5175418"/>
            <a:ext cx="4337439" cy="1277736"/>
          </a:xfrm>
          <a:prstGeom prst="rect">
            <a:avLst/>
          </a:prstGeom>
          <a:solidFill>
            <a:schemeClr val="bg2"/>
          </a:solidFill>
          <a:ln w="9525" cap="flat" cmpd="sng" algn="ctr">
            <a:noFill/>
            <a:prstDash val="solid"/>
          </a:ln>
          <a:effectLst/>
        </p:spPr>
        <p:txBody>
          <a:bodyPr rtlCol="0" anchor="ctr"/>
          <a:lstStyle/>
          <a:p>
            <a:pPr algn="ctr"/>
            <a:r>
              <a:rPr lang="zh-CN" altLang="en-US" sz="2000" kern="0" dirty="0" smtClean="0">
                <a:solidFill>
                  <a:srgbClr val="323232"/>
                </a:solidFill>
                <a:cs typeface="Calibri"/>
              </a:rPr>
              <a:t>快速决策</a:t>
            </a:r>
            <a:endParaRPr lang="en-US" altLang="zh-CN" sz="2000" kern="0" dirty="0" smtClean="0">
              <a:solidFill>
                <a:srgbClr val="323232"/>
              </a:solidFill>
              <a:cs typeface="Calibri"/>
            </a:endParaRPr>
          </a:p>
          <a:p>
            <a:pPr algn="ctr"/>
            <a:r>
              <a:rPr lang="zh-CN" altLang="en-US" sz="2000" kern="0" dirty="0" smtClean="0">
                <a:solidFill>
                  <a:srgbClr val="323232"/>
                </a:solidFill>
                <a:cs typeface="Calibri"/>
              </a:rPr>
              <a:t>通过远程会议（预约的或临时召集的）</a:t>
            </a:r>
            <a:endParaRPr lang="en-US" sz="2000" kern="0" dirty="0">
              <a:solidFill>
                <a:srgbClr val="323232"/>
              </a:solidFill>
              <a:cs typeface="Calibri"/>
            </a:endParaRPr>
          </a:p>
        </p:txBody>
      </p:sp>
      <p:sp>
        <p:nvSpPr>
          <p:cNvPr id="19" name="Rectangle 18"/>
          <p:cNvSpPr/>
          <p:nvPr/>
        </p:nvSpPr>
        <p:spPr>
          <a:xfrm>
            <a:off x="6540246" y="1254616"/>
            <a:ext cx="7813063" cy="831732"/>
          </a:xfrm>
          <a:prstGeom prst="rect">
            <a:avLst/>
          </a:prstGeom>
          <a:ln>
            <a:noFill/>
          </a:ln>
          <a:effectLst/>
        </p:spPr>
        <p:style>
          <a:lnRef idx="1">
            <a:schemeClr val="dk1"/>
          </a:lnRef>
          <a:fillRef idx="3">
            <a:schemeClr val="dk1"/>
          </a:fillRef>
          <a:effectRef idx="2">
            <a:schemeClr val="dk1"/>
          </a:effectRef>
          <a:fontRef idx="minor">
            <a:schemeClr val="lt1"/>
          </a:fontRef>
        </p:style>
        <p:txBody>
          <a:bodyPr lIns="130622" tIns="129600" rIns="129600" bIns="129600" rtlCol="0" anchor="ctr"/>
          <a:lstStyle/>
          <a:p>
            <a:pPr algn="ctr"/>
            <a:r>
              <a:rPr lang="zh-CN" altLang="en-US" sz="2400" b="1" dirty="0" smtClean="0">
                <a:solidFill>
                  <a:prstClr val="white"/>
                </a:solidFill>
                <a:cs typeface="Calibri"/>
              </a:rPr>
              <a:t>语音、视频、即时消息，会议</a:t>
            </a:r>
            <a:r>
              <a:rPr lang="en-US" sz="2400" b="1" dirty="0" smtClean="0">
                <a:solidFill>
                  <a:prstClr val="white"/>
                </a:solidFill>
                <a:cs typeface="Calibri"/>
              </a:rPr>
              <a:t> </a:t>
            </a:r>
            <a:r>
              <a:rPr lang="zh-CN" altLang="en-US" sz="2400" b="1" dirty="0" smtClean="0">
                <a:solidFill>
                  <a:prstClr val="white"/>
                </a:solidFill>
                <a:cs typeface="Calibri"/>
              </a:rPr>
              <a:t>随时随地</a:t>
            </a:r>
            <a:endParaRPr lang="en-US" sz="2400" b="1" dirty="0">
              <a:solidFill>
                <a:prstClr val="white"/>
              </a:solidFill>
              <a:cs typeface="Calibri"/>
            </a:endParaRPr>
          </a:p>
        </p:txBody>
      </p:sp>
      <p:sp>
        <p:nvSpPr>
          <p:cNvPr id="21" name="TextBox 20"/>
          <p:cNvSpPr txBox="1"/>
          <p:nvPr/>
        </p:nvSpPr>
        <p:spPr>
          <a:xfrm>
            <a:off x="0" y="6819062"/>
            <a:ext cx="14630400" cy="491661"/>
          </a:xfrm>
          <a:prstGeom prst="rect">
            <a:avLst/>
          </a:prstGeom>
          <a:solidFill>
            <a:srgbClr val="DA291C"/>
          </a:solidFill>
          <a:ln>
            <a:noFill/>
          </a:ln>
          <a:effectLst/>
        </p:spPr>
        <p:style>
          <a:lnRef idx="1">
            <a:schemeClr val="dk1"/>
          </a:lnRef>
          <a:fillRef idx="3">
            <a:schemeClr val="dk1"/>
          </a:fillRef>
          <a:effectRef idx="2">
            <a:schemeClr val="dk1"/>
          </a:effectRef>
          <a:fontRef idx="minor">
            <a:schemeClr val="lt1"/>
          </a:fontRef>
        </p:style>
        <p:txBody>
          <a:bodyPr wrap="none" lIns="130622" tIns="65311" rIns="130622" bIns="65311" rtlCol="0" anchor="ctr" anchorCtr="1">
            <a:noAutofit/>
          </a:bodyPr>
          <a:lstStyle/>
          <a:p>
            <a:pPr algn="r">
              <a:lnSpc>
                <a:spcPct val="90000"/>
              </a:lnSpc>
            </a:pPr>
            <a:r>
              <a:rPr lang="zh-CN" altLang="en-US" sz="2800" b="1" dirty="0" smtClean="0">
                <a:solidFill>
                  <a:prstClr val="white"/>
                </a:solidFill>
                <a:cs typeface="Calibri"/>
              </a:rPr>
              <a:t>“便携式”办公室</a:t>
            </a:r>
            <a:endParaRPr lang="en-US" sz="2800" b="1" dirty="0">
              <a:solidFill>
                <a:prstClr val="white"/>
              </a:solidFill>
              <a:cs typeface="Calibri"/>
            </a:endParaRPr>
          </a:p>
        </p:txBody>
      </p:sp>
      <p:sp>
        <p:nvSpPr>
          <p:cNvPr id="2" name="Rectangle 1"/>
          <p:cNvSpPr/>
          <p:nvPr/>
        </p:nvSpPr>
        <p:spPr>
          <a:xfrm>
            <a:off x="6540244" y="2909960"/>
            <a:ext cx="3475623" cy="415498"/>
          </a:xfrm>
          <a:prstGeom prst="rect">
            <a:avLst/>
          </a:prstGeom>
        </p:spPr>
        <p:txBody>
          <a:bodyPr wrap="square">
            <a:spAutoFit/>
          </a:bodyPr>
          <a:lstStyle/>
          <a:p>
            <a:pPr algn="ctr"/>
            <a:r>
              <a:rPr lang="zh-CN" altLang="en-US" sz="2100" b="1" dirty="0" smtClean="0">
                <a:solidFill>
                  <a:prstClr val="white"/>
                </a:solidFill>
                <a:cs typeface="Calibri"/>
              </a:rPr>
              <a:t>您的移动办公室</a:t>
            </a:r>
            <a:endParaRPr lang="en-US" sz="2100" b="1" dirty="0">
              <a:solidFill>
                <a:prstClr val="white"/>
              </a:solidFill>
              <a:cs typeface="Calibri"/>
            </a:endParaRPr>
          </a:p>
        </p:txBody>
      </p:sp>
    </p:spTree>
    <p:extLst>
      <p:ext uri="{BB962C8B-B14F-4D97-AF65-F5344CB8AC3E}">
        <p14:creationId xmlns:p14="http://schemas.microsoft.com/office/powerpoint/2010/main" val="1917557340"/>
      </p:ext>
    </p:extLst>
  </p:cSld>
  <p:clrMapOvr>
    <a:masterClrMapping/>
  </p:clrMapOvr>
  <p:transition xmlns:p14="http://schemas.microsoft.com/office/powerpoint/2010/main" spd="slow">
    <p:pull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557824"/>
      </p:ext>
    </p:extLst>
  </p:cSld>
  <p:clrMapOvr>
    <a:masterClrMapping/>
  </p:clrMapOvr>
  <p:transition xmlns:p14="http://schemas.microsoft.com/office/powerpoint/2010/main" spd="slow">
    <p:pull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8371" y="80218"/>
            <a:ext cx="13167360" cy="1005840"/>
          </a:xfrm>
        </p:spPr>
        <p:txBody>
          <a:bodyPr/>
          <a:lstStyle/>
          <a:p>
            <a:r>
              <a:rPr lang="en-US" dirty="0"/>
              <a:t>IP Office </a:t>
            </a:r>
            <a:r>
              <a:rPr lang="zh-CN" altLang="en-US" dirty="0" smtClean="0"/>
              <a:t>系统管理</a:t>
            </a:r>
            <a:endParaRPr lang="en-US" dirty="0"/>
          </a:p>
        </p:txBody>
      </p:sp>
      <p:sp>
        <p:nvSpPr>
          <p:cNvPr id="14" name="Rectangle 13"/>
          <p:cNvSpPr/>
          <p:nvPr/>
        </p:nvSpPr>
        <p:spPr>
          <a:xfrm>
            <a:off x="780573" y="6583011"/>
            <a:ext cx="12744926"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400" dirty="0" smtClean="0"/>
              <a:t>集中管理和许可</a:t>
            </a:r>
            <a:endParaRPr lang="en-US" sz="2400" dirty="0"/>
          </a:p>
        </p:txBody>
      </p:sp>
      <p:sp>
        <p:nvSpPr>
          <p:cNvPr id="4" name="Rectangle 3"/>
          <p:cNvSpPr/>
          <p:nvPr/>
        </p:nvSpPr>
        <p:spPr>
          <a:xfrm>
            <a:off x="7613380" y="2190951"/>
            <a:ext cx="5912119" cy="4387606"/>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33359" indent="-9359">
              <a:spcBef>
                <a:spcPts val="429"/>
              </a:spcBef>
              <a:buClr>
                <a:srgbClr val="CC0000"/>
              </a:buClr>
              <a:buFont typeface="Webdings" pitchFamily="18" charset="2"/>
              <a:buChar char="4"/>
            </a:pPr>
            <a:r>
              <a:rPr lang="zh-CN" altLang="en-US" sz="2400" dirty="0" smtClean="0">
                <a:solidFill>
                  <a:srgbClr val="323232"/>
                </a:solidFill>
                <a:cs typeface="Calibri"/>
              </a:rPr>
              <a:t>基于</a:t>
            </a:r>
            <a:r>
              <a:rPr lang="en-US" altLang="zh-CN" sz="2400" dirty="0" smtClean="0">
                <a:solidFill>
                  <a:srgbClr val="323232"/>
                </a:solidFill>
                <a:cs typeface="Calibri"/>
              </a:rPr>
              <a:t>Web</a:t>
            </a:r>
            <a:r>
              <a:rPr lang="zh-CN" altLang="en-US" sz="2400" dirty="0" smtClean="0">
                <a:solidFill>
                  <a:srgbClr val="323232"/>
                </a:solidFill>
                <a:cs typeface="Calibri"/>
              </a:rPr>
              <a:t>访问的简化管理</a:t>
            </a:r>
            <a:endParaRPr lang="en-US" sz="2400" dirty="0">
              <a:solidFill>
                <a:srgbClr val="323232"/>
              </a:solidFill>
              <a:cs typeface="Calibri"/>
            </a:endParaRPr>
          </a:p>
          <a:p>
            <a:pPr marL="333359" indent="-9359">
              <a:lnSpc>
                <a:spcPct val="150000"/>
              </a:lnSpc>
              <a:spcBef>
                <a:spcPts val="429"/>
              </a:spcBef>
              <a:buClr>
                <a:srgbClr val="CC0000"/>
              </a:buClr>
              <a:buFont typeface="Webdings" pitchFamily="18" charset="2"/>
              <a:buChar char="4"/>
            </a:pPr>
            <a:r>
              <a:rPr lang="zh-CN" altLang="en-US" sz="2400" dirty="0" smtClean="0">
                <a:solidFill>
                  <a:srgbClr val="323232"/>
                </a:solidFill>
                <a:cs typeface="Calibri"/>
              </a:rPr>
              <a:t>移动部署只需简单一点击</a:t>
            </a:r>
            <a:r>
              <a:rPr lang="en-US" sz="2400" dirty="0" smtClean="0">
                <a:solidFill>
                  <a:srgbClr val="323232"/>
                </a:solidFill>
                <a:cs typeface="Calibri"/>
              </a:rPr>
              <a:t> </a:t>
            </a:r>
          </a:p>
          <a:p>
            <a:pPr marL="333359" indent="-9359">
              <a:spcBef>
                <a:spcPts val="429"/>
              </a:spcBef>
              <a:buClr>
                <a:srgbClr val="CC0000"/>
              </a:buClr>
              <a:buFont typeface="Webdings" pitchFamily="18" charset="2"/>
              <a:buChar char="4"/>
            </a:pPr>
            <a:r>
              <a:rPr lang="zh-CN" altLang="en-US" sz="2400" dirty="0" smtClean="0">
                <a:solidFill>
                  <a:srgbClr val="323232"/>
                </a:solidFill>
                <a:cs typeface="Calibri"/>
              </a:rPr>
              <a:t>上下文敏感帮助节约搜索时间</a:t>
            </a:r>
            <a:endParaRPr lang="en-US" sz="2400" dirty="0" smtClean="0">
              <a:solidFill>
                <a:srgbClr val="323232"/>
              </a:solidFill>
              <a:cs typeface="Calibri"/>
            </a:endParaRPr>
          </a:p>
          <a:p>
            <a:pPr marL="333359" indent="-9359">
              <a:lnSpc>
                <a:spcPct val="150000"/>
              </a:lnSpc>
              <a:spcBef>
                <a:spcPts val="429"/>
              </a:spcBef>
              <a:buClr>
                <a:srgbClr val="CC0000"/>
              </a:buClr>
              <a:buFont typeface="Webdings" pitchFamily="18" charset="2"/>
              <a:buChar char="4"/>
            </a:pPr>
            <a:r>
              <a:rPr lang="zh-CN" altLang="en-US" sz="2400" dirty="0" smtClean="0">
                <a:solidFill>
                  <a:srgbClr val="323232"/>
                </a:solidFill>
                <a:cs typeface="Calibri"/>
              </a:rPr>
              <a:t>快速、简单升级</a:t>
            </a:r>
            <a:endParaRPr lang="en-US" sz="2400" dirty="0">
              <a:solidFill>
                <a:srgbClr val="323232"/>
              </a:solidFill>
              <a:cs typeface="Calibri"/>
            </a:endParaRPr>
          </a:p>
        </p:txBody>
      </p:sp>
      <p:grpSp>
        <p:nvGrpSpPr>
          <p:cNvPr id="2" name="Group 1"/>
          <p:cNvGrpSpPr/>
          <p:nvPr/>
        </p:nvGrpSpPr>
        <p:grpSpPr>
          <a:xfrm>
            <a:off x="980233" y="2910345"/>
            <a:ext cx="5941352" cy="3002775"/>
            <a:chOff x="980233" y="2910345"/>
            <a:chExt cx="5941352" cy="3002775"/>
          </a:xfrm>
        </p:grpSpPr>
        <p:grpSp>
          <p:nvGrpSpPr>
            <p:cNvPr id="19" name="Agrupar 11"/>
            <p:cNvGrpSpPr/>
            <p:nvPr/>
          </p:nvGrpSpPr>
          <p:grpSpPr>
            <a:xfrm>
              <a:off x="980233" y="2910345"/>
              <a:ext cx="5941352" cy="3002775"/>
              <a:chOff x="1092200" y="1174121"/>
              <a:chExt cx="11166061" cy="6610979"/>
            </a:xfrm>
          </p:grpSpPr>
          <p:pic>
            <p:nvPicPr>
              <p:cNvPr id="21" name="Imagen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2200" y="1174121"/>
                <a:ext cx="11166061" cy="6610979"/>
              </a:xfrm>
              <a:prstGeom prst="rect">
                <a:avLst/>
              </a:prstGeom>
            </p:spPr>
          </p:pic>
          <p:sp>
            <p:nvSpPr>
              <p:cNvPr id="22" name="Rectángulo 14"/>
              <p:cNvSpPr/>
              <p:nvPr/>
            </p:nvSpPr>
            <p:spPr>
              <a:xfrm>
                <a:off x="2425148" y="1563757"/>
                <a:ext cx="8481391" cy="5380382"/>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s-ES_tradnl" dirty="0"/>
              </a:p>
            </p:txBody>
          </p:sp>
        </p:grpSp>
        <p:pic>
          <p:nvPicPr>
            <p:cNvPr id="1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92372" y="3087322"/>
              <a:ext cx="4514131" cy="2443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 name="Rectangle 11"/>
          <p:cNvSpPr/>
          <p:nvPr/>
        </p:nvSpPr>
        <p:spPr>
          <a:xfrm>
            <a:off x="780572" y="1580809"/>
            <a:ext cx="12744927"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800" b="1" dirty="0" smtClean="0"/>
              <a:t>简便的管理</a:t>
            </a:r>
            <a:endParaRPr lang="en-US" sz="2800" b="1" dirty="0"/>
          </a:p>
        </p:txBody>
      </p:sp>
    </p:spTree>
    <p:custDataLst>
      <p:tags r:id="rId1"/>
    </p:custDataLst>
    <p:extLst>
      <p:ext uri="{BB962C8B-B14F-4D97-AF65-F5344CB8AC3E}">
        <p14:creationId xmlns:p14="http://schemas.microsoft.com/office/powerpoint/2010/main" val="2503146285"/>
      </p:ext>
    </p:extLst>
  </p:cSld>
  <p:clrMapOvr>
    <a:masterClrMapping/>
  </p:clrMapOvr>
  <p:transition xmlns:p14="http://schemas.microsoft.com/office/powerpoint/2010/main" spd="slow">
    <p:pull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8371" y="80218"/>
            <a:ext cx="13167360" cy="1005840"/>
          </a:xfrm>
        </p:spPr>
        <p:txBody>
          <a:bodyPr/>
          <a:lstStyle/>
          <a:p>
            <a:r>
              <a:rPr lang="en-US" dirty="0"/>
              <a:t>IP Office </a:t>
            </a:r>
            <a:r>
              <a:rPr lang="zh-CN" altLang="en-US" dirty="0" smtClean="0"/>
              <a:t>弹性</a:t>
            </a:r>
            <a:r>
              <a:rPr lang="en-US" dirty="0" smtClean="0"/>
              <a:t> </a:t>
            </a:r>
            <a:r>
              <a:rPr lang="en-US" dirty="0"/>
              <a:t>– </a:t>
            </a:r>
            <a:r>
              <a:rPr lang="zh-CN" altLang="en-US" dirty="0" smtClean="0"/>
              <a:t>本地部署</a:t>
            </a:r>
            <a:r>
              <a:rPr lang="en-US" dirty="0" smtClean="0"/>
              <a:t> </a:t>
            </a:r>
            <a:endParaRPr lang="en-US" dirty="0"/>
          </a:p>
        </p:txBody>
      </p:sp>
      <p:sp>
        <p:nvSpPr>
          <p:cNvPr id="14" name="Rectangle 13"/>
          <p:cNvSpPr/>
          <p:nvPr/>
        </p:nvSpPr>
        <p:spPr>
          <a:xfrm>
            <a:off x="780573" y="6583011"/>
            <a:ext cx="12744926"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400" dirty="0" smtClean="0"/>
              <a:t>在</a:t>
            </a:r>
            <a:r>
              <a:rPr lang="en-US" sz="2400" dirty="0" smtClean="0"/>
              <a:t> </a:t>
            </a:r>
            <a:r>
              <a:rPr lang="en-US" sz="2400" dirty="0"/>
              <a:t>Server Edition &amp; IP Office </a:t>
            </a:r>
            <a:r>
              <a:rPr lang="en-US" sz="2400" dirty="0" smtClean="0"/>
              <a:t>Select</a:t>
            </a:r>
            <a:r>
              <a:rPr lang="zh-CN" altLang="en-US" sz="2400" dirty="0" smtClean="0"/>
              <a:t>上支持</a:t>
            </a:r>
            <a:endParaRPr lang="en-US" sz="2400" dirty="0"/>
          </a:p>
        </p:txBody>
      </p:sp>
      <p:sp>
        <p:nvSpPr>
          <p:cNvPr id="4" name="Rectangle 3"/>
          <p:cNvSpPr/>
          <p:nvPr/>
        </p:nvSpPr>
        <p:spPr>
          <a:xfrm>
            <a:off x="7613380" y="2190951"/>
            <a:ext cx="5912119" cy="4387606"/>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33359" indent="-9359">
              <a:spcBef>
                <a:spcPts val="429"/>
              </a:spcBef>
              <a:buClr>
                <a:srgbClr val="CC0000"/>
              </a:buClr>
              <a:buFont typeface="Webdings" pitchFamily="18" charset="2"/>
              <a:buChar char="4"/>
            </a:pPr>
            <a:r>
              <a:rPr lang="zh-CN" altLang="en-US" sz="2400" dirty="0" smtClean="0">
                <a:solidFill>
                  <a:srgbClr val="323232"/>
                </a:solidFill>
                <a:cs typeface="Calibri"/>
              </a:rPr>
              <a:t>每个节点的用户自动备份</a:t>
            </a:r>
            <a:endParaRPr lang="en-US" sz="2400" dirty="0">
              <a:solidFill>
                <a:srgbClr val="323232"/>
              </a:solidFill>
              <a:cs typeface="Calibri"/>
            </a:endParaRPr>
          </a:p>
          <a:p>
            <a:pPr marL="333359" indent="-9359">
              <a:lnSpc>
                <a:spcPct val="150000"/>
              </a:lnSpc>
              <a:spcBef>
                <a:spcPts val="429"/>
              </a:spcBef>
              <a:buClr>
                <a:srgbClr val="CC0000"/>
              </a:buClr>
              <a:buFont typeface="Webdings" pitchFamily="18" charset="2"/>
              <a:buChar char="4"/>
            </a:pPr>
            <a:r>
              <a:rPr lang="zh-CN" altLang="en-US" sz="2400" dirty="0" smtClean="0">
                <a:solidFill>
                  <a:srgbClr val="323232"/>
                </a:solidFill>
                <a:cs typeface="Calibri"/>
              </a:rPr>
              <a:t>活动的呼叫保持连接</a:t>
            </a:r>
            <a:endParaRPr lang="en-US" sz="2400" dirty="0">
              <a:solidFill>
                <a:srgbClr val="323232"/>
              </a:solidFill>
              <a:cs typeface="Calibri"/>
            </a:endParaRPr>
          </a:p>
          <a:p>
            <a:pPr marL="333359" indent="-9359">
              <a:lnSpc>
                <a:spcPct val="150000"/>
              </a:lnSpc>
              <a:spcBef>
                <a:spcPts val="429"/>
              </a:spcBef>
              <a:buClr>
                <a:srgbClr val="CC0000"/>
              </a:buClr>
              <a:buFont typeface="Webdings" pitchFamily="18" charset="2"/>
              <a:buChar char="4"/>
            </a:pPr>
            <a:r>
              <a:rPr lang="zh-CN" altLang="en-US" sz="2400" dirty="0" smtClean="0">
                <a:solidFill>
                  <a:srgbClr val="323232"/>
                </a:solidFill>
                <a:cs typeface="Calibri"/>
              </a:rPr>
              <a:t>无冗余硬件</a:t>
            </a:r>
            <a:endParaRPr lang="en-US" sz="2400" dirty="0" smtClean="0">
              <a:solidFill>
                <a:srgbClr val="323232"/>
              </a:solidFill>
              <a:cs typeface="Calibri"/>
            </a:endParaRPr>
          </a:p>
          <a:p>
            <a:pPr marL="333359" indent="-9359">
              <a:lnSpc>
                <a:spcPct val="150000"/>
              </a:lnSpc>
              <a:spcBef>
                <a:spcPts val="429"/>
              </a:spcBef>
              <a:buClr>
                <a:srgbClr val="CC0000"/>
              </a:buClr>
              <a:buFont typeface="Webdings" pitchFamily="18" charset="2"/>
              <a:buChar char="4"/>
            </a:pPr>
            <a:r>
              <a:rPr lang="zh-CN" altLang="en-US" sz="2400" dirty="0" smtClean="0">
                <a:solidFill>
                  <a:srgbClr val="323232"/>
                </a:solidFill>
                <a:cs typeface="Calibri"/>
              </a:rPr>
              <a:t>无额外许可</a:t>
            </a:r>
            <a:endParaRPr lang="en-US" sz="2400" dirty="0">
              <a:solidFill>
                <a:srgbClr val="323232"/>
              </a:solidFill>
              <a:cs typeface="Calibri"/>
            </a:endParaRPr>
          </a:p>
        </p:txBody>
      </p:sp>
      <p:grpSp>
        <p:nvGrpSpPr>
          <p:cNvPr id="346" name="Group 345"/>
          <p:cNvGrpSpPr/>
          <p:nvPr/>
        </p:nvGrpSpPr>
        <p:grpSpPr>
          <a:xfrm>
            <a:off x="667158" y="2605520"/>
            <a:ext cx="6586156" cy="3743802"/>
            <a:chOff x="667158" y="2605520"/>
            <a:chExt cx="6586156" cy="3743802"/>
          </a:xfrm>
        </p:grpSpPr>
        <p:grpSp>
          <p:nvGrpSpPr>
            <p:cNvPr id="331" name="Group 330"/>
            <p:cNvGrpSpPr/>
            <p:nvPr/>
          </p:nvGrpSpPr>
          <p:grpSpPr>
            <a:xfrm>
              <a:off x="3178757" y="4033421"/>
              <a:ext cx="1373528" cy="1713328"/>
              <a:chOff x="3604595" y="3064689"/>
              <a:chExt cx="1373528" cy="1713328"/>
            </a:xfrm>
          </p:grpSpPr>
          <p:grpSp>
            <p:nvGrpSpPr>
              <p:cNvPr id="7" name="Group 6"/>
              <p:cNvGrpSpPr/>
              <p:nvPr/>
            </p:nvGrpSpPr>
            <p:grpSpPr>
              <a:xfrm>
                <a:off x="3604595" y="3064689"/>
                <a:ext cx="1373528" cy="1373528"/>
                <a:chOff x="4344268" y="3752683"/>
                <a:chExt cx="941688" cy="941688"/>
              </a:xfrm>
            </p:grpSpPr>
            <p:sp>
              <p:nvSpPr>
                <p:cNvPr id="5" name="Oval 4"/>
                <p:cNvSpPr/>
                <p:nvPr/>
              </p:nvSpPr>
              <p:spPr>
                <a:xfrm>
                  <a:off x="4344268" y="3752683"/>
                  <a:ext cx="941688" cy="941688"/>
                </a:xfrm>
                <a:prstGeom prst="ellipse">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grpSp>
              <p:nvGrpSpPr>
                <p:cNvPr id="268" name="Group 267"/>
                <p:cNvGrpSpPr/>
                <p:nvPr/>
              </p:nvGrpSpPr>
              <p:grpSpPr>
                <a:xfrm>
                  <a:off x="4568797" y="3934299"/>
                  <a:ext cx="492630" cy="578457"/>
                  <a:chOff x="3653814" y="3936373"/>
                  <a:chExt cx="492630" cy="578457"/>
                </a:xfrm>
              </p:grpSpPr>
              <p:sp>
                <p:nvSpPr>
                  <p:cNvPr id="269" name="Freeform 6"/>
                  <p:cNvSpPr>
                    <a:spLocks/>
                  </p:cNvSpPr>
                  <p:nvPr/>
                </p:nvSpPr>
                <p:spPr bwMode="auto">
                  <a:xfrm>
                    <a:off x="3693365" y="3975654"/>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0" name="Freeform 7"/>
                  <p:cNvSpPr>
                    <a:spLocks/>
                  </p:cNvSpPr>
                  <p:nvPr/>
                </p:nvSpPr>
                <p:spPr bwMode="auto">
                  <a:xfrm>
                    <a:off x="3732646" y="3975654"/>
                    <a:ext cx="22331" cy="56232"/>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1" name="Freeform 8"/>
                  <p:cNvSpPr>
                    <a:spLocks/>
                  </p:cNvSpPr>
                  <p:nvPr/>
                </p:nvSpPr>
                <p:spPr bwMode="auto">
                  <a:xfrm>
                    <a:off x="3771927" y="3975654"/>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2" name="Freeform 9"/>
                  <p:cNvSpPr>
                    <a:spLocks/>
                  </p:cNvSpPr>
                  <p:nvPr/>
                </p:nvSpPr>
                <p:spPr bwMode="auto">
                  <a:xfrm>
                    <a:off x="3811208" y="3975654"/>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3" name="Freeform 10"/>
                  <p:cNvSpPr>
                    <a:spLocks/>
                  </p:cNvSpPr>
                  <p:nvPr/>
                </p:nvSpPr>
                <p:spPr bwMode="auto">
                  <a:xfrm>
                    <a:off x="3693365" y="4047221"/>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4" name="Freeform 11"/>
                  <p:cNvSpPr>
                    <a:spLocks/>
                  </p:cNvSpPr>
                  <p:nvPr/>
                </p:nvSpPr>
                <p:spPr bwMode="auto">
                  <a:xfrm>
                    <a:off x="3732646" y="4047221"/>
                    <a:ext cx="22331" cy="5623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5" name="Freeform 12"/>
                  <p:cNvSpPr>
                    <a:spLocks/>
                  </p:cNvSpPr>
                  <p:nvPr/>
                </p:nvSpPr>
                <p:spPr bwMode="auto">
                  <a:xfrm>
                    <a:off x="3771927" y="4047221"/>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6" name="Freeform 13"/>
                  <p:cNvSpPr>
                    <a:spLocks/>
                  </p:cNvSpPr>
                  <p:nvPr/>
                </p:nvSpPr>
                <p:spPr bwMode="auto">
                  <a:xfrm>
                    <a:off x="3811208" y="4047221"/>
                    <a:ext cx="22331" cy="56232"/>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4"/>
                          <a:pt x="12" y="0"/>
                          <a:pt x="8" y="0"/>
                        </a:cubicBezTo>
                        <a:cubicBezTo>
                          <a:pt x="3" y="0"/>
                          <a:pt x="0" y="4"/>
                          <a:pt x="0" y="8"/>
                        </a:cubicBezTo>
                        <a:cubicBezTo>
                          <a:pt x="0" y="33"/>
                          <a:pt x="0" y="33"/>
                          <a:pt x="0" y="33"/>
                        </a:cubicBezTo>
                        <a:cubicBezTo>
                          <a:pt x="0" y="37"/>
                          <a:pt x="3" y="40"/>
                          <a:pt x="8"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7" name="Freeform 14"/>
                  <p:cNvSpPr>
                    <a:spLocks/>
                  </p:cNvSpPr>
                  <p:nvPr/>
                </p:nvSpPr>
                <p:spPr bwMode="auto">
                  <a:xfrm>
                    <a:off x="3693365" y="4119058"/>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8" name="Freeform 15"/>
                  <p:cNvSpPr>
                    <a:spLocks/>
                  </p:cNvSpPr>
                  <p:nvPr/>
                </p:nvSpPr>
                <p:spPr bwMode="auto">
                  <a:xfrm>
                    <a:off x="3732646" y="4119058"/>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79" name="Freeform 16"/>
                  <p:cNvSpPr>
                    <a:spLocks/>
                  </p:cNvSpPr>
                  <p:nvPr/>
                </p:nvSpPr>
                <p:spPr bwMode="auto">
                  <a:xfrm>
                    <a:off x="3771927" y="4119058"/>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0" name="Freeform 17"/>
                  <p:cNvSpPr>
                    <a:spLocks/>
                  </p:cNvSpPr>
                  <p:nvPr/>
                </p:nvSpPr>
                <p:spPr bwMode="auto">
                  <a:xfrm>
                    <a:off x="3811208" y="4119058"/>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1" name="Freeform 18"/>
                  <p:cNvSpPr>
                    <a:spLocks/>
                  </p:cNvSpPr>
                  <p:nvPr/>
                </p:nvSpPr>
                <p:spPr bwMode="auto">
                  <a:xfrm>
                    <a:off x="3693365" y="4190625"/>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2" name="Freeform 19"/>
                  <p:cNvSpPr>
                    <a:spLocks/>
                  </p:cNvSpPr>
                  <p:nvPr/>
                </p:nvSpPr>
                <p:spPr bwMode="auto">
                  <a:xfrm>
                    <a:off x="3732646" y="4190625"/>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3" name="Freeform 20"/>
                  <p:cNvSpPr>
                    <a:spLocks/>
                  </p:cNvSpPr>
                  <p:nvPr/>
                </p:nvSpPr>
                <p:spPr bwMode="auto">
                  <a:xfrm>
                    <a:off x="3771927" y="4190625"/>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4" name="Freeform 21"/>
                  <p:cNvSpPr>
                    <a:spLocks/>
                  </p:cNvSpPr>
                  <p:nvPr/>
                </p:nvSpPr>
                <p:spPr bwMode="auto">
                  <a:xfrm>
                    <a:off x="3811208" y="4190625"/>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5" name="Freeform 22"/>
                  <p:cNvSpPr>
                    <a:spLocks/>
                  </p:cNvSpPr>
                  <p:nvPr/>
                </p:nvSpPr>
                <p:spPr bwMode="auto">
                  <a:xfrm>
                    <a:off x="3693365" y="4262192"/>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6" name="Freeform 23"/>
                  <p:cNvSpPr>
                    <a:spLocks/>
                  </p:cNvSpPr>
                  <p:nvPr/>
                </p:nvSpPr>
                <p:spPr bwMode="auto">
                  <a:xfrm>
                    <a:off x="3732646" y="4262192"/>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7" name="Freeform 24"/>
                  <p:cNvSpPr>
                    <a:spLocks/>
                  </p:cNvSpPr>
                  <p:nvPr/>
                </p:nvSpPr>
                <p:spPr bwMode="auto">
                  <a:xfrm>
                    <a:off x="3771927" y="4262192"/>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8" name="Freeform 25"/>
                  <p:cNvSpPr>
                    <a:spLocks/>
                  </p:cNvSpPr>
                  <p:nvPr/>
                </p:nvSpPr>
                <p:spPr bwMode="auto">
                  <a:xfrm>
                    <a:off x="3811208" y="4262192"/>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89" name="Freeform 26"/>
                  <p:cNvSpPr>
                    <a:spLocks/>
                  </p:cNvSpPr>
                  <p:nvPr/>
                </p:nvSpPr>
                <p:spPr bwMode="auto">
                  <a:xfrm>
                    <a:off x="3693365" y="4333760"/>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0" name="Freeform 27"/>
                  <p:cNvSpPr>
                    <a:spLocks/>
                  </p:cNvSpPr>
                  <p:nvPr/>
                </p:nvSpPr>
                <p:spPr bwMode="auto">
                  <a:xfrm>
                    <a:off x="3732646" y="4333760"/>
                    <a:ext cx="22331" cy="5623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1" name="Freeform 28"/>
                  <p:cNvSpPr>
                    <a:spLocks/>
                  </p:cNvSpPr>
                  <p:nvPr/>
                </p:nvSpPr>
                <p:spPr bwMode="auto">
                  <a:xfrm>
                    <a:off x="3771927" y="4333760"/>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2" name="Freeform 29"/>
                  <p:cNvSpPr>
                    <a:spLocks/>
                  </p:cNvSpPr>
                  <p:nvPr/>
                </p:nvSpPr>
                <p:spPr bwMode="auto">
                  <a:xfrm>
                    <a:off x="3811208" y="4333760"/>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3" name="Freeform 30"/>
                  <p:cNvSpPr>
                    <a:spLocks/>
                  </p:cNvSpPr>
                  <p:nvPr/>
                </p:nvSpPr>
                <p:spPr bwMode="auto">
                  <a:xfrm>
                    <a:off x="3732646" y="4420663"/>
                    <a:ext cx="61612" cy="8851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10"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4" y="10"/>
                          <a:pt x="34" y="0"/>
                          <a:pt x="2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4" name="Freeform 31"/>
                  <p:cNvSpPr>
                    <a:spLocks noEditPoints="1"/>
                  </p:cNvSpPr>
                  <p:nvPr/>
                </p:nvSpPr>
                <p:spPr bwMode="auto">
                  <a:xfrm>
                    <a:off x="3653814" y="3936373"/>
                    <a:ext cx="492630" cy="578457"/>
                  </a:xfrm>
                  <a:custGeom>
                    <a:avLst/>
                    <a:gdLst>
                      <a:gd name="T0" fmla="*/ 323 w 351"/>
                      <a:gd name="T1" fmla="*/ 0 h 412"/>
                      <a:gd name="T2" fmla="*/ 224 w 351"/>
                      <a:gd name="T3" fmla="*/ 0 h 412"/>
                      <a:gd name="T4" fmla="*/ 196 w 351"/>
                      <a:gd name="T5" fmla="*/ 28 h 412"/>
                      <a:gd name="T6" fmla="*/ 196 w 351"/>
                      <a:gd name="T7" fmla="*/ 84 h 412"/>
                      <a:gd name="T8" fmla="*/ 156 w 351"/>
                      <a:gd name="T9" fmla="*/ 84 h 412"/>
                      <a:gd name="T10" fmla="*/ 156 w 351"/>
                      <a:gd name="T11" fmla="*/ 28 h 412"/>
                      <a:gd name="T12" fmla="*/ 128 w 351"/>
                      <a:gd name="T13" fmla="*/ 0 h 412"/>
                      <a:gd name="T14" fmla="*/ 28 w 351"/>
                      <a:gd name="T15" fmla="*/ 0 h 412"/>
                      <a:gd name="T16" fmla="*/ 0 w 351"/>
                      <a:gd name="T17" fmla="*/ 28 h 412"/>
                      <a:gd name="T18" fmla="*/ 0 w 351"/>
                      <a:gd name="T19" fmla="*/ 404 h 412"/>
                      <a:gd name="T20" fmla="*/ 8 w 351"/>
                      <a:gd name="T21" fmla="*/ 412 h 412"/>
                      <a:gd name="T22" fmla="*/ 16 w 351"/>
                      <a:gd name="T23" fmla="*/ 404 h 412"/>
                      <a:gd name="T24" fmla="*/ 16 w 351"/>
                      <a:gd name="T25" fmla="*/ 28 h 412"/>
                      <a:gd name="T26" fmla="*/ 28 w 351"/>
                      <a:gd name="T27" fmla="*/ 16 h 412"/>
                      <a:gd name="T28" fmla="*/ 128 w 351"/>
                      <a:gd name="T29" fmla="*/ 16 h 412"/>
                      <a:gd name="T30" fmla="*/ 140 w 351"/>
                      <a:gd name="T31" fmla="*/ 28 h 412"/>
                      <a:gd name="T32" fmla="*/ 140 w 351"/>
                      <a:gd name="T33" fmla="*/ 84 h 412"/>
                      <a:gd name="T34" fmla="*/ 140 w 351"/>
                      <a:gd name="T35" fmla="*/ 120 h 412"/>
                      <a:gd name="T36" fmla="*/ 140 w 351"/>
                      <a:gd name="T37" fmla="*/ 127 h 412"/>
                      <a:gd name="T38" fmla="*/ 140 w 351"/>
                      <a:gd name="T39" fmla="*/ 127 h 412"/>
                      <a:gd name="T40" fmla="*/ 140 w 351"/>
                      <a:gd name="T41" fmla="*/ 404 h 412"/>
                      <a:gd name="T42" fmla="*/ 148 w 351"/>
                      <a:gd name="T43" fmla="*/ 412 h 412"/>
                      <a:gd name="T44" fmla="*/ 156 w 351"/>
                      <a:gd name="T45" fmla="*/ 404 h 412"/>
                      <a:gd name="T46" fmla="*/ 156 w 351"/>
                      <a:gd name="T47" fmla="*/ 130 h 412"/>
                      <a:gd name="T48" fmla="*/ 196 w 351"/>
                      <a:gd name="T49" fmla="*/ 126 h 412"/>
                      <a:gd name="T50" fmla="*/ 196 w 351"/>
                      <a:gd name="T51" fmla="*/ 404 h 412"/>
                      <a:gd name="T52" fmla="*/ 204 w 351"/>
                      <a:gd name="T53" fmla="*/ 412 h 412"/>
                      <a:gd name="T54" fmla="*/ 212 w 351"/>
                      <a:gd name="T55" fmla="*/ 404 h 412"/>
                      <a:gd name="T56" fmla="*/ 212 w 351"/>
                      <a:gd name="T57" fmla="*/ 123 h 412"/>
                      <a:gd name="T58" fmla="*/ 212 w 351"/>
                      <a:gd name="T59" fmla="*/ 123 h 412"/>
                      <a:gd name="T60" fmla="*/ 212 w 351"/>
                      <a:gd name="T61" fmla="*/ 28 h 412"/>
                      <a:gd name="T62" fmla="*/ 224 w 351"/>
                      <a:gd name="T63" fmla="*/ 16 h 412"/>
                      <a:gd name="T64" fmla="*/ 323 w 351"/>
                      <a:gd name="T65" fmla="*/ 16 h 412"/>
                      <a:gd name="T66" fmla="*/ 335 w 351"/>
                      <a:gd name="T67" fmla="*/ 28 h 412"/>
                      <a:gd name="T68" fmla="*/ 335 w 351"/>
                      <a:gd name="T69" fmla="*/ 404 h 412"/>
                      <a:gd name="T70" fmla="*/ 343 w 351"/>
                      <a:gd name="T71" fmla="*/ 412 h 412"/>
                      <a:gd name="T72" fmla="*/ 351 w 351"/>
                      <a:gd name="T73" fmla="*/ 404 h 412"/>
                      <a:gd name="T74" fmla="*/ 351 w 351"/>
                      <a:gd name="T75" fmla="*/ 28 h 412"/>
                      <a:gd name="T76" fmla="*/ 323 w 351"/>
                      <a:gd name="T77" fmla="*/ 0 h 412"/>
                      <a:gd name="T78" fmla="*/ 156 w 351"/>
                      <a:gd name="T79" fmla="*/ 111 h 412"/>
                      <a:gd name="T80" fmla="*/ 156 w 351"/>
                      <a:gd name="T81" fmla="*/ 100 h 412"/>
                      <a:gd name="T82" fmla="*/ 196 w 351"/>
                      <a:gd name="T83" fmla="*/ 100 h 412"/>
                      <a:gd name="T84" fmla="*/ 196 w 351"/>
                      <a:gd name="T85" fmla="*/ 108 h 412"/>
                      <a:gd name="T86" fmla="*/ 156 w 351"/>
                      <a:gd name="T87" fmla="*/ 111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 h="412">
                        <a:moveTo>
                          <a:pt x="323" y="0"/>
                        </a:moveTo>
                        <a:cubicBezTo>
                          <a:pt x="224" y="0"/>
                          <a:pt x="224" y="0"/>
                          <a:pt x="224" y="0"/>
                        </a:cubicBezTo>
                        <a:cubicBezTo>
                          <a:pt x="208" y="0"/>
                          <a:pt x="196" y="13"/>
                          <a:pt x="196" y="28"/>
                        </a:cubicBezTo>
                        <a:cubicBezTo>
                          <a:pt x="196" y="84"/>
                          <a:pt x="196" y="84"/>
                          <a:pt x="196" y="84"/>
                        </a:cubicBezTo>
                        <a:cubicBezTo>
                          <a:pt x="156" y="84"/>
                          <a:pt x="156" y="84"/>
                          <a:pt x="156" y="84"/>
                        </a:cubicBezTo>
                        <a:cubicBezTo>
                          <a:pt x="156" y="28"/>
                          <a:pt x="156" y="28"/>
                          <a:pt x="156" y="28"/>
                        </a:cubicBezTo>
                        <a:cubicBezTo>
                          <a:pt x="156" y="13"/>
                          <a:pt x="143" y="0"/>
                          <a:pt x="128" y="0"/>
                        </a:cubicBezTo>
                        <a:cubicBezTo>
                          <a:pt x="28" y="0"/>
                          <a:pt x="28" y="0"/>
                          <a:pt x="28" y="0"/>
                        </a:cubicBezTo>
                        <a:cubicBezTo>
                          <a:pt x="12" y="0"/>
                          <a:pt x="0" y="13"/>
                          <a:pt x="0" y="28"/>
                        </a:cubicBezTo>
                        <a:cubicBezTo>
                          <a:pt x="0" y="404"/>
                          <a:pt x="0" y="404"/>
                          <a:pt x="0" y="404"/>
                        </a:cubicBezTo>
                        <a:cubicBezTo>
                          <a:pt x="0" y="408"/>
                          <a:pt x="3" y="412"/>
                          <a:pt x="8" y="412"/>
                        </a:cubicBezTo>
                        <a:cubicBezTo>
                          <a:pt x="12" y="412"/>
                          <a:pt x="16" y="408"/>
                          <a:pt x="16" y="404"/>
                        </a:cubicBezTo>
                        <a:cubicBezTo>
                          <a:pt x="16" y="28"/>
                          <a:pt x="16" y="28"/>
                          <a:pt x="16" y="28"/>
                        </a:cubicBezTo>
                        <a:cubicBezTo>
                          <a:pt x="16" y="22"/>
                          <a:pt x="21" y="16"/>
                          <a:pt x="28" y="16"/>
                        </a:cubicBezTo>
                        <a:cubicBezTo>
                          <a:pt x="128" y="16"/>
                          <a:pt x="128" y="16"/>
                          <a:pt x="128" y="16"/>
                        </a:cubicBezTo>
                        <a:cubicBezTo>
                          <a:pt x="134" y="16"/>
                          <a:pt x="140" y="22"/>
                          <a:pt x="140" y="28"/>
                        </a:cubicBezTo>
                        <a:cubicBezTo>
                          <a:pt x="140" y="84"/>
                          <a:pt x="140" y="84"/>
                          <a:pt x="140" y="84"/>
                        </a:cubicBezTo>
                        <a:cubicBezTo>
                          <a:pt x="140" y="120"/>
                          <a:pt x="140" y="120"/>
                          <a:pt x="140" y="120"/>
                        </a:cubicBezTo>
                        <a:cubicBezTo>
                          <a:pt x="140" y="127"/>
                          <a:pt x="140" y="127"/>
                          <a:pt x="140" y="127"/>
                        </a:cubicBezTo>
                        <a:cubicBezTo>
                          <a:pt x="140" y="127"/>
                          <a:pt x="140" y="127"/>
                          <a:pt x="140" y="127"/>
                        </a:cubicBezTo>
                        <a:cubicBezTo>
                          <a:pt x="140" y="404"/>
                          <a:pt x="140" y="404"/>
                          <a:pt x="140" y="404"/>
                        </a:cubicBezTo>
                        <a:cubicBezTo>
                          <a:pt x="140" y="408"/>
                          <a:pt x="143" y="412"/>
                          <a:pt x="148" y="412"/>
                        </a:cubicBezTo>
                        <a:cubicBezTo>
                          <a:pt x="152" y="412"/>
                          <a:pt x="156" y="408"/>
                          <a:pt x="156" y="404"/>
                        </a:cubicBezTo>
                        <a:cubicBezTo>
                          <a:pt x="156" y="130"/>
                          <a:pt x="156" y="130"/>
                          <a:pt x="156" y="130"/>
                        </a:cubicBezTo>
                        <a:cubicBezTo>
                          <a:pt x="168" y="120"/>
                          <a:pt x="185" y="118"/>
                          <a:pt x="196" y="126"/>
                        </a:cubicBezTo>
                        <a:cubicBezTo>
                          <a:pt x="196" y="404"/>
                          <a:pt x="196" y="404"/>
                          <a:pt x="196" y="404"/>
                        </a:cubicBezTo>
                        <a:cubicBezTo>
                          <a:pt x="196" y="408"/>
                          <a:pt x="199" y="412"/>
                          <a:pt x="204" y="412"/>
                        </a:cubicBezTo>
                        <a:cubicBezTo>
                          <a:pt x="208" y="412"/>
                          <a:pt x="212" y="408"/>
                          <a:pt x="212" y="404"/>
                        </a:cubicBezTo>
                        <a:cubicBezTo>
                          <a:pt x="212" y="123"/>
                          <a:pt x="212" y="123"/>
                          <a:pt x="212" y="123"/>
                        </a:cubicBezTo>
                        <a:cubicBezTo>
                          <a:pt x="212" y="123"/>
                          <a:pt x="212" y="123"/>
                          <a:pt x="212" y="123"/>
                        </a:cubicBezTo>
                        <a:cubicBezTo>
                          <a:pt x="212" y="28"/>
                          <a:pt x="212" y="28"/>
                          <a:pt x="212" y="28"/>
                        </a:cubicBezTo>
                        <a:cubicBezTo>
                          <a:pt x="212" y="22"/>
                          <a:pt x="217" y="16"/>
                          <a:pt x="224" y="16"/>
                        </a:cubicBezTo>
                        <a:cubicBezTo>
                          <a:pt x="323" y="16"/>
                          <a:pt x="323" y="16"/>
                          <a:pt x="323" y="16"/>
                        </a:cubicBezTo>
                        <a:cubicBezTo>
                          <a:pt x="330" y="16"/>
                          <a:pt x="335" y="22"/>
                          <a:pt x="335" y="28"/>
                        </a:cubicBezTo>
                        <a:cubicBezTo>
                          <a:pt x="335" y="404"/>
                          <a:pt x="335" y="404"/>
                          <a:pt x="335" y="404"/>
                        </a:cubicBezTo>
                        <a:cubicBezTo>
                          <a:pt x="335" y="408"/>
                          <a:pt x="339" y="412"/>
                          <a:pt x="343" y="412"/>
                        </a:cubicBezTo>
                        <a:cubicBezTo>
                          <a:pt x="348" y="412"/>
                          <a:pt x="351" y="408"/>
                          <a:pt x="351" y="404"/>
                        </a:cubicBezTo>
                        <a:cubicBezTo>
                          <a:pt x="351" y="28"/>
                          <a:pt x="351" y="28"/>
                          <a:pt x="351" y="28"/>
                        </a:cubicBezTo>
                        <a:cubicBezTo>
                          <a:pt x="351" y="13"/>
                          <a:pt x="339" y="0"/>
                          <a:pt x="323" y="0"/>
                        </a:cubicBezTo>
                        <a:close/>
                        <a:moveTo>
                          <a:pt x="156" y="111"/>
                        </a:moveTo>
                        <a:cubicBezTo>
                          <a:pt x="156" y="100"/>
                          <a:pt x="156" y="100"/>
                          <a:pt x="156" y="100"/>
                        </a:cubicBezTo>
                        <a:cubicBezTo>
                          <a:pt x="196" y="100"/>
                          <a:pt x="196" y="100"/>
                          <a:pt x="196" y="100"/>
                        </a:cubicBezTo>
                        <a:cubicBezTo>
                          <a:pt x="196" y="108"/>
                          <a:pt x="196" y="108"/>
                          <a:pt x="196" y="108"/>
                        </a:cubicBezTo>
                        <a:cubicBezTo>
                          <a:pt x="183" y="103"/>
                          <a:pt x="169" y="104"/>
                          <a:pt x="156" y="1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5" name="Freeform 32"/>
                  <p:cNvSpPr>
                    <a:spLocks/>
                  </p:cNvSpPr>
                  <p:nvPr/>
                </p:nvSpPr>
                <p:spPr bwMode="auto">
                  <a:xfrm>
                    <a:off x="3968334" y="3975654"/>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6" name="Freeform 33"/>
                  <p:cNvSpPr>
                    <a:spLocks/>
                  </p:cNvSpPr>
                  <p:nvPr/>
                </p:nvSpPr>
                <p:spPr bwMode="auto">
                  <a:xfrm>
                    <a:off x="4007615" y="3975654"/>
                    <a:ext cx="22331" cy="56232"/>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7" name="Freeform 34"/>
                  <p:cNvSpPr>
                    <a:spLocks/>
                  </p:cNvSpPr>
                  <p:nvPr/>
                </p:nvSpPr>
                <p:spPr bwMode="auto">
                  <a:xfrm>
                    <a:off x="4046896" y="3975654"/>
                    <a:ext cx="20986" cy="5623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8" name="Freeform 35"/>
                  <p:cNvSpPr>
                    <a:spLocks/>
                  </p:cNvSpPr>
                  <p:nvPr/>
                </p:nvSpPr>
                <p:spPr bwMode="auto">
                  <a:xfrm>
                    <a:off x="4084832" y="3975654"/>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99" name="Freeform 36"/>
                  <p:cNvSpPr>
                    <a:spLocks/>
                  </p:cNvSpPr>
                  <p:nvPr/>
                </p:nvSpPr>
                <p:spPr bwMode="auto">
                  <a:xfrm>
                    <a:off x="3968334" y="4047221"/>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0" name="Freeform 37"/>
                  <p:cNvSpPr>
                    <a:spLocks/>
                  </p:cNvSpPr>
                  <p:nvPr/>
                </p:nvSpPr>
                <p:spPr bwMode="auto">
                  <a:xfrm>
                    <a:off x="4007615" y="4047221"/>
                    <a:ext cx="22331" cy="5623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1" name="Freeform 38"/>
                  <p:cNvSpPr>
                    <a:spLocks/>
                  </p:cNvSpPr>
                  <p:nvPr/>
                </p:nvSpPr>
                <p:spPr bwMode="auto">
                  <a:xfrm>
                    <a:off x="4046896" y="4047221"/>
                    <a:ext cx="20986" cy="5623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2" name="Freeform 39"/>
                  <p:cNvSpPr>
                    <a:spLocks/>
                  </p:cNvSpPr>
                  <p:nvPr/>
                </p:nvSpPr>
                <p:spPr bwMode="auto">
                  <a:xfrm>
                    <a:off x="4084832" y="4047221"/>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3" name="Freeform 40"/>
                  <p:cNvSpPr>
                    <a:spLocks/>
                  </p:cNvSpPr>
                  <p:nvPr/>
                </p:nvSpPr>
                <p:spPr bwMode="auto">
                  <a:xfrm>
                    <a:off x="3968334" y="4119058"/>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4" name="Freeform 41"/>
                  <p:cNvSpPr>
                    <a:spLocks/>
                  </p:cNvSpPr>
                  <p:nvPr/>
                </p:nvSpPr>
                <p:spPr bwMode="auto">
                  <a:xfrm>
                    <a:off x="4007615" y="4119058"/>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5" name="Freeform 42"/>
                  <p:cNvSpPr>
                    <a:spLocks/>
                  </p:cNvSpPr>
                  <p:nvPr/>
                </p:nvSpPr>
                <p:spPr bwMode="auto">
                  <a:xfrm>
                    <a:off x="4046896" y="4119058"/>
                    <a:ext cx="20986" cy="5596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6" name="Freeform 43"/>
                  <p:cNvSpPr>
                    <a:spLocks/>
                  </p:cNvSpPr>
                  <p:nvPr/>
                </p:nvSpPr>
                <p:spPr bwMode="auto">
                  <a:xfrm>
                    <a:off x="4084832" y="4119058"/>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7" name="Freeform 44"/>
                  <p:cNvSpPr>
                    <a:spLocks/>
                  </p:cNvSpPr>
                  <p:nvPr/>
                </p:nvSpPr>
                <p:spPr bwMode="auto">
                  <a:xfrm>
                    <a:off x="3968334" y="4190625"/>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8" name="Freeform 45"/>
                  <p:cNvSpPr>
                    <a:spLocks/>
                  </p:cNvSpPr>
                  <p:nvPr/>
                </p:nvSpPr>
                <p:spPr bwMode="auto">
                  <a:xfrm>
                    <a:off x="4007615" y="4190625"/>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09" name="Freeform 46"/>
                  <p:cNvSpPr>
                    <a:spLocks/>
                  </p:cNvSpPr>
                  <p:nvPr/>
                </p:nvSpPr>
                <p:spPr bwMode="auto">
                  <a:xfrm>
                    <a:off x="4046896" y="4190625"/>
                    <a:ext cx="20986" cy="5596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0" name="Freeform 47"/>
                  <p:cNvSpPr>
                    <a:spLocks/>
                  </p:cNvSpPr>
                  <p:nvPr/>
                </p:nvSpPr>
                <p:spPr bwMode="auto">
                  <a:xfrm>
                    <a:off x="4084832" y="4190625"/>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1" name="Freeform 48"/>
                  <p:cNvSpPr>
                    <a:spLocks/>
                  </p:cNvSpPr>
                  <p:nvPr/>
                </p:nvSpPr>
                <p:spPr bwMode="auto">
                  <a:xfrm>
                    <a:off x="3968334" y="4262192"/>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2" name="Freeform 49"/>
                  <p:cNvSpPr>
                    <a:spLocks/>
                  </p:cNvSpPr>
                  <p:nvPr/>
                </p:nvSpPr>
                <p:spPr bwMode="auto">
                  <a:xfrm>
                    <a:off x="4007615" y="4262192"/>
                    <a:ext cx="22331" cy="5596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3" name="Freeform 50"/>
                  <p:cNvSpPr>
                    <a:spLocks/>
                  </p:cNvSpPr>
                  <p:nvPr/>
                </p:nvSpPr>
                <p:spPr bwMode="auto">
                  <a:xfrm>
                    <a:off x="4046896" y="4262192"/>
                    <a:ext cx="20986" cy="5596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4" name="Freeform 51"/>
                  <p:cNvSpPr>
                    <a:spLocks/>
                  </p:cNvSpPr>
                  <p:nvPr/>
                </p:nvSpPr>
                <p:spPr bwMode="auto">
                  <a:xfrm>
                    <a:off x="4084832" y="4262192"/>
                    <a:ext cx="22331" cy="5596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5" name="Freeform 52"/>
                  <p:cNvSpPr>
                    <a:spLocks/>
                  </p:cNvSpPr>
                  <p:nvPr/>
                </p:nvSpPr>
                <p:spPr bwMode="auto">
                  <a:xfrm>
                    <a:off x="3968334" y="4333760"/>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6" name="Freeform 53"/>
                  <p:cNvSpPr>
                    <a:spLocks/>
                  </p:cNvSpPr>
                  <p:nvPr/>
                </p:nvSpPr>
                <p:spPr bwMode="auto">
                  <a:xfrm>
                    <a:off x="4007615" y="4333760"/>
                    <a:ext cx="22331" cy="56232"/>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7" name="Freeform 54"/>
                  <p:cNvSpPr>
                    <a:spLocks/>
                  </p:cNvSpPr>
                  <p:nvPr/>
                </p:nvSpPr>
                <p:spPr bwMode="auto">
                  <a:xfrm>
                    <a:off x="4046896" y="4333760"/>
                    <a:ext cx="20986" cy="56232"/>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8" name="Freeform 55"/>
                  <p:cNvSpPr>
                    <a:spLocks/>
                  </p:cNvSpPr>
                  <p:nvPr/>
                </p:nvSpPr>
                <p:spPr bwMode="auto">
                  <a:xfrm>
                    <a:off x="4084832" y="4333760"/>
                    <a:ext cx="22331" cy="56232"/>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19" name="Freeform 56"/>
                  <p:cNvSpPr>
                    <a:spLocks/>
                  </p:cNvSpPr>
                  <p:nvPr/>
                </p:nvSpPr>
                <p:spPr bwMode="auto">
                  <a:xfrm>
                    <a:off x="4007615" y="4420663"/>
                    <a:ext cx="61881" cy="8851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9"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3" y="10"/>
                          <a:pt x="34" y="0"/>
                          <a:pt x="2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20" name="Rectangle 57"/>
                  <p:cNvSpPr>
                    <a:spLocks noChangeArrowheads="1"/>
                  </p:cNvSpPr>
                  <p:nvPr/>
                </p:nvSpPr>
                <p:spPr bwMode="auto">
                  <a:xfrm>
                    <a:off x="3665115" y="4493844"/>
                    <a:ext cx="196406" cy="2098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21" name="Rectangle 58"/>
                  <p:cNvSpPr>
                    <a:spLocks noChangeArrowheads="1"/>
                  </p:cNvSpPr>
                  <p:nvPr/>
                </p:nvSpPr>
                <p:spPr bwMode="auto">
                  <a:xfrm>
                    <a:off x="3938738" y="4493844"/>
                    <a:ext cx="198021" cy="2098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grpSp>
          </p:grpSp>
          <p:sp>
            <p:nvSpPr>
              <p:cNvPr id="8" name="Rectangle 7"/>
              <p:cNvSpPr/>
              <p:nvPr/>
            </p:nvSpPr>
            <p:spPr>
              <a:xfrm>
                <a:off x="3981963" y="4436385"/>
                <a:ext cx="646331" cy="341632"/>
              </a:xfrm>
              <a:prstGeom prst="rect">
                <a:avLst/>
              </a:prstGeom>
            </p:spPr>
            <p:txBody>
              <a:bodyPr wrap="none">
                <a:spAutoFit/>
              </a:bodyPr>
              <a:lstStyle/>
              <a:p>
                <a:pPr algn="ctr">
                  <a:lnSpc>
                    <a:spcPct val="90000"/>
                  </a:lnSpc>
                </a:pPr>
                <a:r>
                  <a:rPr lang="zh-CN" altLang="en-US" sz="1800" dirty="0" smtClean="0"/>
                  <a:t>总部</a:t>
                </a:r>
                <a:endParaRPr lang="en-US" sz="1800" dirty="0"/>
              </a:p>
            </p:txBody>
          </p:sp>
        </p:grpSp>
        <p:grpSp>
          <p:nvGrpSpPr>
            <p:cNvPr id="10" name="Group 9"/>
            <p:cNvGrpSpPr/>
            <p:nvPr/>
          </p:nvGrpSpPr>
          <p:grpSpPr>
            <a:xfrm>
              <a:off x="5171459" y="2605520"/>
              <a:ext cx="895667" cy="1184743"/>
              <a:chOff x="5687184" y="3036343"/>
              <a:chExt cx="895667" cy="1184743"/>
            </a:xfrm>
          </p:grpSpPr>
          <p:grpSp>
            <p:nvGrpSpPr>
              <p:cNvPr id="44" name="Group 43"/>
              <p:cNvGrpSpPr/>
              <p:nvPr/>
            </p:nvGrpSpPr>
            <p:grpSpPr>
              <a:xfrm>
                <a:off x="5687184" y="3036343"/>
                <a:ext cx="895667" cy="896913"/>
                <a:chOff x="3452813" y="782931"/>
                <a:chExt cx="5284788" cy="5292138"/>
              </a:xfrm>
            </p:grpSpPr>
            <p:sp>
              <p:nvSpPr>
                <p:cNvPr id="45" name="Freeform 6"/>
                <p:cNvSpPr>
                  <a:spLocks/>
                </p:cNvSpPr>
                <p:nvPr/>
              </p:nvSpPr>
              <p:spPr bwMode="auto">
                <a:xfrm>
                  <a:off x="487521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7"/>
                <p:cNvSpPr>
                  <a:spLocks/>
                </p:cNvSpPr>
                <p:nvPr/>
              </p:nvSpPr>
              <p:spPr bwMode="auto">
                <a:xfrm>
                  <a:off x="5106988"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8"/>
                <p:cNvSpPr>
                  <a:spLocks/>
                </p:cNvSpPr>
                <p:nvPr/>
              </p:nvSpPr>
              <p:spPr bwMode="auto">
                <a:xfrm>
                  <a:off x="533876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9"/>
                <p:cNvSpPr>
                  <a:spLocks/>
                </p:cNvSpPr>
                <p:nvPr/>
              </p:nvSpPr>
              <p:spPr bwMode="auto">
                <a:xfrm>
                  <a:off x="55705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0"/>
                <p:cNvSpPr>
                  <a:spLocks/>
                </p:cNvSpPr>
                <p:nvPr/>
              </p:nvSpPr>
              <p:spPr bwMode="auto">
                <a:xfrm>
                  <a:off x="487521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1"/>
                <p:cNvSpPr>
                  <a:spLocks/>
                </p:cNvSpPr>
                <p:nvPr/>
              </p:nvSpPr>
              <p:spPr bwMode="auto">
                <a:xfrm>
                  <a:off x="5106988"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2"/>
                <p:cNvSpPr>
                  <a:spLocks/>
                </p:cNvSpPr>
                <p:nvPr/>
              </p:nvSpPr>
              <p:spPr bwMode="auto">
                <a:xfrm>
                  <a:off x="533876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3"/>
                <p:cNvSpPr>
                  <a:spLocks/>
                </p:cNvSpPr>
                <p:nvPr/>
              </p:nvSpPr>
              <p:spPr bwMode="auto">
                <a:xfrm>
                  <a:off x="5570538" y="2376488"/>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4"/>
                        <a:pt x="12" y="0"/>
                        <a:pt x="8" y="0"/>
                      </a:cubicBezTo>
                      <a:cubicBezTo>
                        <a:pt x="3" y="0"/>
                        <a:pt x="0" y="4"/>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4"/>
                <p:cNvSpPr>
                  <a:spLocks/>
                </p:cNvSpPr>
                <p:nvPr/>
              </p:nvSpPr>
              <p:spPr bwMode="auto">
                <a:xfrm>
                  <a:off x="487521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5"/>
                <p:cNvSpPr>
                  <a:spLocks/>
                </p:cNvSpPr>
                <p:nvPr/>
              </p:nvSpPr>
              <p:spPr bwMode="auto">
                <a:xfrm>
                  <a:off x="5106988"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6"/>
                <p:cNvSpPr>
                  <a:spLocks/>
                </p:cNvSpPr>
                <p:nvPr/>
              </p:nvSpPr>
              <p:spPr bwMode="auto">
                <a:xfrm>
                  <a:off x="533876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17"/>
                <p:cNvSpPr>
                  <a:spLocks/>
                </p:cNvSpPr>
                <p:nvPr/>
              </p:nvSpPr>
              <p:spPr bwMode="auto">
                <a:xfrm>
                  <a:off x="55705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8"/>
                <p:cNvSpPr>
                  <a:spLocks/>
                </p:cNvSpPr>
                <p:nvPr/>
              </p:nvSpPr>
              <p:spPr bwMode="auto">
                <a:xfrm>
                  <a:off x="487521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9"/>
                <p:cNvSpPr>
                  <a:spLocks/>
                </p:cNvSpPr>
                <p:nvPr/>
              </p:nvSpPr>
              <p:spPr bwMode="auto">
                <a:xfrm>
                  <a:off x="5106988"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20"/>
                <p:cNvSpPr>
                  <a:spLocks/>
                </p:cNvSpPr>
                <p:nvPr/>
              </p:nvSpPr>
              <p:spPr bwMode="auto">
                <a:xfrm>
                  <a:off x="533876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1"/>
                <p:cNvSpPr>
                  <a:spLocks/>
                </p:cNvSpPr>
                <p:nvPr/>
              </p:nvSpPr>
              <p:spPr bwMode="auto">
                <a:xfrm>
                  <a:off x="55705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22"/>
                <p:cNvSpPr>
                  <a:spLocks/>
                </p:cNvSpPr>
                <p:nvPr/>
              </p:nvSpPr>
              <p:spPr bwMode="auto">
                <a:xfrm>
                  <a:off x="487521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3"/>
                <p:cNvSpPr>
                  <a:spLocks/>
                </p:cNvSpPr>
                <p:nvPr/>
              </p:nvSpPr>
              <p:spPr bwMode="auto">
                <a:xfrm>
                  <a:off x="5106988"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24"/>
                <p:cNvSpPr>
                  <a:spLocks/>
                </p:cNvSpPr>
                <p:nvPr/>
              </p:nvSpPr>
              <p:spPr bwMode="auto">
                <a:xfrm>
                  <a:off x="533876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25"/>
                <p:cNvSpPr>
                  <a:spLocks/>
                </p:cNvSpPr>
                <p:nvPr/>
              </p:nvSpPr>
              <p:spPr bwMode="auto">
                <a:xfrm>
                  <a:off x="55705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26"/>
                <p:cNvSpPr>
                  <a:spLocks/>
                </p:cNvSpPr>
                <p:nvPr/>
              </p:nvSpPr>
              <p:spPr bwMode="auto">
                <a:xfrm>
                  <a:off x="487521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27"/>
                <p:cNvSpPr>
                  <a:spLocks/>
                </p:cNvSpPr>
                <p:nvPr/>
              </p:nvSpPr>
              <p:spPr bwMode="auto">
                <a:xfrm>
                  <a:off x="5106988"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28"/>
                <p:cNvSpPr>
                  <a:spLocks/>
                </p:cNvSpPr>
                <p:nvPr/>
              </p:nvSpPr>
              <p:spPr bwMode="auto">
                <a:xfrm>
                  <a:off x="533876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29"/>
                <p:cNvSpPr>
                  <a:spLocks/>
                </p:cNvSpPr>
                <p:nvPr/>
              </p:nvSpPr>
              <p:spPr bwMode="auto">
                <a:xfrm>
                  <a:off x="55705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30"/>
                <p:cNvSpPr>
                  <a:spLocks/>
                </p:cNvSpPr>
                <p:nvPr/>
              </p:nvSpPr>
              <p:spPr bwMode="auto">
                <a:xfrm>
                  <a:off x="5106988" y="4579938"/>
                  <a:ext cx="363538"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10"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4"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70" name="Group 69"/>
                <p:cNvGrpSpPr/>
                <p:nvPr/>
              </p:nvGrpSpPr>
              <p:grpSpPr>
                <a:xfrm>
                  <a:off x="3452813" y="782931"/>
                  <a:ext cx="5284788" cy="5292138"/>
                  <a:chOff x="3452813" y="782931"/>
                  <a:chExt cx="5284788" cy="5292138"/>
                </a:xfrm>
              </p:grpSpPr>
              <p:sp>
                <p:nvSpPr>
                  <p:cNvPr id="98" name="Freeform 5"/>
                  <p:cNvSpPr>
                    <a:spLocks noEditPoints="1"/>
                  </p:cNvSpPr>
                  <p:nvPr/>
                </p:nvSpPr>
                <p:spPr bwMode="auto">
                  <a:xfrm>
                    <a:off x="3452813" y="782931"/>
                    <a:ext cx="5284788" cy="5292138"/>
                  </a:xfrm>
                  <a:custGeom>
                    <a:avLst/>
                    <a:gdLst>
                      <a:gd name="T0" fmla="*/ 414 w 827"/>
                      <a:gd name="T1" fmla="*/ 828 h 828"/>
                      <a:gd name="T2" fmla="*/ 121 w 827"/>
                      <a:gd name="T3" fmla="*/ 707 h 828"/>
                      <a:gd name="T4" fmla="*/ 0 w 827"/>
                      <a:gd name="T5" fmla="*/ 414 h 828"/>
                      <a:gd name="T6" fmla="*/ 121 w 827"/>
                      <a:gd name="T7" fmla="*/ 121 h 828"/>
                      <a:gd name="T8" fmla="*/ 414 w 827"/>
                      <a:gd name="T9" fmla="*/ 0 h 828"/>
                      <a:gd name="T10" fmla="*/ 706 w 827"/>
                      <a:gd name="T11" fmla="*/ 121 h 828"/>
                      <a:gd name="T12" fmla="*/ 827 w 827"/>
                      <a:gd name="T13" fmla="*/ 414 h 828"/>
                      <a:gd name="T14" fmla="*/ 706 w 827"/>
                      <a:gd name="T15" fmla="*/ 707 h 828"/>
                      <a:gd name="T16" fmla="*/ 414 w 827"/>
                      <a:gd name="T17" fmla="*/ 828 h 828"/>
                      <a:gd name="T18" fmla="*/ 414 w 827"/>
                      <a:gd name="T19" fmla="*/ 28 h 828"/>
                      <a:gd name="T20" fmla="*/ 141 w 827"/>
                      <a:gd name="T21" fmla="*/ 141 h 828"/>
                      <a:gd name="T22" fmla="*/ 27 w 827"/>
                      <a:gd name="T23" fmla="*/ 414 h 828"/>
                      <a:gd name="T24" fmla="*/ 141 w 827"/>
                      <a:gd name="T25" fmla="*/ 687 h 828"/>
                      <a:gd name="T26" fmla="*/ 414 w 827"/>
                      <a:gd name="T27" fmla="*/ 800 h 828"/>
                      <a:gd name="T28" fmla="*/ 687 w 827"/>
                      <a:gd name="T29" fmla="*/ 687 h 828"/>
                      <a:gd name="T30" fmla="*/ 800 w 827"/>
                      <a:gd name="T31" fmla="*/ 414 h 828"/>
                      <a:gd name="T32" fmla="*/ 687 w 827"/>
                      <a:gd name="T33" fmla="*/ 141 h 828"/>
                      <a:gd name="T34" fmla="*/ 414 w 827"/>
                      <a:gd name="T35" fmla="*/ 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7" h="828">
                        <a:moveTo>
                          <a:pt x="414" y="828"/>
                        </a:moveTo>
                        <a:cubicBezTo>
                          <a:pt x="303" y="828"/>
                          <a:pt x="199" y="785"/>
                          <a:pt x="121" y="707"/>
                        </a:cubicBezTo>
                        <a:cubicBezTo>
                          <a:pt x="43" y="628"/>
                          <a:pt x="0" y="525"/>
                          <a:pt x="0" y="414"/>
                        </a:cubicBezTo>
                        <a:cubicBezTo>
                          <a:pt x="0" y="303"/>
                          <a:pt x="43" y="200"/>
                          <a:pt x="121" y="121"/>
                        </a:cubicBezTo>
                        <a:cubicBezTo>
                          <a:pt x="199" y="43"/>
                          <a:pt x="303" y="0"/>
                          <a:pt x="414" y="0"/>
                        </a:cubicBezTo>
                        <a:cubicBezTo>
                          <a:pt x="524" y="0"/>
                          <a:pt x="628" y="43"/>
                          <a:pt x="706" y="121"/>
                        </a:cubicBezTo>
                        <a:cubicBezTo>
                          <a:pt x="784" y="200"/>
                          <a:pt x="827" y="303"/>
                          <a:pt x="827" y="414"/>
                        </a:cubicBezTo>
                        <a:cubicBezTo>
                          <a:pt x="827" y="525"/>
                          <a:pt x="784" y="628"/>
                          <a:pt x="706" y="707"/>
                        </a:cubicBezTo>
                        <a:cubicBezTo>
                          <a:pt x="628" y="785"/>
                          <a:pt x="524" y="828"/>
                          <a:pt x="414" y="828"/>
                        </a:cubicBezTo>
                        <a:close/>
                        <a:moveTo>
                          <a:pt x="414" y="28"/>
                        </a:moveTo>
                        <a:cubicBezTo>
                          <a:pt x="310" y="28"/>
                          <a:pt x="213" y="68"/>
                          <a:pt x="141" y="141"/>
                        </a:cubicBezTo>
                        <a:cubicBezTo>
                          <a:pt x="68" y="214"/>
                          <a:pt x="27" y="311"/>
                          <a:pt x="27" y="414"/>
                        </a:cubicBezTo>
                        <a:cubicBezTo>
                          <a:pt x="27" y="517"/>
                          <a:pt x="68" y="614"/>
                          <a:pt x="141" y="687"/>
                        </a:cubicBezTo>
                        <a:cubicBezTo>
                          <a:pt x="213" y="760"/>
                          <a:pt x="310" y="800"/>
                          <a:pt x="414" y="800"/>
                        </a:cubicBezTo>
                        <a:cubicBezTo>
                          <a:pt x="517" y="800"/>
                          <a:pt x="614" y="760"/>
                          <a:pt x="687" y="687"/>
                        </a:cubicBezTo>
                        <a:cubicBezTo>
                          <a:pt x="760" y="614"/>
                          <a:pt x="800" y="517"/>
                          <a:pt x="800" y="414"/>
                        </a:cubicBezTo>
                        <a:cubicBezTo>
                          <a:pt x="800" y="311"/>
                          <a:pt x="760" y="214"/>
                          <a:pt x="687" y="141"/>
                        </a:cubicBezTo>
                        <a:cubicBezTo>
                          <a:pt x="614" y="68"/>
                          <a:pt x="517" y="28"/>
                          <a:pt x="414" y="28"/>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31"/>
                  <p:cNvSpPr>
                    <a:spLocks noEditPoints="1"/>
                  </p:cNvSpPr>
                  <p:nvPr/>
                </p:nvSpPr>
                <p:spPr bwMode="auto">
                  <a:xfrm>
                    <a:off x="4641851" y="1722438"/>
                    <a:ext cx="2906713" cy="3413125"/>
                  </a:xfrm>
                  <a:custGeom>
                    <a:avLst/>
                    <a:gdLst>
                      <a:gd name="T0" fmla="*/ 323 w 351"/>
                      <a:gd name="T1" fmla="*/ 0 h 412"/>
                      <a:gd name="T2" fmla="*/ 224 w 351"/>
                      <a:gd name="T3" fmla="*/ 0 h 412"/>
                      <a:gd name="T4" fmla="*/ 196 w 351"/>
                      <a:gd name="T5" fmla="*/ 28 h 412"/>
                      <a:gd name="T6" fmla="*/ 196 w 351"/>
                      <a:gd name="T7" fmla="*/ 84 h 412"/>
                      <a:gd name="T8" fmla="*/ 156 w 351"/>
                      <a:gd name="T9" fmla="*/ 84 h 412"/>
                      <a:gd name="T10" fmla="*/ 156 w 351"/>
                      <a:gd name="T11" fmla="*/ 28 h 412"/>
                      <a:gd name="T12" fmla="*/ 128 w 351"/>
                      <a:gd name="T13" fmla="*/ 0 h 412"/>
                      <a:gd name="T14" fmla="*/ 28 w 351"/>
                      <a:gd name="T15" fmla="*/ 0 h 412"/>
                      <a:gd name="T16" fmla="*/ 0 w 351"/>
                      <a:gd name="T17" fmla="*/ 28 h 412"/>
                      <a:gd name="T18" fmla="*/ 0 w 351"/>
                      <a:gd name="T19" fmla="*/ 404 h 412"/>
                      <a:gd name="T20" fmla="*/ 8 w 351"/>
                      <a:gd name="T21" fmla="*/ 412 h 412"/>
                      <a:gd name="T22" fmla="*/ 16 w 351"/>
                      <a:gd name="T23" fmla="*/ 404 h 412"/>
                      <a:gd name="T24" fmla="*/ 16 w 351"/>
                      <a:gd name="T25" fmla="*/ 28 h 412"/>
                      <a:gd name="T26" fmla="*/ 28 w 351"/>
                      <a:gd name="T27" fmla="*/ 16 h 412"/>
                      <a:gd name="T28" fmla="*/ 128 w 351"/>
                      <a:gd name="T29" fmla="*/ 16 h 412"/>
                      <a:gd name="T30" fmla="*/ 140 w 351"/>
                      <a:gd name="T31" fmla="*/ 28 h 412"/>
                      <a:gd name="T32" fmla="*/ 140 w 351"/>
                      <a:gd name="T33" fmla="*/ 84 h 412"/>
                      <a:gd name="T34" fmla="*/ 140 w 351"/>
                      <a:gd name="T35" fmla="*/ 120 h 412"/>
                      <a:gd name="T36" fmla="*/ 140 w 351"/>
                      <a:gd name="T37" fmla="*/ 127 h 412"/>
                      <a:gd name="T38" fmla="*/ 140 w 351"/>
                      <a:gd name="T39" fmla="*/ 127 h 412"/>
                      <a:gd name="T40" fmla="*/ 140 w 351"/>
                      <a:gd name="T41" fmla="*/ 404 h 412"/>
                      <a:gd name="T42" fmla="*/ 148 w 351"/>
                      <a:gd name="T43" fmla="*/ 412 h 412"/>
                      <a:gd name="T44" fmla="*/ 156 w 351"/>
                      <a:gd name="T45" fmla="*/ 404 h 412"/>
                      <a:gd name="T46" fmla="*/ 156 w 351"/>
                      <a:gd name="T47" fmla="*/ 130 h 412"/>
                      <a:gd name="T48" fmla="*/ 196 w 351"/>
                      <a:gd name="T49" fmla="*/ 126 h 412"/>
                      <a:gd name="T50" fmla="*/ 196 w 351"/>
                      <a:gd name="T51" fmla="*/ 404 h 412"/>
                      <a:gd name="T52" fmla="*/ 204 w 351"/>
                      <a:gd name="T53" fmla="*/ 412 h 412"/>
                      <a:gd name="T54" fmla="*/ 212 w 351"/>
                      <a:gd name="T55" fmla="*/ 404 h 412"/>
                      <a:gd name="T56" fmla="*/ 212 w 351"/>
                      <a:gd name="T57" fmla="*/ 123 h 412"/>
                      <a:gd name="T58" fmla="*/ 212 w 351"/>
                      <a:gd name="T59" fmla="*/ 123 h 412"/>
                      <a:gd name="T60" fmla="*/ 212 w 351"/>
                      <a:gd name="T61" fmla="*/ 28 h 412"/>
                      <a:gd name="T62" fmla="*/ 224 w 351"/>
                      <a:gd name="T63" fmla="*/ 16 h 412"/>
                      <a:gd name="T64" fmla="*/ 323 w 351"/>
                      <a:gd name="T65" fmla="*/ 16 h 412"/>
                      <a:gd name="T66" fmla="*/ 335 w 351"/>
                      <a:gd name="T67" fmla="*/ 28 h 412"/>
                      <a:gd name="T68" fmla="*/ 335 w 351"/>
                      <a:gd name="T69" fmla="*/ 404 h 412"/>
                      <a:gd name="T70" fmla="*/ 343 w 351"/>
                      <a:gd name="T71" fmla="*/ 412 h 412"/>
                      <a:gd name="T72" fmla="*/ 351 w 351"/>
                      <a:gd name="T73" fmla="*/ 404 h 412"/>
                      <a:gd name="T74" fmla="*/ 351 w 351"/>
                      <a:gd name="T75" fmla="*/ 28 h 412"/>
                      <a:gd name="T76" fmla="*/ 323 w 351"/>
                      <a:gd name="T77" fmla="*/ 0 h 412"/>
                      <a:gd name="T78" fmla="*/ 156 w 351"/>
                      <a:gd name="T79" fmla="*/ 111 h 412"/>
                      <a:gd name="T80" fmla="*/ 156 w 351"/>
                      <a:gd name="T81" fmla="*/ 100 h 412"/>
                      <a:gd name="T82" fmla="*/ 196 w 351"/>
                      <a:gd name="T83" fmla="*/ 100 h 412"/>
                      <a:gd name="T84" fmla="*/ 196 w 351"/>
                      <a:gd name="T85" fmla="*/ 108 h 412"/>
                      <a:gd name="T86" fmla="*/ 156 w 351"/>
                      <a:gd name="T87" fmla="*/ 111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 h="412">
                        <a:moveTo>
                          <a:pt x="323" y="0"/>
                        </a:moveTo>
                        <a:cubicBezTo>
                          <a:pt x="224" y="0"/>
                          <a:pt x="224" y="0"/>
                          <a:pt x="224" y="0"/>
                        </a:cubicBezTo>
                        <a:cubicBezTo>
                          <a:pt x="208" y="0"/>
                          <a:pt x="196" y="13"/>
                          <a:pt x="196" y="28"/>
                        </a:cubicBezTo>
                        <a:cubicBezTo>
                          <a:pt x="196" y="84"/>
                          <a:pt x="196" y="84"/>
                          <a:pt x="196" y="84"/>
                        </a:cubicBezTo>
                        <a:cubicBezTo>
                          <a:pt x="156" y="84"/>
                          <a:pt x="156" y="84"/>
                          <a:pt x="156" y="84"/>
                        </a:cubicBezTo>
                        <a:cubicBezTo>
                          <a:pt x="156" y="28"/>
                          <a:pt x="156" y="28"/>
                          <a:pt x="156" y="28"/>
                        </a:cubicBezTo>
                        <a:cubicBezTo>
                          <a:pt x="156" y="13"/>
                          <a:pt x="143" y="0"/>
                          <a:pt x="128" y="0"/>
                        </a:cubicBezTo>
                        <a:cubicBezTo>
                          <a:pt x="28" y="0"/>
                          <a:pt x="28" y="0"/>
                          <a:pt x="28" y="0"/>
                        </a:cubicBezTo>
                        <a:cubicBezTo>
                          <a:pt x="12" y="0"/>
                          <a:pt x="0" y="13"/>
                          <a:pt x="0" y="28"/>
                        </a:cubicBezTo>
                        <a:cubicBezTo>
                          <a:pt x="0" y="404"/>
                          <a:pt x="0" y="404"/>
                          <a:pt x="0" y="404"/>
                        </a:cubicBezTo>
                        <a:cubicBezTo>
                          <a:pt x="0" y="408"/>
                          <a:pt x="3" y="412"/>
                          <a:pt x="8" y="412"/>
                        </a:cubicBezTo>
                        <a:cubicBezTo>
                          <a:pt x="12" y="412"/>
                          <a:pt x="16" y="408"/>
                          <a:pt x="16" y="404"/>
                        </a:cubicBezTo>
                        <a:cubicBezTo>
                          <a:pt x="16" y="28"/>
                          <a:pt x="16" y="28"/>
                          <a:pt x="16" y="28"/>
                        </a:cubicBezTo>
                        <a:cubicBezTo>
                          <a:pt x="16" y="22"/>
                          <a:pt x="21" y="16"/>
                          <a:pt x="28" y="16"/>
                        </a:cubicBezTo>
                        <a:cubicBezTo>
                          <a:pt x="128" y="16"/>
                          <a:pt x="128" y="16"/>
                          <a:pt x="128" y="16"/>
                        </a:cubicBezTo>
                        <a:cubicBezTo>
                          <a:pt x="134" y="16"/>
                          <a:pt x="140" y="22"/>
                          <a:pt x="140" y="28"/>
                        </a:cubicBezTo>
                        <a:cubicBezTo>
                          <a:pt x="140" y="84"/>
                          <a:pt x="140" y="84"/>
                          <a:pt x="140" y="84"/>
                        </a:cubicBezTo>
                        <a:cubicBezTo>
                          <a:pt x="140" y="120"/>
                          <a:pt x="140" y="120"/>
                          <a:pt x="140" y="120"/>
                        </a:cubicBezTo>
                        <a:cubicBezTo>
                          <a:pt x="140" y="127"/>
                          <a:pt x="140" y="127"/>
                          <a:pt x="140" y="127"/>
                        </a:cubicBezTo>
                        <a:cubicBezTo>
                          <a:pt x="140" y="127"/>
                          <a:pt x="140" y="127"/>
                          <a:pt x="140" y="127"/>
                        </a:cubicBezTo>
                        <a:cubicBezTo>
                          <a:pt x="140" y="404"/>
                          <a:pt x="140" y="404"/>
                          <a:pt x="140" y="404"/>
                        </a:cubicBezTo>
                        <a:cubicBezTo>
                          <a:pt x="140" y="408"/>
                          <a:pt x="143" y="412"/>
                          <a:pt x="148" y="412"/>
                        </a:cubicBezTo>
                        <a:cubicBezTo>
                          <a:pt x="152" y="412"/>
                          <a:pt x="156" y="408"/>
                          <a:pt x="156" y="404"/>
                        </a:cubicBezTo>
                        <a:cubicBezTo>
                          <a:pt x="156" y="130"/>
                          <a:pt x="156" y="130"/>
                          <a:pt x="156" y="130"/>
                        </a:cubicBezTo>
                        <a:cubicBezTo>
                          <a:pt x="168" y="120"/>
                          <a:pt x="185" y="118"/>
                          <a:pt x="196" y="126"/>
                        </a:cubicBezTo>
                        <a:cubicBezTo>
                          <a:pt x="196" y="404"/>
                          <a:pt x="196" y="404"/>
                          <a:pt x="196" y="404"/>
                        </a:cubicBezTo>
                        <a:cubicBezTo>
                          <a:pt x="196" y="408"/>
                          <a:pt x="199" y="412"/>
                          <a:pt x="204" y="412"/>
                        </a:cubicBezTo>
                        <a:cubicBezTo>
                          <a:pt x="208" y="412"/>
                          <a:pt x="212" y="408"/>
                          <a:pt x="212" y="404"/>
                        </a:cubicBezTo>
                        <a:cubicBezTo>
                          <a:pt x="212" y="123"/>
                          <a:pt x="212" y="123"/>
                          <a:pt x="212" y="123"/>
                        </a:cubicBezTo>
                        <a:cubicBezTo>
                          <a:pt x="212" y="123"/>
                          <a:pt x="212" y="123"/>
                          <a:pt x="212" y="123"/>
                        </a:cubicBezTo>
                        <a:cubicBezTo>
                          <a:pt x="212" y="28"/>
                          <a:pt x="212" y="28"/>
                          <a:pt x="212" y="28"/>
                        </a:cubicBezTo>
                        <a:cubicBezTo>
                          <a:pt x="212" y="22"/>
                          <a:pt x="217" y="16"/>
                          <a:pt x="224" y="16"/>
                        </a:cubicBezTo>
                        <a:cubicBezTo>
                          <a:pt x="323" y="16"/>
                          <a:pt x="323" y="16"/>
                          <a:pt x="323" y="16"/>
                        </a:cubicBezTo>
                        <a:cubicBezTo>
                          <a:pt x="330" y="16"/>
                          <a:pt x="335" y="22"/>
                          <a:pt x="335" y="28"/>
                        </a:cubicBezTo>
                        <a:cubicBezTo>
                          <a:pt x="335" y="404"/>
                          <a:pt x="335" y="404"/>
                          <a:pt x="335" y="404"/>
                        </a:cubicBezTo>
                        <a:cubicBezTo>
                          <a:pt x="335" y="408"/>
                          <a:pt x="339" y="412"/>
                          <a:pt x="343" y="412"/>
                        </a:cubicBezTo>
                        <a:cubicBezTo>
                          <a:pt x="348" y="412"/>
                          <a:pt x="351" y="408"/>
                          <a:pt x="351" y="404"/>
                        </a:cubicBezTo>
                        <a:cubicBezTo>
                          <a:pt x="351" y="28"/>
                          <a:pt x="351" y="28"/>
                          <a:pt x="351" y="28"/>
                        </a:cubicBezTo>
                        <a:cubicBezTo>
                          <a:pt x="351" y="13"/>
                          <a:pt x="339" y="0"/>
                          <a:pt x="323" y="0"/>
                        </a:cubicBezTo>
                        <a:close/>
                        <a:moveTo>
                          <a:pt x="156" y="111"/>
                        </a:moveTo>
                        <a:cubicBezTo>
                          <a:pt x="156" y="100"/>
                          <a:pt x="156" y="100"/>
                          <a:pt x="156" y="100"/>
                        </a:cubicBezTo>
                        <a:cubicBezTo>
                          <a:pt x="196" y="100"/>
                          <a:pt x="196" y="100"/>
                          <a:pt x="196" y="100"/>
                        </a:cubicBezTo>
                        <a:cubicBezTo>
                          <a:pt x="196" y="108"/>
                          <a:pt x="196" y="108"/>
                          <a:pt x="196" y="108"/>
                        </a:cubicBezTo>
                        <a:cubicBezTo>
                          <a:pt x="183" y="103"/>
                          <a:pt x="169" y="104"/>
                          <a:pt x="156" y="111"/>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 name="Freeform 32"/>
                <p:cNvSpPr>
                  <a:spLocks/>
                </p:cNvSpPr>
                <p:nvPr/>
              </p:nvSpPr>
              <p:spPr bwMode="auto">
                <a:xfrm>
                  <a:off x="64976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33"/>
                <p:cNvSpPr>
                  <a:spLocks/>
                </p:cNvSpPr>
                <p:nvPr/>
              </p:nvSpPr>
              <p:spPr bwMode="auto">
                <a:xfrm>
                  <a:off x="6729413"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4"/>
                <p:cNvSpPr>
                  <a:spLocks/>
                </p:cNvSpPr>
                <p:nvPr/>
              </p:nvSpPr>
              <p:spPr bwMode="auto">
                <a:xfrm>
                  <a:off x="6961188" y="1954213"/>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35"/>
                <p:cNvSpPr>
                  <a:spLocks/>
                </p:cNvSpPr>
                <p:nvPr/>
              </p:nvSpPr>
              <p:spPr bwMode="auto">
                <a:xfrm>
                  <a:off x="7185026"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36"/>
                <p:cNvSpPr>
                  <a:spLocks/>
                </p:cNvSpPr>
                <p:nvPr/>
              </p:nvSpPr>
              <p:spPr bwMode="auto">
                <a:xfrm>
                  <a:off x="6497638"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37"/>
                <p:cNvSpPr>
                  <a:spLocks/>
                </p:cNvSpPr>
                <p:nvPr/>
              </p:nvSpPr>
              <p:spPr bwMode="auto">
                <a:xfrm>
                  <a:off x="6729413"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38"/>
                <p:cNvSpPr>
                  <a:spLocks/>
                </p:cNvSpPr>
                <p:nvPr/>
              </p:nvSpPr>
              <p:spPr bwMode="auto">
                <a:xfrm>
                  <a:off x="6961188" y="2376488"/>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39"/>
                <p:cNvSpPr>
                  <a:spLocks/>
                </p:cNvSpPr>
                <p:nvPr/>
              </p:nvSpPr>
              <p:spPr bwMode="auto">
                <a:xfrm>
                  <a:off x="7185026"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0"/>
                <p:cNvSpPr>
                  <a:spLocks/>
                </p:cNvSpPr>
                <p:nvPr/>
              </p:nvSpPr>
              <p:spPr bwMode="auto">
                <a:xfrm>
                  <a:off x="64976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41"/>
                <p:cNvSpPr>
                  <a:spLocks/>
                </p:cNvSpPr>
                <p:nvPr/>
              </p:nvSpPr>
              <p:spPr bwMode="auto">
                <a:xfrm>
                  <a:off x="6729413"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42"/>
                <p:cNvSpPr>
                  <a:spLocks/>
                </p:cNvSpPr>
                <p:nvPr/>
              </p:nvSpPr>
              <p:spPr bwMode="auto">
                <a:xfrm>
                  <a:off x="6961188" y="280035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3"/>
                <p:cNvSpPr>
                  <a:spLocks/>
                </p:cNvSpPr>
                <p:nvPr/>
              </p:nvSpPr>
              <p:spPr bwMode="auto">
                <a:xfrm>
                  <a:off x="7185026"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4"/>
                <p:cNvSpPr>
                  <a:spLocks/>
                </p:cNvSpPr>
                <p:nvPr/>
              </p:nvSpPr>
              <p:spPr bwMode="auto">
                <a:xfrm>
                  <a:off x="64976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45"/>
                <p:cNvSpPr>
                  <a:spLocks/>
                </p:cNvSpPr>
                <p:nvPr/>
              </p:nvSpPr>
              <p:spPr bwMode="auto">
                <a:xfrm>
                  <a:off x="6729413"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46"/>
                <p:cNvSpPr>
                  <a:spLocks/>
                </p:cNvSpPr>
                <p:nvPr/>
              </p:nvSpPr>
              <p:spPr bwMode="auto">
                <a:xfrm>
                  <a:off x="6961188" y="3222625"/>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47"/>
                <p:cNvSpPr>
                  <a:spLocks/>
                </p:cNvSpPr>
                <p:nvPr/>
              </p:nvSpPr>
              <p:spPr bwMode="auto">
                <a:xfrm>
                  <a:off x="7185026"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8"/>
                <p:cNvSpPr>
                  <a:spLocks/>
                </p:cNvSpPr>
                <p:nvPr/>
              </p:nvSpPr>
              <p:spPr bwMode="auto">
                <a:xfrm>
                  <a:off x="64976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49"/>
                <p:cNvSpPr>
                  <a:spLocks/>
                </p:cNvSpPr>
                <p:nvPr/>
              </p:nvSpPr>
              <p:spPr bwMode="auto">
                <a:xfrm>
                  <a:off x="6729413"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50"/>
                <p:cNvSpPr>
                  <a:spLocks/>
                </p:cNvSpPr>
                <p:nvPr/>
              </p:nvSpPr>
              <p:spPr bwMode="auto">
                <a:xfrm>
                  <a:off x="6961188" y="364490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51"/>
                <p:cNvSpPr>
                  <a:spLocks/>
                </p:cNvSpPr>
                <p:nvPr/>
              </p:nvSpPr>
              <p:spPr bwMode="auto">
                <a:xfrm>
                  <a:off x="7185026"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52"/>
                <p:cNvSpPr>
                  <a:spLocks/>
                </p:cNvSpPr>
                <p:nvPr/>
              </p:nvSpPr>
              <p:spPr bwMode="auto">
                <a:xfrm>
                  <a:off x="64976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53"/>
                <p:cNvSpPr>
                  <a:spLocks/>
                </p:cNvSpPr>
                <p:nvPr/>
              </p:nvSpPr>
              <p:spPr bwMode="auto">
                <a:xfrm>
                  <a:off x="6729413"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54"/>
                <p:cNvSpPr>
                  <a:spLocks/>
                </p:cNvSpPr>
                <p:nvPr/>
              </p:nvSpPr>
              <p:spPr bwMode="auto">
                <a:xfrm>
                  <a:off x="6961188" y="4067175"/>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55"/>
                <p:cNvSpPr>
                  <a:spLocks/>
                </p:cNvSpPr>
                <p:nvPr/>
              </p:nvSpPr>
              <p:spPr bwMode="auto">
                <a:xfrm>
                  <a:off x="7185026"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56"/>
                <p:cNvSpPr>
                  <a:spLocks/>
                </p:cNvSpPr>
                <p:nvPr/>
              </p:nvSpPr>
              <p:spPr bwMode="auto">
                <a:xfrm>
                  <a:off x="6729413" y="4579938"/>
                  <a:ext cx="365125"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9"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3"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Rectangle 57"/>
                <p:cNvSpPr>
                  <a:spLocks noChangeArrowheads="1"/>
                </p:cNvSpPr>
                <p:nvPr/>
              </p:nvSpPr>
              <p:spPr bwMode="auto">
                <a:xfrm>
                  <a:off x="4708526" y="5011738"/>
                  <a:ext cx="1158875"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Rectangle 58"/>
                <p:cNvSpPr>
                  <a:spLocks noChangeArrowheads="1"/>
                </p:cNvSpPr>
                <p:nvPr/>
              </p:nvSpPr>
              <p:spPr bwMode="auto">
                <a:xfrm>
                  <a:off x="6323013" y="5011738"/>
                  <a:ext cx="1168400"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24" name="Rectangle 323"/>
              <p:cNvSpPr/>
              <p:nvPr/>
            </p:nvSpPr>
            <p:spPr>
              <a:xfrm>
                <a:off x="5786345" y="3879454"/>
                <a:ext cx="774571" cy="341632"/>
              </a:xfrm>
              <a:prstGeom prst="rect">
                <a:avLst/>
              </a:prstGeom>
            </p:spPr>
            <p:txBody>
              <a:bodyPr wrap="none">
                <a:spAutoFit/>
              </a:bodyPr>
              <a:lstStyle/>
              <a:p>
                <a:pPr algn="ctr">
                  <a:lnSpc>
                    <a:spcPct val="90000"/>
                  </a:lnSpc>
                </a:pPr>
                <a:r>
                  <a:rPr lang="zh-CN" altLang="en-US" sz="1800" dirty="0" smtClean="0"/>
                  <a:t>分支</a:t>
                </a:r>
                <a:r>
                  <a:rPr lang="en-US" altLang="zh-CN" sz="1800" dirty="0" smtClean="0"/>
                  <a:t>1</a:t>
                </a:r>
                <a:endParaRPr lang="en-US" sz="1800" dirty="0"/>
              </a:p>
            </p:txBody>
          </p:sp>
        </p:grpSp>
        <p:grpSp>
          <p:nvGrpSpPr>
            <p:cNvPr id="327" name="Group 326"/>
            <p:cNvGrpSpPr/>
            <p:nvPr/>
          </p:nvGrpSpPr>
          <p:grpSpPr>
            <a:xfrm>
              <a:off x="6357647" y="3875688"/>
              <a:ext cx="895667" cy="1214474"/>
              <a:chOff x="5687184" y="4661230"/>
              <a:chExt cx="895667" cy="1214474"/>
            </a:xfrm>
          </p:grpSpPr>
          <p:grpSp>
            <p:nvGrpSpPr>
              <p:cNvPr id="100" name="Group 99"/>
              <p:cNvGrpSpPr/>
              <p:nvPr/>
            </p:nvGrpSpPr>
            <p:grpSpPr>
              <a:xfrm>
                <a:off x="5687184" y="4661230"/>
                <a:ext cx="895667" cy="896913"/>
                <a:chOff x="3452813" y="782931"/>
                <a:chExt cx="5284788" cy="5292138"/>
              </a:xfrm>
            </p:grpSpPr>
            <p:sp>
              <p:nvSpPr>
                <p:cNvPr id="101" name="Freeform 6"/>
                <p:cNvSpPr>
                  <a:spLocks/>
                </p:cNvSpPr>
                <p:nvPr/>
              </p:nvSpPr>
              <p:spPr bwMode="auto">
                <a:xfrm>
                  <a:off x="487521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7"/>
                <p:cNvSpPr>
                  <a:spLocks/>
                </p:cNvSpPr>
                <p:nvPr/>
              </p:nvSpPr>
              <p:spPr bwMode="auto">
                <a:xfrm>
                  <a:off x="5106988"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8"/>
                <p:cNvSpPr>
                  <a:spLocks/>
                </p:cNvSpPr>
                <p:nvPr/>
              </p:nvSpPr>
              <p:spPr bwMode="auto">
                <a:xfrm>
                  <a:off x="533876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9"/>
                <p:cNvSpPr>
                  <a:spLocks/>
                </p:cNvSpPr>
                <p:nvPr/>
              </p:nvSpPr>
              <p:spPr bwMode="auto">
                <a:xfrm>
                  <a:off x="55705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10"/>
                <p:cNvSpPr>
                  <a:spLocks/>
                </p:cNvSpPr>
                <p:nvPr/>
              </p:nvSpPr>
              <p:spPr bwMode="auto">
                <a:xfrm>
                  <a:off x="487521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1"/>
                <p:cNvSpPr>
                  <a:spLocks/>
                </p:cNvSpPr>
                <p:nvPr/>
              </p:nvSpPr>
              <p:spPr bwMode="auto">
                <a:xfrm>
                  <a:off x="5106988"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Freeform 12"/>
                <p:cNvSpPr>
                  <a:spLocks/>
                </p:cNvSpPr>
                <p:nvPr/>
              </p:nvSpPr>
              <p:spPr bwMode="auto">
                <a:xfrm>
                  <a:off x="533876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13"/>
                <p:cNvSpPr>
                  <a:spLocks/>
                </p:cNvSpPr>
                <p:nvPr/>
              </p:nvSpPr>
              <p:spPr bwMode="auto">
                <a:xfrm>
                  <a:off x="5570538" y="2376488"/>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4"/>
                        <a:pt x="12" y="0"/>
                        <a:pt x="8" y="0"/>
                      </a:cubicBezTo>
                      <a:cubicBezTo>
                        <a:pt x="3" y="0"/>
                        <a:pt x="0" y="4"/>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14"/>
                <p:cNvSpPr>
                  <a:spLocks/>
                </p:cNvSpPr>
                <p:nvPr/>
              </p:nvSpPr>
              <p:spPr bwMode="auto">
                <a:xfrm>
                  <a:off x="487521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15"/>
                <p:cNvSpPr>
                  <a:spLocks/>
                </p:cNvSpPr>
                <p:nvPr/>
              </p:nvSpPr>
              <p:spPr bwMode="auto">
                <a:xfrm>
                  <a:off x="5106988"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16"/>
                <p:cNvSpPr>
                  <a:spLocks/>
                </p:cNvSpPr>
                <p:nvPr/>
              </p:nvSpPr>
              <p:spPr bwMode="auto">
                <a:xfrm>
                  <a:off x="533876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17"/>
                <p:cNvSpPr>
                  <a:spLocks/>
                </p:cNvSpPr>
                <p:nvPr/>
              </p:nvSpPr>
              <p:spPr bwMode="auto">
                <a:xfrm>
                  <a:off x="55705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18"/>
                <p:cNvSpPr>
                  <a:spLocks/>
                </p:cNvSpPr>
                <p:nvPr/>
              </p:nvSpPr>
              <p:spPr bwMode="auto">
                <a:xfrm>
                  <a:off x="487521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19"/>
                <p:cNvSpPr>
                  <a:spLocks/>
                </p:cNvSpPr>
                <p:nvPr/>
              </p:nvSpPr>
              <p:spPr bwMode="auto">
                <a:xfrm>
                  <a:off x="5106988"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20"/>
                <p:cNvSpPr>
                  <a:spLocks/>
                </p:cNvSpPr>
                <p:nvPr/>
              </p:nvSpPr>
              <p:spPr bwMode="auto">
                <a:xfrm>
                  <a:off x="533876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21"/>
                <p:cNvSpPr>
                  <a:spLocks/>
                </p:cNvSpPr>
                <p:nvPr/>
              </p:nvSpPr>
              <p:spPr bwMode="auto">
                <a:xfrm>
                  <a:off x="55705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22"/>
                <p:cNvSpPr>
                  <a:spLocks/>
                </p:cNvSpPr>
                <p:nvPr/>
              </p:nvSpPr>
              <p:spPr bwMode="auto">
                <a:xfrm>
                  <a:off x="487521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23"/>
                <p:cNvSpPr>
                  <a:spLocks/>
                </p:cNvSpPr>
                <p:nvPr/>
              </p:nvSpPr>
              <p:spPr bwMode="auto">
                <a:xfrm>
                  <a:off x="5106988"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24"/>
                <p:cNvSpPr>
                  <a:spLocks/>
                </p:cNvSpPr>
                <p:nvPr/>
              </p:nvSpPr>
              <p:spPr bwMode="auto">
                <a:xfrm>
                  <a:off x="533876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25"/>
                <p:cNvSpPr>
                  <a:spLocks/>
                </p:cNvSpPr>
                <p:nvPr/>
              </p:nvSpPr>
              <p:spPr bwMode="auto">
                <a:xfrm>
                  <a:off x="55705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26"/>
                <p:cNvSpPr>
                  <a:spLocks/>
                </p:cNvSpPr>
                <p:nvPr/>
              </p:nvSpPr>
              <p:spPr bwMode="auto">
                <a:xfrm>
                  <a:off x="487521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27"/>
                <p:cNvSpPr>
                  <a:spLocks/>
                </p:cNvSpPr>
                <p:nvPr/>
              </p:nvSpPr>
              <p:spPr bwMode="auto">
                <a:xfrm>
                  <a:off x="5106988"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Freeform 28"/>
                <p:cNvSpPr>
                  <a:spLocks/>
                </p:cNvSpPr>
                <p:nvPr/>
              </p:nvSpPr>
              <p:spPr bwMode="auto">
                <a:xfrm>
                  <a:off x="533876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29"/>
                <p:cNvSpPr>
                  <a:spLocks/>
                </p:cNvSpPr>
                <p:nvPr/>
              </p:nvSpPr>
              <p:spPr bwMode="auto">
                <a:xfrm>
                  <a:off x="55705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30"/>
                <p:cNvSpPr>
                  <a:spLocks/>
                </p:cNvSpPr>
                <p:nvPr/>
              </p:nvSpPr>
              <p:spPr bwMode="auto">
                <a:xfrm>
                  <a:off x="5106988" y="4579938"/>
                  <a:ext cx="363538"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10"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4"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26" name="Group 125"/>
                <p:cNvGrpSpPr/>
                <p:nvPr/>
              </p:nvGrpSpPr>
              <p:grpSpPr>
                <a:xfrm>
                  <a:off x="3452813" y="782931"/>
                  <a:ext cx="5284788" cy="5292138"/>
                  <a:chOff x="3452813" y="782931"/>
                  <a:chExt cx="5284788" cy="5292138"/>
                </a:xfrm>
              </p:grpSpPr>
              <p:sp>
                <p:nvSpPr>
                  <p:cNvPr id="154" name="Freeform 5"/>
                  <p:cNvSpPr>
                    <a:spLocks noEditPoints="1"/>
                  </p:cNvSpPr>
                  <p:nvPr/>
                </p:nvSpPr>
                <p:spPr bwMode="auto">
                  <a:xfrm>
                    <a:off x="3452813" y="782931"/>
                    <a:ext cx="5284788" cy="5292138"/>
                  </a:xfrm>
                  <a:custGeom>
                    <a:avLst/>
                    <a:gdLst>
                      <a:gd name="T0" fmla="*/ 414 w 827"/>
                      <a:gd name="T1" fmla="*/ 828 h 828"/>
                      <a:gd name="T2" fmla="*/ 121 w 827"/>
                      <a:gd name="T3" fmla="*/ 707 h 828"/>
                      <a:gd name="T4" fmla="*/ 0 w 827"/>
                      <a:gd name="T5" fmla="*/ 414 h 828"/>
                      <a:gd name="T6" fmla="*/ 121 w 827"/>
                      <a:gd name="T7" fmla="*/ 121 h 828"/>
                      <a:gd name="T8" fmla="*/ 414 w 827"/>
                      <a:gd name="T9" fmla="*/ 0 h 828"/>
                      <a:gd name="T10" fmla="*/ 706 w 827"/>
                      <a:gd name="T11" fmla="*/ 121 h 828"/>
                      <a:gd name="T12" fmla="*/ 827 w 827"/>
                      <a:gd name="T13" fmla="*/ 414 h 828"/>
                      <a:gd name="T14" fmla="*/ 706 w 827"/>
                      <a:gd name="T15" fmla="*/ 707 h 828"/>
                      <a:gd name="T16" fmla="*/ 414 w 827"/>
                      <a:gd name="T17" fmla="*/ 828 h 828"/>
                      <a:gd name="T18" fmla="*/ 414 w 827"/>
                      <a:gd name="T19" fmla="*/ 28 h 828"/>
                      <a:gd name="T20" fmla="*/ 141 w 827"/>
                      <a:gd name="T21" fmla="*/ 141 h 828"/>
                      <a:gd name="T22" fmla="*/ 27 w 827"/>
                      <a:gd name="T23" fmla="*/ 414 h 828"/>
                      <a:gd name="T24" fmla="*/ 141 w 827"/>
                      <a:gd name="T25" fmla="*/ 687 h 828"/>
                      <a:gd name="T26" fmla="*/ 414 w 827"/>
                      <a:gd name="T27" fmla="*/ 800 h 828"/>
                      <a:gd name="T28" fmla="*/ 687 w 827"/>
                      <a:gd name="T29" fmla="*/ 687 h 828"/>
                      <a:gd name="T30" fmla="*/ 800 w 827"/>
                      <a:gd name="T31" fmla="*/ 414 h 828"/>
                      <a:gd name="T32" fmla="*/ 687 w 827"/>
                      <a:gd name="T33" fmla="*/ 141 h 828"/>
                      <a:gd name="T34" fmla="*/ 414 w 827"/>
                      <a:gd name="T35" fmla="*/ 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7" h="828">
                        <a:moveTo>
                          <a:pt x="414" y="828"/>
                        </a:moveTo>
                        <a:cubicBezTo>
                          <a:pt x="303" y="828"/>
                          <a:pt x="199" y="785"/>
                          <a:pt x="121" y="707"/>
                        </a:cubicBezTo>
                        <a:cubicBezTo>
                          <a:pt x="43" y="628"/>
                          <a:pt x="0" y="525"/>
                          <a:pt x="0" y="414"/>
                        </a:cubicBezTo>
                        <a:cubicBezTo>
                          <a:pt x="0" y="303"/>
                          <a:pt x="43" y="200"/>
                          <a:pt x="121" y="121"/>
                        </a:cubicBezTo>
                        <a:cubicBezTo>
                          <a:pt x="199" y="43"/>
                          <a:pt x="303" y="0"/>
                          <a:pt x="414" y="0"/>
                        </a:cubicBezTo>
                        <a:cubicBezTo>
                          <a:pt x="524" y="0"/>
                          <a:pt x="628" y="43"/>
                          <a:pt x="706" y="121"/>
                        </a:cubicBezTo>
                        <a:cubicBezTo>
                          <a:pt x="784" y="200"/>
                          <a:pt x="827" y="303"/>
                          <a:pt x="827" y="414"/>
                        </a:cubicBezTo>
                        <a:cubicBezTo>
                          <a:pt x="827" y="525"/>
                          <a:pt x="784" y="628"/>
                          <a:pt x="706" y="707"/>
                        </a:cubicBezTo>
                        <a:cubicBezTo>
                          <a:pt x="628" y="785"/>
                          <a:pt x="524" y="828"/>
                          <a:pt x="414" y="828"/>
                        </a:cubicBezTo>
                        <a:close/>
                        <a:moveTo>
                          <a:pt x="414" y="28"/>
                        </a:moveTo>
                        <a:cubicBezTo>
                          <a:pt x="310" y="28"/>
                          <a:pt x="213" y="68"/>
                          <a:pt x="141" y="141"/>
                        </a:cubicBezTo>
                        <a:cubicBezTo>
                          <a:pt x="68" y="214"/>
                          <a:pt x="27" y="311"/>
                          <a:pt x="27" y="414"/>
                        </a:cubicBezTo>
                        <a:cubicBezTo>
                          <a:pt x="27" y="517"/>
                          <a:pt x="68" y="614"/>
                          <a:pt x="141" y="687"/>
                        </a:cubicBezTo>
                        <a:cubicBezTo>
                          <a:pt x="213" y="760"/>
                          <a:pt x="310" y="800"/>
                          <a:pt x="414" y="800"/>
                        </a:cubicBezTo>
                        <a:cubicBezTo>
                          <a:pt x="517" y="800"/>
                          <a:pt x="614" y="760"/>
                          <a:pt x="687" y="687"/>
                        </a:cubicBezTo>
                        <a:cubicBezTo>
                          <a:pt x="760" y="614"/>
                          <a:pt x="800" y="517"/>
                          <a:pt x="800" y="414"/>
                        </a:cubicBezTo>
                        <a:cubicBezTo>
                          <a:pt x="800" y="311"/>
                          <a:pt x="760" y="214"/>
                          <a:pt x="687" y="141"/>
                        </a:cubicBezTo>
                        <a:cubicBezTo>
                          <a:pt x="614" y="68"/>
                          <a:pt x="517" y="28"/>
                          <a:pt x="414" y="28"/>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5" name="Freeform 31"/>
                  <p:cNvSpPr>
                    <a:spLocks noEditPoints="1"/>
                  </p:cNvSpPr>
                  <p:nvPr/>
                </p:nvSpPr>
                <p:spPr bwMode="auto">
                  <a:xfrm>
                    <a:off x="4641851" y="1722438"/>
                    <a:ext cx="2906713" cy="3413125"/>
                  </a:xfrm>
                  <a:custGeom>
                    <a:avLst/>
                    <a:gdLst>
                      <a:gd name="T0" fmla="*/ 323 w 351"/>
                      <a:gd name="T1" fmla="*/ 0 h 412"/>
                      <a:gd name="T2" fmla="*/ 224 w 351"/>
                      <a:gd name="T3" fmla="*/ 0 h 412"/>
                      <a:gd name="T4" fmla="*/ 196 w 351"/>
                      <a:gd name="T5" fmla="*/ 28 h 412"/>
                      <a:gd name="T6" fmla="*/ 196 w 351"/>
                      <a:gd name="T7" fmla="*/ 84 h 412"/>
                      <a:gd name="T8" fmla="*/ 156 w 351"/>
                      <a:gd name="T9" fmla="*/ 84 h 412"/>
                      <a:gd name="T10" fmla="*/ 156 w 351"/>
                      <a:gd name="T11" fmla="*/ 28 h 412"/>
                      <a:gd name="T12" fmla="*/ 128 w 351"/>
                      <a:gd name="T13" fmla="*/ 0 h 412"/>
                      <a:gd name="T14" fmla="*/ 28 w 351"/>
                      <a:gd name="T15" fmla="*/ 0 h 412"/>
                      <a:gd name="T16" fmla="*/ 0 w 351"/>
                      <a:gd name="T17" fmla="*/ 28 h 412"/>
                      <a:gd name="T18" fmla="*/ 0 w 351"/>
                      <a:gd name="T19" fmla="*/ 404 h 412"/>
                      <a:gd name="T20" fmla="*/ 8 w 351"/>
                      <a:gd name="T21" fmla="*/ 412 h 412"/>
                      <a:gd name="T22" fmla="*/ 16 w 351"/>
                      <a:gd name="T23" fmla="*/ 404 h 412"/>
                      <a:gd name="T24" fmla="*/ 16 w 351"/>
                      <a:gd name="T25" fmla="*/ 28 h 412"/>
                      <a:gd name="T26" fmla="*/ 28 w 351"/>
                      <a:gd name="T27" fmla="*/ 16 h 412"/>
                      <a:gd name="T28" fmla="*/ 128 w 351"/>
                      <a:gd name="T29" fmla="*/ 16 h 412"/>
                      <a:gd name="T30" fmla="*/ 140 w 351"/>
                      <a:gd name="T31" fmla="*/ 28 h 412"/>
                      <a:gd name="T32" fmla="*/ 140 w 351"/>
                      <a:gd name="T33" fmla="*/ 84 h 412"/>
                      <a:gd name="T34" fmla="*/ 140 w 351"/>
                      <a:gd name="T35" fmla="*/ 120 h 412"/>
                      <a:gd name="T36" fmla="*/ 140 w 351"/>
                      <a:gd name="T37" fmla="*/ 127 h 412"/>
                      <a:gd name="T38" fmla="*/ 140 w 351"/>
                      <a:gd name="T39" fmla="*/ 127 h 412"/>
                      <a:gd name="T40" fmla="*/ 140 w 351"/>
                      <a:gd name="T41" fmla="*/ 404 h 412"/>
                      <a:gd name="T42" fmla="*/ 148 w 351"/>
                      <a:gd name="T43" fmla="*/ 412 h 412"/>
                      <a:gd name="T44" fmla="*/ 156 w 351"/>
                      <a:gd name="T45" fmla="*/ 404 h 412"/>
                      <a:gd name="T46" fmla="*/ 156 w 351"/>
                      <a:gd name="T47" fmla="*/ 130 h 412"/>
                      <a:gd name="T48" fmla="*/ 196 w 351"/>
                      <a:gd name="T49" fmla="*/ 126 h 412"/>
                      <a:gd name="T50" fmla="*/ 196 w 351"/>
                      <a:gd name="T51" fmla="*/ 404 h 412"/>
                      <a:gd name="T52" fmla="*/ 204 w 351"/>
                      <a:gd name="T53" fmla="*/ 412 h 412"/>
                      <a:gd name="T54" fmla="*/ 212 w 351"/>
                      <a:gd name="T55" fmla="*/ 404 h 412"/>
                      <a:gd name="T56" fmla="*/ 212 w 351"/>
                      <a:gd name="T57" fmla="*/ 123 h 412"/>
                      <a:gd name="T58" fmla="*/ 212 w 351"/>
                      <a:gd name="T59" fmla="*/ 123 h 412"/>
                      <a:gd name="T60" fmla="*/ 212 w 351"/>
                      <a:gd name="T61" fmla="*/ 28 h 412"/>
                      <a:gd name="T62" fmla="*/ 224 w 351"/>
                      <a:gd name="T63" fmla="*/ 16 h 412"/>
                      <a:gd name="T64" fmla="*/ 323 w 351"/>
                      <a:gd name="T65" fmla="*/ 16 h 412"/>
                      <a:gd name="T66" fmla="*/ 335 w 351"/>
                      <a:gd name="T67" fmla="*/ 28 h 412"/>
                      <a:gd name="T68" fmla="*/ 335 w 351"/>
                      <a:gd name="T69" fmla="*/ 404 h 412"/>
                      <a:gd name="T70" fmla="*/ 343 w 351"/>
                      <a:gd name="T71" fmla="*/ 412 h 412"/>
                      <a:gd name="T72" fmla="*/ 351 w 351"/>
                      <a:gd name="T73" fmla="*/ 404 h 412"/>
                      <a:gd name="T74" fmla="*/ 351 w 351"/>
                      <a:gd name="T75" fmla="*/ 28 h 412"/>
                      <a:gd name="T76" fmla="*/ 323 w 351"/>
                      <a:gd name="T77" fmla="*/ 0 h 412"/>
                      <a:gd name="T78" fmla="*/ 156 w 351"/>
                      <a:gd name="T79" fmla="*/ 111 h 412"/>
                      <a:gd name="T80" fmla="*/ 156 w 351"/>
                      <a:gd name="T81" fmla="*/ 100 h 412"/>
                      <a:gd name="T82" fmla="*/ 196 w 351"/>
                      <a:gd name="T83" fmla="*/ 100 h 412"/>
                      <a:gd name="T84" fmla="*/ 196 w 351"/>
                      <a:gd name="T85" fmla="*/ 108 h 412"/>
                      <a:gd name="T86" fmla="*/ 156 w 351"/>
                      <a:gd name="T87" fmla="*/ 111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 h="412">
                        <a:moveTo>
                          <a:pt x="323" y="0"/>
                        </a:moveTo>
                        <a:cubicBezTo>
                          <a:pt x="224" y="0"/>
                          <a:pt x="224" y="0"/>
                          <a:pt x="224" y="0"/>
                        </a:cubicBezTo>
                        <a:cubicBezTo>
                          <a:pt x="208" y="0"/>
                          <a:pt x="196" y="13"/>
                          <a:pt x="196" y="28"/>
                        </a:cubicBezTo>
                        <a:cubicBezTo>
                          <a:pt x="196" y="84"/>
                          <a:pt x="196" y="84"/>
                          <a:pt x="196" y="84"/>
                        </a:cubicBezTo>
                        <a:cubicBezTo>
                          <a:pt x="156" y="84"/>
                          <a:pt x="156" y="84"/>
                          <a:pt x="156" y="84"/>
                        </a:cubicBezTo>
                        <a:cubicBezTo>
                          <a:pt x="156" y="28"/>
                          <a:pt x="156" y="28"/>
                          <a:pt x="156" y="28"/>
                        </a:cubicBezTo>
                        <a:cubicBezTo>
                          <a:pt x="156" y="13"/>
                          <a:pt x="143" y="0"/>
                          <a:pt x="128" y="0"/>
                        </a:cubicBezTo>
                        <a:cubicBezTo>
                          <a:pt x="28" y="0"/>
                          <a:pt x="28" y="0"/>
                          <a:pt x="28" y="0"/>
                        </a:cubicBezTo>
                        <a:cubicBezTo>
                          <a:pt x="12" y="0"/>
                          <a:pt x="0" y="13"/>
                          <a:pt x="0" y="28"/>
                        </a:cubicBezTo>
                        <a:cubicBezTo>
                          <a:pt x="0" y="404"/>
                          <a:pt x="0" y="404"/>
                          <a:pt x="0" y="404"/>
                        </a:cubicBezTo>
                        <a:cubicBezTo>
                          <a:pt x="0" y="408"/>
                          <a:pt x="3" y="412"/>
                          <a:pt x="8" y="412"/>
                        </a:cubicBezTo>
                        <a:cubicBezTo>
                          <a:pt x="12" y="412"/>
                          <a:pt x="16" y="408"/>
                          <a:pt x="16" y="404"/>
                        </a:cubicBezTo>
                        <a:cubicBezTo>
                          <a:pt x="16" y="28"/>
                          <a:pt x="16" y="28"/>
                          <a:pt x="16" y="28"/>
                        </a:cubicBezTo>
                        <a:cubicBezTo>
                          <a:pt x="16" y="22"/>
                          <a:pt x="21" y="16"/>
                          <a:pt x="28" y="16"/>
                        </a:cubicBezTo>
                        <a:cubicBezTo>
                          <a:pt x="128" y="16"/>
                          <a:pt x="128" y="16"/>
                          <a:pt x="128" y="16"/>
                        </a:cubicBezTo>
                        <a:cubicBezTo>
                          <a:pt x="134" y="16"/>
                          <a:pt x="140" y="22"/>
                          <a:pt x="140" y="28"/>
                        </a:cubicBezTo>
                        <a:cubicBezTo>
                          <a:pt x="140" y="84"/>
                          <a:pt x="140" y="84"/>
                          <a:pt x="140" y="84"/>
                        </a:cubicBezTo>
                        <a:cubicBezTo>
                          <a:pt x="140" y="120"/>
                          <a:pt x="140" y="120"/>
                          <a:pt x="140" y="120"/>
                        </a:cubicBezTo>
                        <a:cubicBezTo>
                          <a:pt x="140" y="127"/>
                          <a:pt x="140" y="127"/>
                          <a:pt x="140" y="127"/>
                        </a:cubicBezTo>
                        <a:cubicBezTo>
                          <a:pt x="140" y="127"/>
                          <a:pt x="140" y="127"/>
                          <a:pt x="140" y="127"/>
                        </a:cubicBezTo>
                        <a:cubicBezTo>
                          <a:pt x="140" y="404"/>
                          <a:pt x="140" y="404"/>
                          <a:pt x="140" y="404"/>
                        </a:cubicBezTo>
                        <a:cubicBezTo>
                          <a:pt x="140" y="408"/>
                          <a:pt x="143" y="412"/>
                          <a:pt x="148" y="412"/>
                        </a:cubicBezTo>
                        <a:cubicBezTo>
                          <a:pt x="152" y="412"/>
                          <a:pt x="156" y="408"/>
                          <a:pt x="156" y="404"/>
                        </a:cubicBezTo>
                        <a:cubicBezTo>
                          <a:pt x="156" y="130"/>
                          <a:pt x="156" y="130"/>
                          <a:pt x="156" y="130"/>
                        </a:cubicBezTo>
                        <a:cubicBezTo>
                          <a:pt x="168" y="120"/>
                          <a:pt x="185" y="118"/>
                          <a:pt x="196" y="126"/>
                        </a:cubicBezTo>
                        <a:cubicBezTo>
                          <a:pt x="196" y="404"/>
                          <a:pt x="196" y="404"/>
                          <a:pt x="196" y="404"/>
                        </a:cubicBezTo>
                        <a:cubicBezTo>
                          <a:pt x="196" y="408"/>
                          <a:pt x="199" y="412"/>
                          <a:pt x="204" y="412"/>
                        </a:cubicBezTo>
                        <a:cubicBezTo>
                          <a:pt x="208" y="412"/>
                          <a:pt x="212" y="408"/>
                          <a:pt x="212" y="404"/>
                        </a:cubicBezTo>
                        <a:cubicBezTo>
                          <a:pt x="212" y="123"/>
                          <a:pt x="212" y="123"/>
                          <a:pt x="212" y="123"/>
                        </a:cubicBezTo>
                        <a:cubicBezTo>
                          <a:pt x="212" y="123"/>
                          <a:pt x="212" y="123"/>
                          <a:pt x="212" y="123"/>
                        </a:cubicBezTo>
                        <a:cubicBezTo>
                          <a:pt x="212" y="28"/>
                          <a:pt x="212" y="28"/>
                          <a:pt x="212" y="28"/>
                        </a:cubicBezTo>
                        <a:cubicBezTo>
                          <a:pt x="212" y="22"/>
                          <a:pt x="217" y="16"/>
                          <a:pt x="224" y="16"/>
                        </a:cubicBezTo>
                        <a:cubicBezTo>
                          <a:pt x="323" y="16"/>
                          <a:pt x="323" y="16"/>
                          <a:pt x="323" y="16"/>
                        </a:cubicBezTo>
                        <a:cubicBezTo>
                          <a:pt x="330" y="16"/>
                          <a:pt x="335" y="22"/>
                          <a:pt x="335" y="28"/>
                        </a:cubicBezTo>
                        <a:cubicBezTo>
                          <a:pt x="335" y="404"/>
                          <a:pt x="335" y="404"/>
                          <a:pt x="335" y="404"/>
                        </a:cubicBezTo>
                        <a:cubicBezTo>
                          <a:pt x="335" y="408"/>
                          <a:pt x="339" y="412"/>
                          <a:pt x="343" y="412"/>
                        </a:cubicBezTo>
                        <a:cubicBezTo>
                          <a:pt x="348" y="412"/>
                          <a:pt x="351" y="408"/>
                          <a:pt x="351" y="404"/>
                        </a:cubicBezTo>
                        <a:cubicBezTo>
                          <a:pt x="351" y="28"/>
                          <a:pt x="351" y="28"/>
                          <a:pt x="351" y="28"/>
                        </a:cubicBezTo>
                        <a:cubicBezTo>
                          <a:pt x="351" y="13"/>
                          <a:pt x="339" y="0"/>
                          <a:pt x="323" y="0"/>
                        </a:cubicBezTo>
                        <a:close/>
                        <a:moveTo>
                          <a:pt x="156" y="111"/>
                        </a:moveTo>
                        <a:cubicBezTo>
                          <a:pt x="156" y="100"/>
                          <a:pt x="156" y="100"/>
                          <a:pt x="156" y="100"/>
                        </a:cubicBezTo>
                        <a:cubicBezTo>
                          <a:pt x="196" y="100"/>
                          <a:pt x="196" y="100"/>
                          <a:pt x="196" y="100"/>
                        </a:cubicBezTo>
                        <a:cubicBezTo>
                          <a:pt x="196" y="108"/>
                          <a:pt x="196" y="108"/>
                          <a:pt x="196" y="108"/>
                        </a:cubicBezTo>
                        <a:cubicBezTo>
                          <a:pt x="183" y="103"/>
                          <a:pt x="169" y="104"/>
                          <a:pt x="156" y="111"/>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7" name="Freeform 32"/>
                <p:cNvSpPr>
                  <a:spLocks/>
                </p:cNvSpPr>
                <p:nvPr/>
              </p:nvSpPr>
              <p:spPr bwMode="auto">
                <a:xfrm>
                  <a:off x="64976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33"/>
                <p:cNvSpPr>
                  <a:spLocks/>
                </p:cNvSpPr>
                <p:nvPr/>
              </p:nvSpPr>
              <p:spPr bwMode="auto">
                <a:xfrm>
                  <a:off x="6729413"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Freeform 34"/>
                <p:cNvSpPr>
                  <a:spLocks/>
                </p:cNvSpPr>
                <p:nvPr/>
              </p:nvSpPr>
              <p:spPr bwMode="auto">
                <a:xfrm>
                  <a:off x="6961188" y="1954213"/>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35"/>
                <p:cNvSpPr>
                  <a:spLocks/>
                </p:cNvSpPr>
                <p:nvPr/>
              </p:nvSpPr>
              <p:spPr bwMode="auto">
                <a:xfrm>
                  <a:off x="7185026"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36"/>
                <p:cNvSpPr>
                  <a:spLocks/>
                </p:cNvSpPr>
                <p:nvPr/>
              </p:nvSpPr>
              <p:spPr bwMode="auto">
                <a:xfrm>
                  <a:off x="6497638"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2" name="Freeform 37"/>
                <p:cNvSpPr>
                  <a:spLocks/>
                </p:cNvSpPr>
                <p:nvPr/>
              </p:nvSpPr>
              <p:spPr bwMode="auto">
                <a:xfrm>
                  <a:off x="6729413"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38"/>
                <p:cNvSpPr>
                  <a:spLocks/>
                </p:cNvSpPr>
                <p:nvPr/>
              </p:nvSpPr>
              <p:spPr bwMode="auto">
                <a:xfrm>
                  <a:off x="6961188" y="2376488"/>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39"/>
                <p:cNvSpPr>
                  <a:spLocks/>
                </p:cNvSpPr>
                <p:nvPr/>
              </p:nvSpPr>
              <p:spPr bwMode="auto">
                <a:xfrm>
                  <a:off x="7185026"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40"/>
                <p:cNvSpPr>
                  <a:spLocks/>
                </p:cNvSpPr>
                <p:nvPr/>
              </p:nvSpPr>
              <p:spPr bwMode="auto">
                <a:xfrm>
                  <a:off x="64976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41"/>
                <p:cNvSpPr>
                  <a:spLocks/>
                </p:cNvSpPr>
                <p:nvPr/>
              </p:nvSpPr>
              <p:spPr bwMode="auto">
                <a:xfrm>
                  <a:off x="6729413"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7" name="Freeform 42"/>
                <p:cNvSpPr>
                  <a:spLocks/>
                </p:cNvSpPr>
                <p:nvPr/>
              </p:nvSpPr>
              <p:spPr bwMode="auto">
                <a:xfrm>
                  <a:off x="6961188" y="280035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43"/>
                <p:cNvSpPr>
                  <a:spLocks/>
                </p:cNvSpPr>
                <p:nvPr/>
              </p:nvSpPr>
              <p:spPr bwMode="auto">
                <a:xfrm>
                  <a:off x="7185026"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44"/>
                <p:cNvSpPr>
                  <a:spLocks/>
                </p:cNvSpPr>
                <p:nvPr/>
              </p:nvSpPr>
              <p:spPr bwMode="auto">
                <a:xfrm>
                  <a:off x="64976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0" name="Freeform 45"/>
                <p:cNvSpPr>
                  <a:spLocks/>
                </p:cNvSpPr>
                <p:nvPr/>
              </p:nvSpPr>
              <p:spPr bwMode="auto">
                <a:xfrm>
                  <a:off x="6729413"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46"/>
                <p:cNvSpPr>
                  <a:spLocks/>
                </p:cNvSpPr>
                <p:nvPr/>
              </p:nvSpPr>
              <p:spPr bwMode="auto">
                <a:xfrm>
                  <a:off x="6961188" y="3222625"/>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2" name="Freeform 47"/>
                <p:cNvSpPr>
                  <a:spLocks/>
                </p:cNvSpPr>
                <p:nvPr/>
              </p:nvSpPr>
              <p:spPr bwMode="auto">
                <a:xfrm>
                  <a:off x="7185026"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3" name="Freeform 48"/>
                <p:cNvSpPr>
                  <a:spLocks/>
                </p:cNvSpPr>
                <p:nvPr/>
              </p:nvSpPr>
              <p:spPr bwMode="auto">
                <a:xfrm>
                  <a:off x="64976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49"/>
                <p:cNvSpPr>
                  <a:spLocks/>
                </p:cNvSpPr>
                <p:nvPr/>
              </p:nvSpPr>
              <p:spPr bwMode="auto">
                <a:xfrm>
                  <a:off x="6729413"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50"/>
                <p:cNvSpPr>
                  <a:spLocks/>
                </p:cNvSpPr>
                <p:nvPr/>
              </p:nvSpPr>
              <p:spPr bwMode="auto">
                <a:xfrm>
                  <a:off x="6961188" y="364490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51"/>
                <p:cNvSpPr>
                  <a:spLocks/>
                </p:cNvSpPr>
                <p:nvPr/>
              </p:nvSpPr>
              <p:spPr bwMode="auto">
                <a:xfrm>
                  <a:off x="7185026"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52"/>
                <p:cNvSpPr>
                  <a:spLocks/>
                </p:cNvSpPr>
                <p:nvPr/>
              </p:nvSpPr>
              <p:spPr bwMode="auto">
                <a:xfrm>
                  <a:off x="64976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53"/>
                <p:cNvSpPr>
                  <a:spLocks/>
                </p:cNvSpPr>
                <p:nvPr/>
              </p:nvSpPr>
              <p:spPr bwMode="auto">
                <a:xfrm>
                  <a:off x="6729413"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54"/>
                <p:cNvSpPr>
                  <a:spLocks/>
                </p:cNvSpPr>
                <p:nvPr/>
              </p:nvSpPr>
              <p:spPr bwMode="auto">
                <a:xfrm>
                  <a:off x="6961188" y="4067175"/>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55"/>
                <p:cNvSpPr>
                  <a:spLocks/>
                </p:cNvSpPr>
                <p:nvPr/>
              </p:nvSpPr>
              <p:spPr bwMode="auto">
                <a:xfrm>
                  <a:off x="7185026"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1" name="Freeform 56"/>
                <p:cNvSpPr>
                  <a:spLocks/>
                </p:cNvSpPr>
                <p:nvPr/>
              </p:nvSpPr>
              <p:spPr bwMode="auto">
                <a:xfrm>
                  <a:off x="6729413" y="4579938"/>
                  <a:ext cx="365125"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9"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3"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Rectangle 57"/>
                <p:cNvSpPr>
                  <a:spLocks noChangeArrowheads="1"/>
                </p:cNvSpPr>
                <p:nvPr/>
              </p:nvSpPr>
              <p:spPr bwMode="auto">
                <a:xfrm>
                  <a:off x="4708526" y="5011738"/>
                  <a:ext cx="1158875"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Rectangle 58"/>
                <p:cNvSpPr>
                  <a:spLocks noChangeArrowheads="1"/>
                </p:cNvSpPr>
                <p:nvPr/>
              </p:nvSpPr>
              <p:spPr bwMode="auto">
                <a:xfrm>
                  <a:off x="6323013" y="5011738"/>
                  <a:ext cx="1168400"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25" name="Rectangle 324"/>
              <p:cNvSpPr/>
              <p:nvPr/>
            </p:nvSpPr>
            <p:spPr>
              <a:xfrm>
                <a:off x="5786343" y="5534072"/>
                <a:ext cx="774571" cy="341632"/>
              </a:xfrm>
              <a:prstGeom prst="rect">
                <a:avLst/>
              </a:prstGeom>
            </p:spPr>
            <p:txBody>
              <a:bodyPr wrap="none">
                <a:spAutoFit/>
              </a:bodyPr>
              <a:lstStyle/>
              <a:p>
                <a:pPr algn="ctr">
                  <a:lnSpc>
                    <a:spcPct val="90000"/>
                  </a:lnSpc>
                </a:pPr>
                <a:r>
                  <a:rPr lang="zh-CN" altLang="en-US" sz="1800" dirty="0" smtClean="0"/>
                  <a:t>分支</a:t>
                </a:r>
                <a:r>
                  <a:rPr lang="en-US" altLang="zh-CN" sz="1800" dirty="0" smtClean="0"/>
                  <a:t>2</a:t>
                </a:r>
                <a:endParaRPr lang="en-US" altLang="zh-CN" sz="1800" dirty="0"/>
              </a:p>
            </p:txBody>
          </p:sp>
        </p:grpSp>
        <p:grpSp>
          <p:nvGrpSpPr>
            <p:cNvPr id="328" name="Group 327"/>
            <p:cNvGrpSpPr/>
            <p:nvPr/>
          </p:nvGrpSpPr>
          <p:grpSpPr>
            <a:xfrm>
              <a:off x="5209263" y="5153618"/>
              <a:ext cx="895667" cy="1195704"/>
              <a:chOff x="3452296" y="5150261"/>
              <a:chExt cx="895667" cy="1195704"/>
            </a:xfrm>
          </p:grpSpPr>
          <p:grpSp>
            <p:nvGrpSpPr>
              <p:cNvPr id="156" name="Group 155"/>
              <p:cNvGrpSpPr/>
              <p:nvPr/>
            </p:nvGrpSpPr>
            <p:grpSpPr>
              <a:xfrm>
                <a:off x="3452296" y="5150261"/>
                <a:ext cx="895667" cy="896913"/>
                <a:chOff x="3452813" y="782931"/>
                <a:chExt cx="5284788" cy="5292138"/>
              </a:xfrm>
            </p:grpSpPr>
            <p:sp>
              <p:nvSpPr>
                <p:cNvPr id="157" name="Freeform 6"/>
                <p:cNvSpPr>
                  <a:spLocks/>
                </p:cNvSpPr>
                <p:nvPr/>
              </p:nvSpPr>
              <p:spPr bwMode="auto">
                <a:xfrm>
                  <a:off x="487521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7"/>
                <p:cNvSpPr>
                  <a:spLocks/>
                </p:cNvSpPr>
                <p:nvPr/>
              </p:nvSpPr>
              <p:spPr bwMode="auto">
                <a:xfrm>
                  <a:off x="5106988"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8"/>
                <p:cNvSpPr>
                  <a:spLocks/>
                </p:cNvSpPr>
                <p:nvPr/>
              </p:nvSpPr>
              <p:spPr bwMode="auto">
                <a:xfrm>
                  <a:off x="5338763"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9"/>
                <p:cNvSpPr>
                  <a:spLocks/>
                </p:cNvSpPr>
                <p:nvPr/>
              </p:nvSpPr>
              <p:spPr bwMode="auto">
                <a:xfrm>
                  <a:off x="55705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0"/>
                <p:cNvSpPr>
                  <a:spLocks/>
                </p:cNvSpPr>
                <p:nvPr/>
              </p:nvSpPr>
              <p:spPr bwMode="auto">
                <a:xfrm>
                  <a:off x="487521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1"/>
                <p:cNvSpPr>
                  <a:spLocks/>
                </p:cNvSpPr>
                <p:nvPr/>
              </p:nvSpPr>
              <p:spPr bwMode="auto">
                <a:xfrm>
                  <a:off x="5106988"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2"/>
                <p:cNvSpPr>
                  <a:spLocks/>
                </p:cNvSpPr>
                <p:nvPr/>
              </p:nvSpPr>
              <p:spPr bwMode="auto">
                <a:xfrm>
                  <a:off x="5338763"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3"/>
                <p:cNvSpPr>
                  <a:spLocks/>
                </p:cNvSpPr>
                <p:nvPr/>
              </p:nvSpPr>
              <p:spPr bwMode="auto">
                <a:xfrm>
                  <a:off x="5570538" y="2376488"/>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4"/>
                        <a:pt x="12" y="0"/>
                        <a:pt x="8" y="0"/>
                      </a:cubicBezTo>
                      <a:cubicBezTo>
                        <a:pt x="3" y="0"/>
                        <a:pt x="0" y="4"/>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4"/>
                <p:cNvSpPr>
                  <a:spLocks/>
                </p:cNvSpPr>
                <p:nvPr/>
              </p:nvSpPr>
              <p:spPr bwMode="auto">
                <a:xfrm>
                  <a:off x="487521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15"/>
                <p:cNvSpPr>
                  <a:spLocks/>
                </p:cNvSpPr>
                <p:nvPr/>
              </p:nvSpPr>
              <p:spPr bwMode="auto">
                <a:xfrm>
                  <a:off x="5106988"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7" name="Freeform 16"/>
                <p:cNvSpPr>
                  <a:spLocks/>
                </p:cNvSpPr>
                <p:nvPr/>
              </p:nvSpPr>
              <p:spPr bwMode="auto">
                <a:xfrm>
                  <a:off x="5338763"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8" name="Freeform 17"/>
                <p:cNvSpPr>
                  <a:spLocks/>
                </p:cNvSpPr>
                <p:nvPr/>
              </p:nvSpPr>
              <p:spPr bwMode="auto">
                <a:xfrm>
                  <a:off x="55705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Freeform 18"/>
                <p:cNvSpPr>
                  <a:spLocks/>
                </p:cNvSpPr>
                <p:nvPr/>
              </p:nvSpPr>
              <p:spPr bwMode="auto">
                <a:xfrm>
                  <a:off x="487521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19"/>
                <p:cNvSpPr>
                  <a:spLocks/>
                </p:cNvSpPr>
                <p:nvPr/>
              </p:nvSpPr>
              <p:spPr bwMode="auto">
                <a:xfrm>
                  <a:off x="5106988"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20"/>
                <p:cNvSpPr>
                  <a:spLocks/>
                </p:cNvSpPr>
                <p:nvPr/>
              </p:nvSpPr>
              <p:spPr bwMode="auto">
                <a:xfrm>
                  <a:off x="5338763"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2" name="Freeform 21"/>
                <p:cNvSpPr>
                  <a:spLocks/>
                </p:cNvSpPr>
                <p:nvPr/>
              </p:nvSpPr>
              <p:spPr bwMode="auto">
                <a:xfrm>
                  <a:off x="55705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Freeform 22"/>
                <p:cNvSpPr>
                  <a:spLocks/>
                </p:cNvSpPr>
                <p:nvPr/>
              </p:nvSpPr>
              <p:spPr bwMode="auto">
                <a:xfrm>
                  <a:off x="487521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23"/>
                <p:cNvSpPr>
                  <a:spLocks/>
                </p:cNvSpPr>
                <p:nvPr/>
              </p:nvSpPr>
              <p:spPr bwMode="auto">
                <a:xfrm>
                  <a:off x="5106988"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Freeform 24"/>
                <p:cNvSpPr>
                  <a:spLocks/>
                </p:cNvSpPr>
                <p:nvPr/>
              </p:nvSpPr>
              <p:spPr bwMode="auto">
                <a:xfrm>
                  <a:off x="5338763"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6" name="Freeform 25"/>
                <p:cNvSpPr>
                  <a:spLocks/>
                </p:cNvSpPr>
                <p:nvPr/>
              </p:nvSpPr>
              <p:spPr bwMode="auto">
                <a:xfrm>
                  <a:off x="55705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26"/>
                <p:cNvSpPr>
                  <a:spLocks/>
                </p:cNvSpPr>
                <p:nvPr/>
              </p:nvSpPr>
              <p:spPr bwMode="auto">
                <a:xfrm>
                  <a:off x="487521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27"/>
                <p:cNvSpPr>
                  <a:spLocks/>
                </p:cNvSpPr>
                <p:nvPr/>
              </p:nvSpPr>
              <p:spPr bwMode="auto">
                <a:xfrm>
                  <a:off x="5106988"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Freeform 28"/>
                <p:cNvSpPr>
                  <a:spLocks/>
                </p:cNvSpPr>
                <p:nvPr/>
              </p:nvSpPr>
              <p:spPr bwMode="auto">
                <a:xfrm>
                  <a:off x="5338763"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0" name="Freeform 29"/>
                <p:cNvSpPr>
                  <a:spLocks/>
                </p:cNvSpPr>
                <p:nvPr/>
              </p:nvSpPr>
              <p:spPr bwMode="auto">
                <a:xfrm>
                  <a:off x="55705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30"/>
                <p:cNvSpPr>
                  <a:spLocks/>
                </p:cNvSpPr>
                <p:nvPr/>
              </p:nvSpPr>
              <p:spPr bwMode="auto">
                <a:xfrm>
                  <a:off x="5106988" y="4579938"/>
                  <a:ext cx="363538"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10"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4"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82" name="Group 181"/>
                <p:cNvGrpSpPr/>
                <p:nvPr/>
              </p:nvGrpSpPr>
              <p:grpSpPr>
                <a:xfrm>
                  <a:off x="3452813" y="782931"/>
                  <a:ext cx="5284788" cy="5292138"/>
                  <a:chOff x="3452813" y="782931"/>
                  <a:chExt cx="5284788" cy="5292138"/>
                </a:xfrm>
              </p:grpSpPr>
              <p:sp>
                <p:nvSpPr>
                  <p:cNvPr id="210" name="Freeform 5"/>
                  <p:cNvSpPr>
                    <a:spLocks noEditPoints="1"/>
                  </p:cNvSpPr>
                  <p:nvPr/>
                </p:nvSpPr>
                <p:spPr bwMode="auto">
                  <a:xfrm>
                    <a:off x="3452813" y="782931"/>
                    <a:ext cx="5284788" cy="5292138"/>
                  </a:xfrm>
                  <a:custGeom>
                    <a:avLst/>
                    <a:gdLst>
                      <a:gd name="T0" fmla="*/ 414 w 827"/>
                      <a:gd name="T1" fmla="*/ 828 h 828"/>
                      <a:gd name="T2" fmla="*/ 121 w 827"/>
                      <a:gd name="T3" fmla="*/ 707 h 828"/>
                      <a:gd name="T4" fmla="*/ 0 w 827"/>
                      <a:gd name="T5" fmla="*/ 414 h 828"/>
                      <a:gd name="T6" fmla="*/ 121 w 827"/>
                      <a:gd name="T7" fmla="*/ 121 h 828"/>
                      <a:gd name="T8" fmla="*/ 414 w 827"/>
                      <a:gd name="T9" fmla="*/ 0 h 828"/>
                      <a:gd name="T10" fmla="*/ 706 w 827"/>
                      <a:gd name="T11" fmla="*/ 121 h 828"/>
                      <a:gd name="T12" fmla="*/ 827 w 827"/>
                      <a:gd name="T13" fmla="*/ 414 h 828"/>
                      <a:gd name="T14" fmla="*/ 706 w 827"/>
                      <a:gd name="T15" fmla="*/ 707 h 828"/>
                      <a:gd name="T16" fmla="*/ 414 w 827"/>
                      <a:gd name="T17" fmla="*/ 828 h 828"/>
                      <a:gd name="T18" fmla="*/ 414 w 827"/>
                      <a:gd name="T19" fmla="*/ 28 h 828"/>
                      <a:gd name="T20" fmla="*/ 141 w 827"/>
                      <a:gd name="T21" fmla="*/ 141 h 828"/>
                      <a:gd name="T22" fmla="*/ 27 w 827"/>
                      <a:gd name="T23" fmla="*/ 414 h 828"/>
                      <a:gd name="T24" fmla="*/ 141 w 827"/>
                      <a:gd name="T25" fmla="*/ 687 h 828"/>
                      <a:gd name="T26" fmla="*/ 414 w 827"/>
                      <a:gd name="T27" fmla="*/ 800 h 828"/>
                      <a:gd name="T28" fmla="*/ 687 w 827"/>
                      <a:gd name="T29" fmla="*/ 687 h 828"/>
                      <a:gd name="T30" fmla="*/ 800 w 827"/>
                      <a:gd name="T31" fmla="*/ 414 h 828"/>
                      <a:gd name="T32" fmla="*/ 687 w 827"/>
                      <a:gd name="T33" fmla="*/ 141 h 828"/>
                      <a:gd name="T34" fmla="*/ 414 w 827"/>
                      <a:gd name="T35" fmla="*/ 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7" h="828">
                        <a:moveTo>
                          <a:pt x="414" y="828"/>
                        </a:moveTo>
                        <a:cubicBezTo>
                          <a:pt x="303" y="828"/>
                          <a:pt x="199" y="785"/>
                          <a:pt x="121" y="707"/>
                        </a:cubicBezTo>
                        <a:cubicBezTo>
                          <a:pt x="43" y="628"/>
                          <a:pt x="0" y="525"/>
                          <a:pt x="0" y="414"/>
                        </a:cubicBezTo>
                        <a:cubicBezTo>
                          <a:pt x="0" y="303"/>
                          <a:pt x="43" y="200"/>
                          <a:pt x="121" y="121"/>
                        </a:cubicBezTo>
                        <a:cubicBezTo>
                          <a:pt x="199" y="43"/>
                          <a:pt x="303" y="0"/>
                          <a:pt x="414" y="0"/>
                        </a:cubicBezTo>
                        <a:cubicBezTo>
                          <a:pt x="524" y="0"/>
                          <a:pt x="628" y="43"/>
                          <a:pt x="706" y="121"/>
                        </a:cubicBezTo>
                        <a:cubicBezTo>
                          <a:pt x="784" y="200"/>
                          <a:pt x="827" y="303"/>
                          <a:pt x="827" y="414"/>
                        </a:cubicBezTo>
                        <a:cubicBezTo>
                          <a:pt x="827" y="525"/>
                          <a:pt x="784" y="628"/>
                          <a:pt x="706" y="707"/>
                        </a:cubicBezTo>
                        <a:cubicBezTo>
                          <a:pt x="628" y="785"/>
                          <a:pt x="524" y="828"/>
                          <a:pt x="414" y="828"/>
                        </a:cubicBezTo>
                        <a:close/>
                        <a:moveTo>
                          <a:pt x="414" y="28"/>
                        </a:moveTo>
                        <a:cubicBezTo>
                          <a:pt x="310" y="28"/>
                          <a:pt x="213" y="68"/>
                          <a:pt x="141" y="141"/>
                        </a:cubicBezTo>
                        <a:cubicBezTo>
                          <a:pt x="68" y="214"/>
                          <a:pt x="27" y="311"/>
                          <a:pt x="27" y="414"/>
                        </a:cubicBezTo>
                        <a:cubicBezTo>
                          <a:pt x="27" y="517"/>
                          <a:pt x="68" y="614"/>
                          <a:pt x="141" y="687"/>
                        </a:cubicBezTo>
                        <a:cubicBezTo>
                          <a:pt x="213" y="760"/>
                          <a:pt x="310" y="800"/>
                          <a:pt x="414" y="800"/>
                        </a:cubicBezTo>
                        <a:cubicBezTo>
                          <a:pt x="517" y="800"/>
                          <a:pt x="614" y="760"/>
                          <a:pt x="687" y="687"/>
                        </a:cubicBezTo>
                        <a:cubicBezTo>
                          <a:pt x="760" y="614"/>
                          <a:pt x="800" y="517"/>
                          <a:pt x="800" y="414"/>
                        </a:cubicBezTo>
                        <a:cubicBezTo>
                          <a:pt x="800" y="311"/>
                          <a:pt x="760" y="214"/>
                          <a:pt x="687" y="141"/>
                        </a:cubicBezTo>
                        <a:cubicBezTo>
                          <a:pt x="614" y="68"/>
                          <a:pt x="517" y="28"/>
                          <a:pt x="414" y="28"/>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31"/>
                  <p:cNvSpPr>
                    <a:spLocks noEditPoints="1"/>
                  </p:cNvSpPr>
                  <p:nvPr/>
                </p:nvSpPr>
                <p:spPr bwMode="auto">
                  <a:xfrm>
                    <a:off x="4641851" y="1722438"/>
                    <a:ext cx="2906713" cy="3413125"/>
                  </a:xfrm>
                  <a:custGeom>
                    <a:avLst/>
                    <a:gdLst>
                      <a:gd name="T0" fmla="*/ 323 w 351"/>
                      <a:gd name="T1" fmla="*/ 0 h 412"/>
                      <a:gd name="T2" fmla="*/ 224 w 351"/>
                      <a:gd name="T3" fmla="*/ 0 h 412"/>
                      <a:gd name="T4" fmla="*/ 196 w 351"/>
                      <a:gd name="T5" fmla="*/ 28 h 412"/>
                      <a:gd name="T6" fmla="*/ 196 w 351"/>
                      <a:gd name="T7" fmla="*/ 84 h 412"/>
                      <a:gd name="T8" fmla="*/ 156 w 351"/>
                      <a:gd name="T9" fmla="*/ 84 h 412"/>
                      <a:gd name="T10" fmla="*/ 156 w 351"/>
                      <a:gd name="T11" fmla="*/ 28 h 412"/>
                      <a:gd name="T12" fmla="*/ 128 w 351"/>
                      <a:gd name="T13" fmla="*/ 0 h 412"/>
                      <a:gd name="T14" fmla="*/ 28 w 351"/>
                      <a:gd name="T15" fmla="*/ 0 h 412"/>
                      <a:gd name="T16" fmla="*/ 0 w 351"/>
                      <a:gd name="T17" fmla="*/ 28 h 412"/>
                      <a:gd name="T18" fmla="*/ 0 w 351"/>
                      <a:gd name="T19" fmla="*/ 404 h 412"/>
                      <a:gd name="T20" fmla="*/ 8 w 351"/>
                      <a:gd name="T21" fmla="*/ 412 h 412"/>
                      <a:gd name="T22" fmla="*/ 16 w 351"/>
                      <a:gd name="T23" fmla="*/ 404 h 412"/>
                      <a:gd name="T24" fmla="*/ 16 w 351"/>
                      <a:gd name="T25" fmla="*/ 28 h 412"/>
                      <a:gd name="T26" fmla="*/ 28 w 351"/>
                      <a:gd name="T27" fmla="*/ 16 h 412"/>
                      <a:gd name="T28" fmla="*/ 128 w 351"/>
                      <a:gd name="T29" fmla="*/ 16 h 412"/>
                      <a:gd name="T30" fmla="*/ 140 w 351"/>
                      <a:gd name="T31" fmla="*/ 28 h 412"/>
                      <a:gd name="T32" fmla="*/ 140 w 351"/>
                      <a:gd name="T33" fmla="*/ 84 h 412"/>
                      <a:gd name="T34" fmla="*/ 140 w 351"/>
                      <a:gd name="T35" fmla="*/ 120 h 412"/>
                      <a:gd name="T36" fmla="*/ 140 w 351"/>
                      <a:gd name="T37" fmla="*/ 127 h 412"/>
                      <a:gd name="T38" fmla="*/ 140 w 351"/>
                      <a:gd name="T39" fmla="*/ 127 h 412"/>
                      <a:gd name="T40" fmla="*/ 140 w 351"/>
                      <a:gd name="T41" fmla="*/ 404 h 412"/>
                      <a:gd name="T42" fmla="*/ 148 w 351"/>
                      <a:gd name="T43" fmla="*/ 412 h 412"/>
                      <a:gd name="T44" fmla="*/ 156 w 351"/>
                      <a:gd name="T45" fmla="*/ 404 h 412"/>
                      <a:gd name="T46" fmla="*/ 156 w 351"/>
                      <a:gd name="T47" fmla="*/ 130 h 412"/>
                      <a:gd name="T48" fmla="*/ 196 w 351"/>
                      <a:gd name="T49" fmla="*/ 126 h 412"/>
                      <a:gd name="T50" fmla="*/ 196 w 351"/>
                      <a:gd name="T51" fmla="*/ 404 h 412"/>
                      <a:gd name="T52" fmla="*/ 204 w 351"/>
                      <a:gd name="T53" fmla="*/ 412 h 412"/>
                      <a:gd name="T54" fmla="*/ 212 w 351"/>
                      <a:gd name="T55" fmla="*/ 404 h 412"/>
                      <a:gd name="T56" fmla="*/ 212 w 351"/>
                      <a:gd name="T57" fmla="*/ 123 h 412"/>
                      <a:gd name="T58" fmla="*/ 212 w 351"/>
                      <a:gd name="T59" fmla="*/ 123 h 412"/>
                      <a:gd name="T60" fmla="*/ 212 w 351"/>
                      <a:gd name="T61" fmla="*/ 28 h 412"/>
                      <a:gd name="T62" fmla="*/ 224 w 351"/>
                      <a:gd name="T63" fmla="*/ 16 h 412"/>
                      <a:gd name="T64" fmla="*/ 323 w 351"/>
                      <a:gd name="T65" fmla="*/ 16 h 412"/>
                      <a:gd name="T66" fmla="*/ 335 w 351"/>
                      <a:gd name="T67" fmla="*/ 28 h 412"/>
                      <a:gd name="T68" fmla="*/ 335 w 351"/>
                      <a:gd name="T69" fmla="*/ 404 h 412"/>
                      <a:gd name="T70" fmla="*/ 343 w 351"/>
                      <a:gd name="T71" fmla="*/ 412 h 412"/>
                      <a:gd name="T72" fmla="*/ 351 w 351"/>
                      <a:gd name="T73" fmla="*/ 404 h 412"/>
                      <a:gd name="T74" fmla="*/ 351 w 351"/>
                      <a:gd name="T75" fmla="*/ 28 h 412"/>
                      <a:gd name="T76" fmla="*/ 323 w 351"/>
                      <a:gd name="T77" fmla="*/ 0 h 412"/>
                      <a:gd name="T78" fmla="*/ 156 w 351"/>
                      <a:gd name="T79" fmla="*/ 111 h 412"/>
                      <a:gd name="T80" fmla="*/ 156 w 351"/>
                      <a:gd name="T81" fmla="*/ 100 h 412"/>
                      <a:gd name="T82" fmla="*/ 196 w 351"/>
                      <a:gd name="T83" fmla="*/ 100 h 412"/>
                      <a:gd name="T84" fmla="*/ 196 w 351"/>
                      <a:gd name="T85" fmla="*/ 108 h 412"/>
                      <a:gd name="T86" fmla="*/ 156 w 351"/>
                      <a:gd name="T87" fmla="*/ 111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 h="412">
                        <a:moveTo>
                          <a:pt x="323" y="0"/>
                        </a:moveTo>
                        <a:cubicBezTo>
                          <a:pt x="224" y="0"/>
                          <a:pt x="224" y="0"/>
                          <a:pt x="224" y="0"/>
                        </a:cubicBezTo>
                        <a:cubicBezTo>
                          <a:pt x="208" y="0"/>
                          <a:pt x="196" y="13"/>
                          <a:pt x="196" y="28"/>
                        </a:cubicBezTo>
                        <a:cubicBezTo>
                          <a:pt x="196" y="84"/>
                          <a:pt x="196" y="84"/>
                          <a:pt x="196" y="84"/>
                        </a:cubicBezTo>
                        <a:cubicBezTo>
                          <a:pt x="156" y="84"/>
                          <a:pt x="156" y="84"/>
                          <a:pt x="156" y="84"/>
                        </a:cubicBezTo>
                        <a:cubicBezTo>
                          <a:pt x="156" y="28"/>
                          <a:pt x="156" y="28"/>
                          <a:pt x="156" y="28"/>
                        </a:cubicBezTo>
                        <a:cubicBezTo>
                          <a:pt x="156" y="13"/>
                          <a:pt x="143" y="0"/>
                          <a:pt x="128" y="0"/>
                        </a:cubicBezTo>
                        <a:cubicBezTo>
                          <a:pt x="28" y="0"/>
                          <a:pt x="28" y="0"/>
                          <a:pt x="28" y="0"/>
                        </a:cubicBezTo>
                        <a:cubicBezTo>
                          <a:pt x="12" y="0"/>
                          <a:pt x="0" y="13"/>
                          <a:pt x="0" y="28"/>
                        </a:cubicBezTo>
                        <a:cubicBezTo>
                          <a:pt x="0" y="404"/>
                          <a:pt x="0" y="404"/>
                          <a:pt x="0" y="404"/>
                        </a:cubicBezTo>
                        <a:cubicBezTo>
                          <a:pt x="0" y="408"/>
                          <a:pt x="3" y="412"/>
                          <a:pt x="8" y="412"/>
                        </a:cubicBezTo>
                        <a:cubicBezTo>
                          <a:pt x="12" y="412"/>
                          <a:pt x="16" y="408"/>
                          <a:pt x="16" y="404"/>
                        </a:cubicBezTo>
                        <a:cubicBezTo>
                          <a:pt x="16" y="28"/>
                          <a:pt x="16" y="28"/>
                          <a:pt x="16" y="28"/>
                        </a:cubicBezTo>
                        <a:cubicBezTo>
                          <a:pt x="16" y="22"/>
                          <a:pt x="21" y="16"/>
                          <a:pt x="28" y="16"/>
                        </a:cubicBezTo>
                        <a:cubicBezTo>
                          <a:pt x="128" y="16"/>
                          <a:pt x="128" y="16"/>
                          <a:pt x="128" y="16"/>
                        </a:cubicBezTo>
                        <a:cubicBezTo>
                          <a:pt x="134" y="16"/>
                          <a:pt x="140" y="22"/>
                          <a:pt x="140" y="28"/>
                        </a:cubicBezTo>
                        <a:cubicBezTo>
                          <a:pt x="140" y="84"/>
                          <a:pt x="140" y="84"/>
                          <a:pt x="140" y="84"/>
                        </a:cubicBezTo>
                        <a:cubicBezTo>
                          <a:pt x="140" y="120"/>
                          <a:pt x="140" y="120"/>
                          <a:pt x="140" y="120"/>
                        </a:cubicBezTo>
                        <a:cubicBezTo>
                          <a:pt x="140" y="127"/>
                          <a:pt x="140" y="127"/>
                          <a:pt x="140" y="127"/>
                        </a:cubicBezTo>
                        <a:cubicBezTo>
                          <a:pt x="140" y="127"/>
                          <a:pt x="140" y="127"/>
                          <a:pt x="140" y="127"/>
                        </a:cubicBezTo>
                        <a:cubicBezTo>
                          <a:pt x="140" y="404"/>
                          <a:pt x="140" y="404"/>
                          <a:pt x="140" y="404"/>
                        </a:cubicBezTo>
                        <a:cubicBezTo>
                          <a:pt x="140" y="408"/>
                          <a:pt x="143" y="412"/>
                          <a:pt x="148" y="412"/>
                        </a:cubicBezTo>
                        <a:cubicBezTo>
                          <a:pt x="152" y="412"/>
                          <a:pt x="156" y="408"/>
                          <a:pt x="156" y="404"/>
                        </a:cubicBezTo>
                        <a:cubicBezTo>
                          <a:pt x="156" y="130"/>
                          <a:pt x="156" y="130"/>
                          <a:pt x="156" y="130"/>
                        </a:cubicBezTo>
                        <a:cubicBezTo>
                          <a:pt x="168" y="120"/>
                          <a:pt x="185" y="118"/>
                          <a:pt x="196" y="126"/>
                        </a:cubicBezTo>
                        <a:cubicBezTo>
                          <a:pt x="196" y="404"/>
                          <a:pt x="196" y="404"/>
                          <a:pt x="196" y="404"/>
                        </a:cubicBezTo>
                        <a:cubicBezTo>
                          <a:pt x="196" y="408"/>
                          <a:pt x="199" y="412"/>
                          <a:pt x="204" y="412"/>
                        </a:cubicBezTo>
                        <a:cubicBezTo>
                          <a:pt x="208" y="412"/>
                          <a:pt x="212" y="408"/>
                          <a:pt x="212" y="404"/>
                        </a:cubicBezTo>
                        <a:cubicBezTo>
                          <a:pt x="212" y="123"/>
                          <a:pt x="212" y="123"/>
                          <a:pt x="212" y="123"/>
                        </a:cubicBezTo>
                        <a:cubicBezTo>
                          <a:pt x="212" y="123"/>
                          <a:pt x="212" y="123"/>
                          <a:pt x="212" y="123"/>
                        </a:cubicBezTo>
                        <a:cubicBezTo>
                          <a:pt x="212" y="28"/>
                          <a:pt x="212" y="28"/>
                          <a:pt x="212" y="28"/>
                        </a:cubicBezTo>
                        <a:cubicBezTo>
                          <a:pt x="212" y="22"/>
                          <a:pt x="217" y="16"/>
                          <a:pt x="224" y="16"/>
                        </a:cubicBezTo>
                        <a:cubicBezTo>
                          <a:pt x="323" y="16"/>
                          <a:pt x="323" y="16"/>
                          <a:pt x="323" y="16"/>
                        </a:cubicBezTo>
                        <a:cubicBezTo>
                          <a:pt x="330" y="16"/>
                          <a:pt x="335" y="22"/>
                          <a:pt x="335" y="28"/>
                        </a:cubicBezTo>
                        <a:cubicBezTo>
                          <a:pt x="335" y="404"/>
                          <a:pt x="335" y="404"/>
                          <a:pt x="335" y="404"/>
                        </a:cubicBezTo>
                        <a:cubicBezTo>
                          <a:pt x="335" y="408"/>
                          <a:pt x="339" y="412"/>
                          <a:pt x="343" y="412"/>
                        </a:cubicBezTo>
                        <a:cubicBezTo>
                          <a:pt x="348" y="412"/>
                          <a:pt x="351" y="408"/>
                          <a:pt x="351" y="404"/>
                        </a:cubicBezTo>
                        <a:cubicBezTo>
                          <a:pt x="351" y="28"/>
                          <a:pt x="351" y="28"/>
                          <a:pt x="351" y="28"/>
                        </a:cubicBezTo>
                        <a:cubicBezTo>
                          <a:pt x="351" y="13"/>
                          <a:pt x="339" y="0"/>
                          <a:pt x="323" y="0"/>
                        </a:cubicBezTo>
                        <a:close/>
                        <a:moveTo>
                          <a:pt x="156" y="111"/>
                        </a:moveTo>
                        <a:cubicBezTo>
                          <a:pt x="156" y="100"/>
                          <a:pt x="156" y="100"/>
                          <a:pt x="156" y="100"/>
                        </a:cubicBezTo>
                        <a:cubicBezTo>
                          <a:pt x="196" y="100"/>
                          <a:pt x="196" y="100"/>
                          <a:pt x="196" y="100"/>
                        </a:cubicBezTo>
                        <a:cubicBezTo>
                          <a:pt x="196" y="108"/>
                          <a:pt x="196" y="108"/>
                          <a:pt x="196" y="108"/>
                        </a:cubicBezTo>
                        <a:cubicBezTo>
                          <a:pt x="183" y="103"/>
                          <a:pt x="169" y="104"/>
                          <a:pt x="156" y="111"/>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83" name="Freeform 32"/>
                <p:cNvSpPr>
                  <a:spLocks/>
                </p:cNvSpPr>
                <p:nvPr/>
              </p:nvSpPr>
              <p:spPr bwMode="auto">
                <a:xfrm>
                  <a:off x="6497638"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 name="Freeform 33"/>
                <p:cNvSpPr>
                  <a:spLocks/>
                </p:cNvSpPr>
                <p:nvPr/>
              </p:nvSpPr>
              <p:spPr bwMode="auto">
                <a:xfrm>
                  <a:off x="6729413" y="1954213"/>
                  <a:ext cx="131763" cy="331788"/>
                </a:xfrm>
                <a:custGeom>
                  <a:avLst/>
                  <a:gdLst>
                    <a:gd name="T0" fmla="*/ 8 w 16"/>
                    <a:gd name="T1" fmla="*/ 40 h 40"/>
                    <a:gd name="T2" fmla="*/ 16 w 16"/>
                    <a:gd name="T3" fmla="*/ 33 h 40"/>
                    <a:gd name="T4" fmla="*/ 16 w 16"/>
                    <a:gd name="T5" fmla="*/ 8 h 40"/>
                    <a:gd name="T6" fmla="*/ 8 w 16"/>
                    <a:gd name="T7" fmla="*/ 0 h 40"/>
                    <a:gd name="T8" fmla="*/ 0 w 16"/>
                    <a:gd name="T9" fmla="*/ 8 h 40"/>
                    <a:gd name="T10" fmla="*/ 0 w 16"/>
                    <a:gd name="T11" fmla="*/ 33 h 40"/>
                    <a:gd name="T12" fmla="*/ 8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40"/>
                      </a:moveTo>
                      <a:cubicBezTo>
                        <a:pt x="12" y="40"/>
                        <a:pt x="16" y="37"/>
                        <a:pt x="16" y="33"/>
                      </a:cubicBezTo>
                      <a:cubicBezTo>
                        <a:pt x="16" y="8"/>
                        <a:pt x="16" y="8"/>
                        <a:pt x="16" y="8"/>
                      </a:cubicBezTo>
                      <a:cubicBezTo>
                        <a:pt x="16" y="3"/>
                        <a:pt x="12" y="0"/>
                        <a:pt x="8" y="0"/>
                      </a:cubicBezTo>
                      <a:cubicBezTo>
                        <a:pt x="3" y="0"/>
                        <a:pt x="0" y="3"/>
                        <a:pt x="0" y="8"/>
                      </a:cubicBezTo>
                      <a:cubicBezTo>
                        <a:pt x="0" y="33"/>
                        <a:pt x="0" y="33"/>
                        <a:pt x="0" y="33"/>
                      </a:cubicBezTo>
                      <a:cubicBezTo>
                        <a:pt x="0" y="37"/>
                        <a:pt x="3" y="40"/>
                        <a:pt x="8" y="4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34"/>
                <p:cNvSpPr>
                  <a:spLocks/>
                </p:cNvSpPr>
                <p:nvPr/>
              </p:nvSpPr>
              <p:spPr bwMode="auto">
                <a:xfrm>
                  <a:off x="6961188" y="1954213"/>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35"/>
                <p:cNvSpPr>
                  <a:spLocks/>
                </p:cNvSpPr>
                <p:nvPr/>
              </p:nvSpPr>
              <p:spPr bwMode="auto">
                <a:xfrm>
                  <a:off x="7185026" y="1954213"/>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36"/>
                <p:cNvSpPr>
                  <a:spLocks/>
                </p:cNvSpPr>
                <p:nvPr/>
              </p:nvSpPr>
              <p:spPr bwMode="auto">
                <a:xfrm>
                  <a:off x="6497638"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37"/>
                <p:cNvSpPr>
                  <a:spLocks/>
                </p:cNvSpPr>
                <p:nvPr/>
              </p:nvSpPr>
              <p:spPr bwMode="auto">
                <a:xfrm>
                  <a:off x="6729413" y="2376488"/>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38"/>
                <p:cNvSpPr>
                  <a:spLocks/>
                </p:cNvSpPr>
                <p:nvPr/>
              </p:nvSpPr>
              <p:spPr bwMode="auto">
                <a:xfrm>
                  <a:off x="6961188" y="2376488"/>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9"/>
                <p:cNvSpPr>
                  <a:spLocks/>
                </p:cNvSpPr>
                <p:nvPr/>
              </p:nvSpPr>
              <p:spPr bwMode="auto">
                <a:xfrm>
                  <a:off x="7185026" y="2376488"/>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0"/>
                <p:cNvSpPr>
                  <a:spLocks/>
                </p:cNvSpPr>
                <p:nvPr/>
              </p:nvSpPr>
              <p:spPr bwMode="auto">
                <a:xfrm>
                  <a:off x="6497638"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1"/>
                <p:cNvSpPr>
                  <a:spLocks/>
                </p:cNvSpPr>
                <p:nvPr/>
              </p:nvSpPr>
              <p:spPr bwMode="auto">
                <a:xfrm>
                  <a:off x="6729413" y="280035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2"/>
                <p:cNvSpPr>
                  <a:spLocks/>
                </p:cNvSpPr>
                <p:nvPr/>
              </p:nvSpPr>
              <p:spPr bwMode="auto">
                <a:xfrm>
                  <a:off x="6961188" y="280035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43"/>
                <p:cNvSpPr>
                  <a:spLocks/>
                </p:cNvSpPr>
                <p:nvPr/>
              </p:nvSpPr>
              <p:spPr bwMode="auto">
                <a:xfrm>
                  <a:off x="7185026" y="280035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4"/>
                <p:cNvSpPr>
                  <a:spLocks/>
                </p:cNvSpPr>
                <p:nvPr/>
              </p:nvSpPr>
              <p:spPr bwMode="auto">
                <a:xfrm>
                  <a:off x="6497638"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5"/>
                <p:cNvSpPr>
                  <a:spLocks/>
                </p:cNvSpPr>
                <p:nvPr/>
              </p:nvSpPr>
              <p:spPr bwMode="auto">
                <a:xfrm>
                  <a:off x="6729413" y="3222625"/>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46"/>
                <p:cNvSpPr>
                  <a:spLocks/>
                </p:cNvSpPr>
                <p:nvPr/>
              </p:nvSpPr>
              <p:spPr bwMode="auto">
                <a:xfrm>
                  <a:off x="6961188" y="3222625"/>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47"/>
                <p:cNvSpPr>
                  <a:spLocks/>
                </p:cNvSpPr>
                <p:nvPr/>
              </p:nvSpPr>
              <p:spPr bwMode="auto">
                <a:xfrm>
                  <a:off x="7185026" y="3222625"/>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48"/>
                <p:cNvSpPr>
                  <a:spLocks/>
                </p:cNvSpPr>
                <p:nvPr/>
              </p:nvSpPr>
              <p:spPr bwMode="auto">
                <a:xfrm>
                  <a:off x="6497638"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49"/>
                <p:cNvSpPr>
                  <a:spLocks/>
                </p:cNvSpPr>
                <p:nvPr/>
              </p:nvSpPr>
              <p:spPr bwMode="auto">
                <a:xfrm>
                  <a:off x="6729413" y="3644900"/>
                  <a:ext cx="131763" cy="330200"/>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0"/>
                <p:cNvSpPr>
                  <a:spLocks/>
                </p:cNvSpPr>
                <p:nvPr/>
              </p:nvSpPr>
              <p:spPr bwMode="auto">
                <a:xfrm>
                  <a:off x="6961188" y="3644900"/>
                  <a:ext cx="123825" cy="330200"/>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1"/>
                <p:cNvSpPr>
                  <a:spLocks/>
                </p:cNvSpPr>
                <p:nvPr/>
              </p:nvSpPr>
              <p:spPr bwMode="auto">
                <a:xfrm>
                  <a:off x="7185026" y="3644900"/>
                  <a:ext cx="131763" cy="330200"/>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2"/>
                <p:cNvSpPr>
                  <a:spLocks/>
                </p:cNvSpPr>
                <p:nvPr/>
              </p:nvSpPr>
              <p:spPr bwMode="auto">
                <a:xfrm>
                  <a:off x="6497638"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3" y="0"/>
                        <a:pt x="0" y="4"/>
                        <a:pt x="0" y="8"/>
                      </a:cubicBezTo>
                      <a:cubicBezTo>
                        <a:pt x="0" y="33"/>
                        <a:pt x="0" y="33"/>
                        <a:pt x="0" y="33"/>
                      </a:cubicBezTo>
                      <a:cubicBezTo>
                        <a:pt x="0" y="37"/>
                        <a:pt x="3" y="40"/>
                        <a:pt x="8" y="40"/>
                      </a:cubicBezTo>
                      <a:cubicBezTo>
                        <a:pt x="12" y="40"/>
                        <a:pt x="16" y="37"/>
                        <a:pt x="16" y="33"/>
                      </a:cubicBezTo>
                      <a:cubicBezTo>
                        <a:pt x="16" y="8"/>
                        <a:pt x="16" y="8"/>
                        <a:pt x="16" y="8"/>
                      </a:cubicBezTo>
                      <a:cubicBezTo>
                        <a:pt x="16"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53"/>
                <p:cNvSpPr>
                  <a:spLocks/>
                </p:cNvSpPr>
                <p:nvPr/>
              </p:nvSpPr>
              <p:spPr bwMode="auto">
                <a:xfrm>
                  <a:off x="6729413" y="4067175"/>
                  <a:ext cx="131763" cy="331788"/>
                </a:xfrm>
                <a:custGeom>
                  <a:avLst/>
                  <a:gdLst>
                    <a:gd name="T0" fmla="*/ 0 w 16"/>
                    <a:gd name="T1" fmla="*/ 33 h 40"/>
                    <a:gd name="T2" fmla="*/ 8 w 16"/>
                    <a:gd name="T3" fmla="*/ 40 h 40"/>
                    <a:gd name="T4" fmla="*/ 16 w 16"/>
                    <a:gd name="T5" fmla="*/ 33 h 40"/>
                    <a:gd name="T6" fmla="*/ 16 w 16"/>
                    <a:gd name="T7" fmla="*/ 8 h 40"/>
                    <a:gd name="T8" fmla="*/ 8 w 16"/>
                    <a:gd name="T9" fmla="*/ 0 h 40"/>
                    <a:gd name="T10" fmla="*/ 0 w 16"/>
                    <a:gd name="T11" fmla="*/ 8 h 40"/>
                    <a:gd name="T12" fmla="*/ 0 w 16"/>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33"/>
                      </a:moveTo>
                      <a:cubicBezTo>
                        <a:pt x="0" y="37"/>
                        <a:pt x="3" y="40"/>
                        <a:pt x="8" y="40"/>
                      </a:cubicBezTo>
                      <a:cubicBezTo>
                        <a:pt x="12" y="40"/>
                        <a:pt x="16" y="37"/>
                        <a:pt x="16" y="33"/>
                      </a:cubicBezTo>
                      <a:cubicBezTo>
                        <a:pt x="16" y="8"/>
                        <a:pt x="16" y="8"/>
                        <a:pt x="16" y="8"/>
                      </a:cubicBezTo>
                      <a:cubicBezTo>
                        <a:pt x="16" y="4"/>
                        <a:pt x="12" y="0"/>
                        <a:pt x="8" y="0"/>
                      </a:cubicBezTo>
                      <a:cubicBezTo>
                        <a:pt x="3" y="0"/>
                        <a:pt x="0" y="4"/>
                        <a:pt x="0" y="8"/>
                      </a:cubicBezTo>
                      <a:lnTo>
                        <a:pt x="0" y="33"/>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54"/>
                <p:cNvSpPr>
                  <a:spLocks/>
                </p:cNvSpPr>
                <p:nvPr/>
              </p:nvSpPr>
              <p:spPr bwMode="auto">
                <a:xfrm>
                  <a:off x="6961188" y="4067175"/>
                  <a:ext cx="123825" cy="331788"/>
                </a:xfrm>
                <a:custGeom>
                  <a:avLst/>
                  <a:gdLst>
                    <a:gd name="T0" fmla="*/ 8 w 15"/>
                    <a:gd name="T1" fmla="*/ 0 h 40"/>
                    <a:gd name="T2" fmla="*/ 0 w 15"/>
                    <a:gd name="T3" fmla="*/ 8 h 40"/>
                    <a:gd name="T4" fmla="*/ 0 w 15"/>
                    <a:gd name="T5" fmla="*/ 33 h 40"/>
                    <a:gd name="T6" fmla="*/ 8 w 15"/>
                    <a:gd name="T7" fmla="*/ 40 h 40"/>
                    <a:gd name="T8" fmla="*/ 15 w 15"/>
                    <a:gd name="T9" fmla="*/ 33 h 40"/>
                    <a:gd name="T10" fmla="*/ 15 w 15"/>
                    <a:gd name="T11" fmla="*/ 8 h 40"/>
                    <a:gd name="T12" fmla="*/ 8 w 1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5" h="40">
                      <a:moveTo>
                        <a:pt x="8" y="0"/>
                      </a:moveTo>
                      <a:cubicBezTo>
                        <a:pt x="3" y="0"/>
                        <a:pt x="0" y="4"/>
                        <a:pt x="0" y="8"/>
                      </a:cubicBezTo>
                      <a:cubicBezTo>
                        <a:pt x="0" y="33"/>
                        <a:pt x="0" y="33"/>
                        <a:pt x="0" y="33"/>
                      </a:cubicBezTo>
                      <a:cubicBezTo>
                        <a:pt x="0" y="37"/>
                        <a:pt x="3" y="40"/>
                        <a:pt x="8" y="40"/>
                      </a:cubicBezTo>
                      <a:cubicBezTo>
                        <a:pt x="12" y="40"/>
                        <a:pt x="15" y="37"/>
                        <a:pt x="15" y="33"/>
                      </a:cubicBezTo>
                      <a:cubicBezTo>
                        <a:pt x="15" y="8"/>
                        <a:pt x="15" y="8"/>
                        <a:pt x="15" y="8"/>
                      </a:cubicBezTo>
                      <a:cubicBezTo>
                        <a:pt x="15" y="4"/>
                        <a:pt x="12"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55"/>
                <p:cNvSpPr>
                  <a:spLocks/>
                </p:cNvSpPr>
                <p:nvPr/>
              </p:nvSpPr>
              <p:spPr bwMode="auto">
                <a:xfrm>
                  <a:off x="7185026" y="4067175"/>
                  <a:ext cx="131763" cy="331788"/>
                </a:xfrm>
                <a:custGeom>
                  <a:avLst/>
                  <a:gdLst>
                    <a:gd name="T0" fmla="*/ 8 w 16"/>
                    <a:gd name="T1" fmla="*/ 0 h 40"/>
                    <a:gd name="T2" fmla="*/ 0 w 16"/>
                    <a:gd name="T3" fmla="*/ 8 h 40"/>
                    <a:gd name="T4" fmla="*/ 0 w 16"/>
                    <a:gd name="T5" fmla="*/ 33 h 40"/>
                    <a:gd name="T6" fmla="*/ 8 w 16"/>
                    <a:gd name="T7" fmla="*/ 40 h 40"/>
                    <a:gd name="T8" fmla="*/ 16 w 16"/>
                    <a:gd name="T9" fmla="*/ 33 h 40"/>
                    <a:gd name="T10" fmla="*/ 16 w 16"/>
                    <a:gd name="T11" fmla="*/ 8 h 40"/>
                    <a:gd name="T12" fmla="*/ 8 w 1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8" y="0"/>
                      </a:moveTo>
                      <a:cubicBezTo>
                        <a:pt x="4" y="0"/>
                        <a:pt x="0" y="4"/>
                        <a:pt x="0" y="8"/>
                      </a:cubicBezTo>
                      <a:cubicBezTo>
                        <a:pt x="0" y="33"/>
                        <a:pt x="0" y="33"/>
                        <a:pt x="0" y="33"/>
                      </a:cubicBezTo>
                      <a:cubicBezTo>
                        <a:pt x="0" y="37"/>
                        <a:pt x="4" y="40"/>
                        <a:pt x="8" y="40"/>
                      </a:cubicBezTo>
                      <a:cubicBezTo>
                        <a:pt x="13" y="40"/>
                        <a:pt x="16" y="37"/>
                        <a:pt x="16" y="33"/>
                      </a:cubicBezTo>
                      <a:cubicBezTo>
                        <a:pt x="16" y="8"/>
                        <a:pt x="16" y="8"/>
                        <a:pt x="16" y="8"/>
                      </a:cubicBezTo>
                      <a:cubicBezTo>
                        <a:pt x="16" y="4"/>
                        <a:pt x="13" y="0"/>
                        <a:pt x="8"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56"/>
                <p:cNvSpPr>
                  <a:spLocks/>
                </p:cNvSpPr>
                <p:nvPr/>
              </p:nvSpPr>
              <p:spPr bwMode="auto">
                <a:xfrm>
                  <a:off x="6729413" y="4579938"/>
                  <a:ext cx="365125" cy="522288"/>
                </a:xfrm>
                <a:custGeom>
                  <a:avLst/>
                  <a:gdLst>
                    <a:gd name="T0" fmla="*/ 22 w 44"/>
                    <a:gd name="T1" fmla="*/ 0 h 63"/>
                    <a:gd name="T2" fmla="*/ 0 w 44"/>
                    <a:gd name="T3" fmla="*/ 22 h 63"/>
                    <a:gd name="T4" fmla="*/ 0 w 44"/>
                    <a:gd name="T5" fmla="*/ 55 h 63"/>
                    <a:gd name="T6" fmla="*/ 8 w 44"/>
                    <a:gd name="T7" fmla="*/ 63 h 63"/>
                    <a:gd name="T8" fmla="*/ 16 w 44"/>
                    <a:gd name="T9" fmla="*/ 55 h 63"/>
                    <a:gd name="T10" fmla="*/ 16 w 44"/>
                    <a:gd name="T11" fmla="*/ 22 h 63"/>
                    <a:gd name="T12" fmla="*/ 22 w 44"/>
                    <a:gd name="T13" fmla="*/ 16 h 63"/>
                    <a:gd name="T14" fmla="*/ 28 w 44"/>
                    <a:gd name="T15" fmla="*/ 22 h 63"/>
                    <a:gd name="T16" fmla="*/ 28 w 44"/>
                    <a:gd name="T17" fmla="*/ 55 h 63"/>
                    <a:gd name="T18" fmla="*/ 36 w 44"/>
                    <a:gd name="T19" fmla="*/ 63 h 63"/>
                    <a:gd name="T20" fmla="*/ 44 w 44"/>
                    <a:gd name="T21" fmla="*/ 55 h 63"/>
                    <a:gd name="T22" fmla="*/ 44 w 44"/>
                    <a:gd name="T23" fmla="*/ 22 h 63"/>
                    <a:gd name="T24" fmla="*/ 22 w 44"/>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3">
                      <a:moveTo>
                        <a:pt x="22" y="0"/>
                      </a:moveTo>
                      <a:cubicBezTo>
                        <a:pt x="9" y="0"/>
                        <a:pt x="0" y="10"/>
                        <a:pt x="0" y="22"/>
                      </a:cubicBezTo>
                      <a:cubicBezTo>
                        <a:pt x="0" y="55"/>
                        <a:pt x="0" y="55"/>
                        <a:pt x="0" y="55"/>
                      </a:cubicBezTo>
                      <a:cubicBezTo>
                        <a:pt x="0" y="59"/>
                        <a:pt x="3" y="63"/>
                        <a:pt x="8" y="63"/>
                      </a:cubicBezTo>
                      <a:cubicBezTo>
                        <a:pt x="12" y="63"/>
                        <a:pt x="16" y="59"/>
                        <a:pt x="16" y="55"/>
                      </a:cubicBezTo>
                      <a:cubicBezTo>
                        <a:pt x="16" y="22"/>
                        <a:pt x="16" y="22"/>
                        <a:pt x="16" y="22"/>
                      </a:cubicBezTo>
                      <a:cubicBezTo>
                        <a:pt x="16" y="19"/>
                        <a:pt x="18" y="16"/>
                        <a:pt x="22" y="16"/>
                      </a:cubicBezTo>
                      <a:cubicBezTo>
                        <a:pt x="25" y="16"/>
                        <a:pt x="28" y="19"/>
                        <a:pt x="28" y="22"/>
                      </a:cubicBezTo>
                      <a:cubicBezTo>
                        <a:pt x="28" y="55"/>
                        <a:pt x="28" y="55"/>
                        <a:pt x="28" y="55"/>
                      </a:cubicBezTo>
                      <a:cubicBezTo>
                        <a:pt x="28" y="59"/>
                        <a:pt x="31" y="63"/>
                        <a:pt x="36" y="63"/>
                      </a:cubicBezTo>
                      <a:cubicBezTo>
                        <a:pt x="40" y="63"/>
                        <a:pt x="44" y="59"/>
                        <a:pt x="44" y="55"/>
                      </a:cubicBezTo>
                      <a:cubicBezTo>
                        <a:pt x="44" y="22"/>
                        <a:pt x="44" y="22"/>
                        <a:pt x="44" y="22"/>
                      </a:cubicBezTo>
                      <a:cubicBezTo>
                        <a:pt x="43" y="10"/>
                        <a:pt x="34" y="0"/>
                        <a:pt x="22" y="0"/>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Rectangle 57"/>
                <p:cNvSpPr>
                  <a:spLocks noChangeArrowheads="1"/>
                </p:cNvSpPr>
                <p:nvPr/>
              </p:nvSpPr>
              <p:spPr bwMode="auto">
                <a:xfrm>
                  <a:off x="4708526" y="5011738"/>
                  <a:ext cx="1158875"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Rectangle 58"/>
                <p:cNvSpPr>
                  <a:spLocks noChangeArrowheads="1"/>
                </p:cNvSpPr>
                <p:nvPr/>
              </p:nvSpPr>
              <p:spPr bwMode="auto">
                <a:xfrm>
                  <a:off x="6323013" y="5011738"/>
                  <a:ext cx="1168400" cy="123825"/>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26" name="Rectangle 325"/>
              <p:cNvSpPr/>
              <p:nvPr/>
            </p:nvSpPr>
            <p:spPr>
              <a:xfrm>
                <a:off x="3513651" y="6004333"/>
                <a:ext cx="774571" cy="341632"/>
              </a:xfrm>
              <a:prstGeom prst="rect">
                <a:avLst/>
              </a:prstGeom>
            </p:spPr>
            <p:txBody>
              <a:bodyPr wrap="none">
                <a:spAutoFit/>
              </a:bodyPr>
              <a:lstStyle/>
              <a:p>
                <a:pPr algn="ctr">
                  <a:lnSpc>
                    <a:spcPct val="90000"/>
                  </a:lnSpc>
                </a:pPr>
                <a:r>
                  <a:rPr lang="zh-CN" altLang="en-US" sz="1800" dirty="0" smtClean="0"/>
                  <a:t>分支</a:t>
                </a:r>
                <a:r>
                  <a:rPr lang="en-US" altLang="zh-CN" sz="1800" dirty="0" smtClean="0"/>
                  <a:t>3</a:t>
                </a:r>
                <a:endParaRPr lang="en-US" altLang="zh-CN" sz="1800" dirty="0"/>
              </a:p>
            </p:txBody>
          </p:sp>
        </p:grpSp>
        <p:grpSp>
          <p:nvGrpSpPr>
            <p:cNvPr id="333" name="Group 332"/>
            <p:cNvGrpSpPr/>
            <p:nvPr/>
          </p:nvGrpSpPr>
          <p:grpSpPr>
            <a:xfrm>
              <a:off x="1490463" y="2768544"/>
              <a:ext cx="1766758" cy="560905"/>
              <a:chOff x="1425280" y="2688944"/>
              <a:chExt cx="1766758" cy="560905"/>
            </a:xfrm>
          </p:grpSpPr>
          <p:sp>
            <p:nvSpPr>
              <p:cNvPr id="322" name="Freeform 6"/>
              <p:cNvSpPr>
                <a:spLocks noEditPoints="1"/>
              </p:cNvSpPr>
              <p:nvPr/>
            </p:nvSpPr>
            <p:spPr bwMode="auto">
              <a:xfrm>
                <a:off x="2738457" y="2729285"/>
                <a:ext cx="453581" cy="520564"/>
              </a:xfrm>
              <a:custGeom>
                <a:avLst/>
                <a:gdLst>
                  <a:gd name="T0" fmla="*/ 101 w 291"/>
                  <a:gd name="T1" fmla="*/ 180 h 334"/>
                  <a:gd name="T2" fmla="*/ 101 w 291"/>
                  <a:gd name="T3" fmla="*/ 154 h 334"/>
                  <a:gd name="T4" fmla="*/ 51 w 291"/>
                  <a:gd name="T5" fmla="*/ 154 h 334"/>
                  <a:gd name="T6" fmla="*/ 51 w 291"/>
                  <a:gd name="T7" fmla="*/ 180 h 334"/>
                  <a:gd name="T8" fmla="*/ 51 w 291"/>
                  <a:gd name="T9" fmla="*/ 154 h 334"/>
                  <a:gd name="T10" fmla="*/ 225 w 291"/>
                  <a:gd name="T11" fmla="*/ 167 h 334"/>
                  <a:gd name="T12" fmla="*/ 251 w 291"/>
                  <a:gd name="T13" fmla="*/ 167 h 334"/>
                  <a:gd name="T14" fmla="*/ 101 w 291"/>
                  <a:gd name="T15" fmla="*/ 37 h 334"/>
                  <a:gd name="T16" fmla="*/ 101 w 291"/>
                  <a:gd name="T17" fmla="*/ 63 h 334"/>
                  <a:gd name="T18" fmla="*/ 101 w 291"/>
                  <a:gd name="T19" fmla="*/ 37 h 334"/>
                  <a:gd name="T20" fmla="*/ 38 w 291"/>
                  <a:gd name="T21" fmla="*/ 50 h 334"/>
                  <a:gd name="T22" fmla="*/ 64 w 291"/>
                  <a:gd name="T23" fmla="*/ 50 h 334"/>
                  <a:gd name="T24" fmla="*/ 238 w 291"/>
                  <a:gd name="T25" fmla="*/ 37 h 334"/>
                  <a:gd name="T26" fmla="*/ 238 w 291"/>
                  <a:gd name="T27" fmla="*/ 63 h 334"/>
                  <a:gd name="T28" fmla="*/ 238 w 291"/>
                  <a:gd name="T29" fmla="*/ 37 h 334"/>
                  <a:gd name="T30" fmla="*/ 0 w 291"/>
                  <a:gd name="T31" fmla="*/ 10 h 334"/>
                  <a:gd name="T32" fmla="*/ 281 w 291"/>
                  <a:gd name="T33" fmla="*/ 0 h 334"/>
                  <a:gd name="T34" fmla="*/ 291 w 291"/>
                  <a:gd name="T35" fmla="*/ 90 h 334"/>
                  <a:gd name="T36" fmla="*/ 10 w 291"/>
                  <a:gd name="T37" fmla="*/ 100 h 334"/>
                  <a:gd name="T38" fmla="*/ 20 w 291"/>
                  <a:gd name="T39" fmla="*/ 79 h 334"/>
                  <a:gd name="T40" fmla="*/ 271 w 291"/>
                  <a:gd name="T41" fmla="*/ 21 h 334"/>
                  <a:gd name="T42" fmla="*/ 20 w 291"/>
                  <a:gd name="T43" fmla="*/ 79 h 334"/>
                  <a:gd name="T44" fmla="*/ 0 w 291"/>
                  <a:gd name="T45" fmla="*/ 127 h 334"/>
                  <a:gd name="T46" fmla="*/ 281 w 291"/>
                  <a:gd name="T47" fmla="*/ 117 h 334"/>
                  <a:gd name="T48" fmla="*/ 291 w 291"/>
                  <a:gd name="T49" fmla="*/ 207 h 334"/>
                  <a:gd name="T50" fmla="*/ 10 w 291"/>
                  <a:gd name="T51" fmla="*/ 217 h 334"/>
                  <a:gd name="T52" fmla="*/ 20 w 291"/>
                  <a:gd name="T53" fmla="*/ 197 h 334"/>
                  <a:gd name="T54" fmla="*/ 271 w 291"/>
                  <a:gd name="T55" fmla="*/ 138 h 334"/>
                  <a:gd name="T56" fmla="*/ 20 w 291"/>
                  <a:gd name="T57" fmla="*/ 197 h 334"/>
                  <a:gd name="T58" fmla="*/ 101 w 291"/>
                  <a:gd name="T59" fmla="*/ 297 h 334"/>
                  <a:gd name="T60" fmla="*/ 101 w 291"/>
                  <a:gd name="T61" fmla="*/ 271 h 334"/>
                  <a:gd name="T62" fmla="*/ 51 w 291"/>
                  <a:gd name="T63" fmla="*/ 271 h 334"/>
                  <a:gd name="T64" fmla="*/ 51 w 291"/>
                  <a:gd name="T65" fmla="*/ 297 h 334"/>
                  <a:gd name="T66" fmla="*/ 51 w 291"/>
                  <a:gd name="T67" fmla="*/ 271 h 334"/>
                  <a:gd name="T68" fmla="*/ 225 w 291"/>
                  <a:gd name="T69" fmla="*/ 284 h 334"/>
                  <a:gd name="T70" fmla="*/ 251 w 291"/>
                  <a:gd name="T71" fmla="*/ 284 h 334"/>
                  <a:gd name="T72" fmla="*/ 0 w 291"/>
                  <a:gd name="T73" fmla="*/ 324 h 334"/>
                  <a:gd name="T74" fmla="*/ 10 w 291"/>
                  <a:gd name="T75" fmla="*/ 234 h 334"/>
                  <a:gd name="T76" fmla="*/ 291 w 291"/>
                  <a:gd name="T77" fmla="*/ 245 h 334"/>
                  <a:gd name="T78" fmla="*/ 281 w 291"/>
                  <a:gd name="T79" fmla="*/ 334 h 334"/>
                  <a:gd name="T80" fmla="*/ 0 w 291"/>
                  <a:gd name="T81" fmla="*/ 324 h 334"/>
                  <a:gd name="T82" fmla="*/ 271 w 291"/>
                  <a:gd name="T83" fmla="*/ 314 h 334"/>
                  <a:gd name="T84" fmla="*/ 20 w 291"/>
                  <a:gd name="T85" fmla="*/ 25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 h="334">
                    <a:moveTo>
                      <a:pt x="114" y="167"/>
                    </a:moveTo>
                    <a:cubicBezTo>
                      <a:pt x="114" y="174"/>
                      <a:pt x="108" y="180"/>
                      <a:pt x="101" y="180"/>
                    </a:cubicBezTo>
                    <a:cubicBezTo>
                      <a:pt x="94" y="180"/>
                      <a:pt x="88" y="174"/>
                      <a:pt x="88" y="167"/>
                    </a:cubicBezTo>
                    <a:cubicBezTo>
                      <a:pt x="88" y="160"/>
                      <a:pt x="94" y="154"/>
                      <a:pt x="101" y="154"/>
                    </a:cubicBezTo>
                    <a:cubicBezTo>
                      <a:pt x="108" y="154"/>
                      <a:pt x="114" y="160"/>
                      <a:pt x="114" y="167"/>
                    </a:cubicBezTo>
                    <a:close/>
                    <a:moveTo>
                      <a:pt x="51" y="154"/>
                    </a:moveTo>
                    <a:cubicBezTo>
                      <a:pt x="44" y="154"/>
                      <a:pt x="38" y="160"/>
                      <a:pt x="38" y="167"/>
                    </a:cubicBezTo>
                    <a:cubicBezTo>
                      <a:pt x="38" y="174"/>
                      <a:pt x="44" y="180"/>
                      <a:pt x="51" y="180"/>
                    </a:cubicBezTo>
                    <a:cubicBezTo>
                      <a:pt x="58" y="180"/>
                      <a:pt x="64" y="174"/>
                      <a:pt x="64" y="167"/>
                    </a:cubicBezTo>
                    <a:cubicBezTo>
                      <a:pt x="64" y="160"/>
                      <a:pt x="59" y="154"/>
                      <a:pt x="51" y="154"/>
                    </a:cubicBezTo>
                    <a:close/>
                    <a:moveTo>
                      <a:pt x="238" y="154"/>
                    </a:moveTo>
                    <a:cubicBezTo>
                      <a:pt x="231" y="154"/>
                      <a:pt x="225" y="160"/>
                      <a:pt x="225" y="167"/>
                    </a:cubicBezTo>
                    <a:cubicBezTo>
                      <a:pt x="225" y="174"/>
                      <a:pt x="231" y="180"/>
                      <a:pt x="238" y="180"/>
                    </a:cubicBezTo>
                    <a:cubicBezTo>
                      <a:pt x="245" y="180"/>
                      <a:pt x="251" y="174"/>
                      <a:pt x="251" y="167"/>
                    </a:cubicBezTo>
                    <a:cubicBezTo>
                      <a:pt x="251" y="160"/>
                      <a:pt x="245" y="154"/>
                      <a:pt x="238" y="154"/>
                    </a:cubicBezTo>
                    <a:close/>
                    <a:moveTo>
                      <a:pt x="101" y="37"/>
                    </a:moveTo>
                    <a:cubicBezTo>
                      <a:pt x="94" y="37"/>
                      <a:pt x="88" y="43"/>
                      <a:pt x="88" y="50"/>
                    </a:cubicBezTo>
                    <a:cubicBezTo>
                      <a:pt x="88" y="57"/>
                      <a:pt x="94" y="63"/>
                      <a:pt x="101" y="63"/>
                    </a:cubicBezTo>
                    <a:cubicBezTo>
                      <a:pt x="108" y="63"/>
                      <a:pt x="114" y="57"/>
                      <a:pt x="114" y="50"/>
                    </a:cubicBezTo>
                    <a:cubicBezTo>
                      <a:pt x="114" y="43"/>
                      <a:pt x="108" y="37"/>
                      <a:pt x="101" y="37"/>
                    </a:cubicBezTo>
                    <a:close/>
                    <a:moveTo>
                      <a:pt x="51" y="37"/>
                    </a:moveTo>
                    <a:cubicBezTo>
                      <a:pt x="44" y="37"/>
                      <a:pt x="38" y="43"/>
                      <a:pt x="38" y="50"/>
                    </a:cubicBezTo>
                    <a:cubicBezTo>
                      <a:pt x="38" y="57"/>
                      <a:pt x="44" y="63"/>
                      <a:pt x="51" y="63"/>
                    </a:cubicBezTo>
                    <a:cubicBezTo>
                      <a:pt x="58" y="63"/>
                      <a:pt x="64" y="57"/>
                      <a:pt x="64" y="50"/>
                    </a:cubicBezTo>
                    <a:cubicBezTo>
                      <a:pt x="64" y="43"/>
                      <a:pt x="59" y="37"/>
                      <a:pt x="51" y="37"/>
                    </a:cubicBezTo>
                    <a:close/>
                    <a:moveTo>
                      <a:pt x="238" y="37"/>
                    </a:moveTo>
                    <a:cubicBezTo>
                      <a:pt x="231" y="37"/>
                      <a:pt x="225" y="43"/>
                      <a:pt x="225" y="50"/>
                    </a:cubicBezTo>
                    <a:cubicBezTo>
                      <a:pt x="225" y="57"/>
                      <a:pt x="231" y="63"/>
                      <a:pt x="238" y="63"/>
                    </a:cubicBezTo>
                    <a:cubicBezTo>
                      <a:pt x="245" y="63"/>
                      <a:pt x="251" y="57"/>
                      <a:pt x="251" y="50"/>
                    </a:cubicBezTo>
                    <a:cubicBezTo>
                      <a:pt x="251" y="43"/>
                      <a:pt x="245" y="37"/>
                      <a:pt x="238" y="37"/>
                    </a:cubicBezTo>
                    <a:close/>
                    <a:moveTo>
                      <a:pt x="0" y="90"/>
                    </a:moveTo>
                    <a:cubicBezTo>
                      <a:pt x="0" y="10"/>
                      <a:pt x="0" y="10"/>
                      <a:pt x="0" y="10"/>
                    </a:cubicBezTo>
                    <a:cubicBezTo>
                      <a:pt x="0" y="5"/>
                      <a:pt x="4" y="0"/>
                      <a:pt x="10" y="0"/>
                    </a:cubicBezTo>
                    <a:cubicBezTo>
                      <a:pt x="281" y="0"/>
                      <a:pt x="281" y="0"/>
                      <a:pt x="281" y="0"/>
                    </a:cubicBezTo>
                    <a:cubicBezTo>
                      <a:pt x="286" y="0"/>
                      <a:pt x="291" y="4"/>
                      <a:pt x="291" y="10"/>
                    </a:cubicBezTo>
                    <a:cubicBezTo>
                      <a:pt x="291" y="90"/>
                      <a:pt x="291" y="90"/>
                      <a:pt x="291" y="90"/>
                    </a:cubicBezTo>
                    <a:cubicBezTo>
                      <a:pt x="291" y="95"/>
                      <a:pt x="287" y="100"/>
                      <a:pt x="281" y="100"/>
                    </a:cubicBezTo>
                    <a:cubicBezTo>
                      <a:pt x="10" y="100"/>
                      <a:pt x="10" y="100"/>
                      <a:pt x="10" y="100"/>
                    </a:cubicBezTo>
                    <a:cubicBezTo>
                      <a:pt x="4" y="100"/>
                      <a:pt x="0" y="95"/>
                      <a:pt x="0" y="90"/>
                    </a:cubicBezTo>
                    <a:close/>
                    <a:moveTo>
                      <a:pt x="20" y="79"/>
                    </a:moveTo>
                    <a:cubicBezTo>
                      <a:pt x="271" y="79"/>
                      <a:pt x="271" y="79"/>
                      <a:pt x="271" y="79"/>
                    </a:cubicBezTo>
                    <a:cubicBezTo>
                      <a:pt x="271" y="21"/>
                      <a:pt x="271" y="21"/>
                      <a:pt x="271" y="21"/>
                    </a:cubicBezTo>
                    <a:cubicBezTo>
                      <a:pt x="20" y="21"/>
                      <a:pt x="20" y="21"/>
                      <a:pt x="20" y="21"/>
                    </a:cubicBezTo>
                    <a:lnTo>
                      <a:pt x="20" y="79"/>
                    </a:lnTo>
                    <a:close/>
                    <a:moveTo>
                      <a:pt x="0" y="207"/>
                    </a:moveTo>
                    <a:cubicBezTo>
                      <a:pt x="0" y="127"/>
                      <a:pt x="0" y="127"/>
                      <a:pt x="0" y="127"/>
                    </a:cubicBezTo>
                    <a:cubicBezTo>
                      <a:pt x="0" y="122"/>
                      <a:pt x="4" y="117"/>
                      <a:pt x="10" y="117"/>
                    </a:cubicBezTo>
                    <a:cubicBezTo>
                      <a:pt x="281" y="117"/>
                      <a:pt x="281" y="117"/>
                      <a:pt x="281" y="117"/>
                    </a:cubicBezTo>
                    <a:cubicBezTo>
                      <a:pt x="286" y="117"/>
                      <a:pt x="291" y="121"/>
                      <a:pt x="291" y="127"/>
                    </a:cubicBezTo>
                    <a:cubicBezTo>
                      <a:pt x="291" y="207"/>
                      <a:pt x="291" y="207"/>
                      <a:pt x="291" y="207"/>
                    </a:cubicBezTo>
                    <a:cubicBezTo>
                      <a:pt x="291" y="212"/>
                      <a:pt x="287" y="217"/>
                      <a:pt x="281" y="217"/>
                    </a:cubicBezTo>
                    <a:cubicBezTo>
                      <a:pt x="10" y="217"/>
                      <a:pt x="10" y="217"/>
                      <a:pt x="10" y="217"/>
                    </a:cubicBezTo>
                    <a:cubicBezTo>
                      <a:pt x="4" y="216"/>
                      <a:pt x="0" y="212"/>
                      <a:pt x="0" y="207"/>
                    </a:cubicBezTo>
                    <a:close/>
                    <a:moveTo>
                      <a:pt x="20" y="197"/>
                    </a:moveTo>
                    <a:cubicBezTo>
                      <a:pt x="271" y="197"/>
                      <a:pt x="271" y="197"/>
                      <a:pt x="271" y="197"/>
                    </a:cubicBezTo>
                    <a:cubicBezTo>
                      <a:pt x="271" y="138"/>
                      <a:pt x="271" y="138"/>
                      <a:pt x="271" y="138"/>
                    </a:cubicBezTo>
                    <a:cubicBezTo>
                      <a:pt x="20" y="138"/>
                      <a:pt x="20" y="138"/>
                      <a:pt x="20" y="138"/>
                    </a:cubicBezTo>
                    <a:lnTo>
                      <a:pt x="20" y="197"/>
                    </a:lnTo>
                    <a:close/>
                    <a:moveTo>
                      <a:pt x="114" y="284"/>
                    </a:moveTo>
                    <a:cubicBezTo>
                      <a:pt x="114" y="291"/>
                      <a:pt x="108" y="297"/>
                      <a:pt x="101" y="297"/>
                    </a:cubicBezTo>
                    <a:cubicBezTo>
                      <a:pt x="94" y="297"/>
                      <a:pt x="88" y="291"/>
                      <a:pt x="88" y="284"/>
                    </a:cubicBezTo>
                    <a:cubicBezTo>
                      <a:pt x="88" y="277"/>
                      <a:pt x="94" y="271"/>
                      <a:pt x="101" y="271"/>
                    </a:cubicBezTo>
                    <a:cubicBezTo>
                      <a:pt x="108" y="271"/>
                      <a:pt x="114" y="277"/>
                      <a:pt x="114" y="284"/>
                    </a:cubicBezTo>
                    <a:close/>
                    <a:moveTo>
                      <a:pt x="51" y="271"/>
                    </a:moveTo>
                    <a:cubicBezTo>
                      <a:pt x="44" y="271"/>
                      <a:pt x="38" y="277"/>
                      <a:pt x="38" y="284"/>
                    </a:cubicBezTo>
                    <a:cubicBezTo>
                      <a:pt x="38" y="291"/>
                      <a:pt x="44" y="297"/>
                      <a:pt x="51" y="297"/>
                    </a:cubicBezTo>
                    <a:cubicBezTo>
                      <a:pt x="58" y="297"/>
                      <a:pt x="64" y="291"/>
                      <a:pt x="64" y="284"/>
                    </a:cubicBezTo>
                    <a:cubicBezTo>
                      <a:pt x="64" y="277"/>
                      <a:pt x="59" y="271"/>
                      <a:pt x="51" y="271"/>
                    </a:cubicBezTo>
                    <a:close/>
                    <a:moveTo>
                      <a:pt x="238" y="271"/>
                    </a:moveTo>
                    <a:cubicBezTo>
                      <a:pt x="231" y="271"/>
                      <a:pt x="225" y="277"/>
                      <a:pt x="225" y="284"/>
                    </a:cubicBezTo>
                    <a:cubicBezTo>
                      <a:pt x="225" y="291"/>
                      <a:pt x="231" y="297"/>
                      <a:pt x="238" y="297"/>
                    </a:cubicBezTo>
                    <a:cubicBezTo>
                      <a:pt x="245" y="297"/>
                      <a:pt x="251" y="291"/>
                      <a:pt x="251" y="284"/>
                    </a:cubicBezTo>
                    <a:cubicBezTo>
                      <a:pt x="251" y="277"/>
                      <a:pt x="245" y="271"/>
                      <a:pt x="238" y="271"/>
                    </a:cubicBezTo>
                    <a:close/>
                    <a:moveTo>
                      <a:pt x="0" y="324"/>
                    </a:moveTo>
                    <a:cubicBezTo>
                      <a:pt x="0" y="245"/>
                      <a:pt x="0" y="245"/>
                      <a:pt x="0" y="245"/>
                    </a:cubicBezTo>
                    <a:cubicBezTo>
                      <a:pt x="0" y="239"/>
                      <a:pt x="4" y="234"/>
                      <a:pt x="10" y="234"/>
                    </a:cubicBezTo>
                    <a:cubicBezTo>
                      <a:pt x="281" y="234"/>
                      <a:pt x="281" y="234"/>
                      <a:pt x="281" y="234"/>
                    </a:cubicBezTo>
                    <a:cubicBezTo>
                      <a:pt x="286" y="234"/>
                      <a:pt x="291" y="239"/>
                      <a:pt x="291" y="245"/>
                    </a:cubicBezTo>
                    <a:cubicBezTo>
                      <a:pt x="291" y="324"/>
                      <a:pt x="291" y="324"/>
                      <a:pt x="291" y="324"/>
                    </a:cubicBezTo>
                    <a:cubicBezTo>
                      <a:pt x="291" y="329"/>
                      <a:pt x="287" y="334"/>
                      <a:pt x="281" y="334"/>
                    </a:cubicBezTo>
                    <a:cubicBezTo>
                      <a:pt x="10" y="334"/>
                      <a:pt x="10" y="334"/>
                      <a:pt x="10" y="334"/>
                    </a:cubicBezTo>
                    <a:cubicBezTo>
                      <a:pt x="4" y="334"/>
                      <a:pt x="0" y="329"/>
                      <a:pt x="0" y="324"/>
                    </a:cubicBezTo>
                    <a:close/>
                    <a:moveTo>
                      <a:pt x="20" y="314"/>
                    </a:moveTo>
                    <a:cubicBezTo>
                      <a:pt x="271" y="314"/>
                      <a:pt x="271" y="314"/>
                      <a:pt x="271" y="314"/>
                    </a:cubicBezTo>
                    <a:cubicBezTo>
                      <a:pt x="271" y="255"/>
                      <a:pt x="271" y="255"/>
                      <a:pt x="271" y="255"/>
                    </a:cubicBezTo>
                    <a:cubicBezTo>
                      <a:pt x="20" y="255"/>
                      <a:pt x="20" y="255"/>
                      <a:pt x="20" y="255"/>
                    </a:cubicBezTo>
                    <a:lnTo>
                      <a:pt x="20" y="3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29" name="Rectangle 328"/>
              <p:cNvSpPr/>
              <p:nvPr/>
            </p:nvSpPr>
            <p:spPr>
              <a:xfrm>
                <a:off x="1425280" y="2688944"/>
                <a:ext cx="1338828" cy="341632"/>
              </a:xfrm>
              <a:prstGeom prst="rect">
                <a:avLst/>
              </a:prstGeom>
            </p:spPr>
            <p:txBody>
              <a:bodyPr wrap="none">
                <a:spAutoFit/>
              </a:bodyPr>
              <a:lstStyle/>
              <a:p>
                <a:pPr algn="ctr">
                  <a:lnSpc>
                    <a:spcPct val="90000"/>
                  </a:lnSpc>
                </a:pPr>
                <a:r>
                  <a:rPr lang="zh-CN" altLang="en-US" sz="1800" dirty="0" smtClean="0"/>
                  <a:t>次要服务器</a:t>
                </a:r>
                <a:endParaRPr lang="en-US" sz="1800" dirty="0"/>
              </a:p>
            </p:txBody>
          </p:sp>
        </p:grpSp>
        <p:grpSp>
          <p:nvGrpSpPr>
            <p:cNvPr id="332" name="Group 331"/>
            <p:cNvGrpSpPr/>
            <p:nvPr/>
          </p:nvGrpSpPr>
          <p:grpSpPr>
            <a:xfrm>
              <a:off x="667158" y="3895463"/>
              <a:ext cx="1845947" cy="596624"/>
              <a:chOff x="1014458" y="3919291"/>
              <a:chExt cx="1845947" cy="596624"/>
            </a:xfrm>
          </p:grpSpPr>
          <p:sp>
            <p:nvSpPr>
              <p:cNvPr id="323" name="Freeform 6"/>
              <p:cNvSpPr>
                <a:spLocks noEditPoints="1"/>
              </p:cNvSpPr>
              <p:nvPr/>
            </p:nvSpPr>
            <p:spPr bwMode="auto">
              <a:xfrm>
                <a:off x="2353286" y="3933907"/>
                <a:ext cx="507119" cy="582008"/>
              </a:xfrm>
              <a:custGeom>
                <a:avLst/>
                <a:gdLst>
                  <a:gd name="T0" fmla="*/ 101 w 291"/>
                  <a:gd name="T1" fmla="*/ 180 h 334"/>
                  <a:gd name="T2" fmla="*/ 101 w 291"/>
                  <a:gd name="T3" fmla="*/ 154 h 334"/>
                  <a:gd name="T4" fmla="*/ 51 w 291"/>
                  <a:gd name="T5" fmla="*/ 154 h 334"/>
                  <a:gd name="T6" fmla="*/ 51 w 291"/>
                  <a:gd name="T7" fmla="*/ 180 h 334"/>
                  <a:gd name="T8" fmla="*/ 51 w 291"/>
                  <a:gd name="T9" fmla="*/ 154 h 334"/>
                  <a:gd name="T10" fmla="*/ 225 w 291"/>
                  <a:gd name="T11" fmla="*/ 167 h 334"/>
                  <a:gd name="T12" fmla="*/ 251 w 291"/>
                  <a:gd name="T13" fmla="*/ 167 h 334"/>
                  <a:gd name="T14" fmla="*/ 101 w 291"/>
                  <a:gd name="T15" fmla="*/ 37 h 334"/>
                  <a:gd name="T16" fmla="*/ 101 w 291"/>
                  <a:gd name="T17" fmla="*/ 63 h 334"/>
                  <a:gd name="T18" fmla="*/ 101 w 291"/>
                  <a:gd name="T19" fmla="*/ 37 h 334"/>
                  <a:gd name="T20" fmla="*/ 38 w 291"/>
                  <a:gd name="T21" fmla="*/ 50 h 334"/>
                  <a:gd name="T22" fmla="*/ 64 w 291"/>
                  <a:gd name="T23" fmla="*/ 50 h 334"/>
                  <a:gd name="T24" fmla="*/ 238 w 291"/>
                  <a:gd name="T25" fmla="*/ 37 h 334"/>
                  <a:gd name="T26" fmla="*/ 238 w 291"/>
                  <a:gd name="T27" fmla="*/ 63 h 334"/>
                  <a:gd name="T28" fmla="*/ 238 w 291"/>
                  <a:gd name="T29" fmla="*/ 37 h 334"/>
                  <a:gd name="T30" fmla="*/ 0 w 291"/>
                  <a:gd name="T31" fmla="*/ 10 h 334"/>
                  <a:gd name="T32" fmla="*/ 281 w 291"/>
                  <a:gd name="T33" fmla="*/ 0 h 334"/>
                  <a:gd name="T34" fmla="*/ 291 w 291"/>
                  <a:gd name="T35" fmla="*/ 90 h 334"/>
                  <a:gd name="T36" fmla="*/ 10 w 291"/>
                  <a:gd name="T37" fmla="*/ 100 h 334"/>
                  <a:gd name="T38" fmla="*/ 20 w 291"/>
                  <a:gd name="T39" fmla="*/ 79 h 334"/>
                  <a:gd name="T40" fmla="*/ 271 w 291"/>
                  <a:gd name="T41" fmla="*/ 21 h 334"/>
                  <a:gd name="T42" fmla="*/ 20 w 291"/>
                  <a:gd name="T43" fmla="*/ 79 h 334"/>
                  <a:gd name="T44" fmla="*/ 0 w 291"/>
                  <a:gd name="T45" fmla="*/ 127 h 334"/>
                  <a:gd name="T46" fmla="*/ 281 w 291"/>
                  <a:gd name="T47" fmla="*/ 117 h 334"/>
                  <a:gd name="T48" fmla="*/ 291 w 291"/>
                  <a:gd name="T49" fmla="*/ 207 h 334"/>
                  <a:gd name="T50" fmla="*/ 10 w 291"/>
                  <a:gd name="T51" fmla="*/ 217 h 334"/>
                  <a:gd name="T52" fmla="*/ 20 w 291"/>
                  <a:gd name="T53" fmla="*/ 197 h 334"/>
                  <a:gd name="T54" fmla="*/ 271 w 291"/>
                  <a:gd name="T55" fmla="*/ 138 h 334"/>
                  <a:gd name="T56" fmla="*/ 20 w 291"/>
                  <a:gd name="T57" fmla="*/ 197 h 334"/>
                  <a:gd name="T58" fmla="*/ 101 w 291"/>
                  <a:gd name="T59" fmla="*/ 297 h 334"/>
                  <a:gd name="T60" fmla="*/ 101 w 291"/>
                  <a:gd name="T61" fmla="*/ 271 h 334"/>
                  <a:gd name="T62" fmla="*/ 51 w 291"/>
                  <a:gd name="T63" fmla="*/ 271 h 334"/>
                  <a:gd name="T64" fmla="*/ 51 w 291"/>
                  <a:gd name="T65" fmla="*/ 297 h 334"/>
                  <a:gd name="T66" fmla="*/ 51 w 291"/>
                  <a:gd name="T67" fmla="*/ 271 h 334"/>
                  <a:gd name="T68" fmla="*/ 225 w 291"/>
                  <a:gd name="T69" fmla="*/ 284 h 334"/>
                  <a:gd name="T70" fmla="*/ 251 w 291"/>
                  <a:gd name="T71" fmla="*/ 284 h 334"/>
                  <a:gd name="T72" fmla="*/ 0 w 291"/>
                  <a:gd name="T73" fmla="*/ 324 h 334"/>
                  <a:gd name="T74" fmla="*/ 10 w 291"/>
                  <a:gd name="T75" fmla="*/ 234 h 334"/>
                  <a:gd name="T76" fmla="*/ 291 w 291"/>
                  <a:gd name="T77" fmla="*/ 245 h 334"/>
                  <a:gd name="T78" fmla="*/ 281 w 291"/>
                  <a:gd name="T79" fmla="*/ 334 h 334"/>
                  <a:gd name="T80" fmla="*/ 0 w 291"/>
                  <a:gd name="T81" fmla="*/ 324 h 334"/>
                  <a:gd name="T82" fmla="*/ 271 w 291"/>
                  <a:gd name="T83" fmla="*/ 314 h 334"/>
                  <a:gd name="T84" fmla="*/ 20 w 291"/>
                  <a:gd name="T85" fmla="*/ 25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 h="334">
                    <a:moveTo>
                      <a:pt x="114" y="167"/>
                    </a:moveTo>
                    <a:cubicBezTo>
                      <a:pt x="114" y="174"/>
                      <a:pt x="108" y="180"/>
                      <a:pt x="101" y="180"/>
                    </a:cubicBezTo>
                    <a:cubicBezTo>
                      <a:pt x="94" y="180"/>
                      <a:pt x="88" y="174"/>
                      <a:pt x="88" y="167"/>
                    </a:cubicBezTo>
                    <a:cubicBezTo>
                      <a:pt x="88" y="160"/>
                      <a:pt x="94" y="154"/>
                      <a:pt x="101" y="154"/>
                    </a:cubicBezTo>
                    <a:cubicBezTo>
                      <a:pt x="108" y="154"/>
                      <a:pt x="114" y="160"/>
                      <a:pt x="114" y="167"/>
                    </a:cubicBezTo>
                    <a:close/>
                    <a:moveTo>
                      <a:pt x="51" y="154"/>
                    </a:moveTo>
                    <a:cubicBezTo>
                      <a:pt x="44" y="154"/>
                      <a:pt x="38" y="160"/>
                      <a:pt x="38" y="167"/>
                    </a:cubicBezTo>
                    <a:cubicBezTo>
                      <a:pt x="38" y="174"/>
                      <a:pt x="44" y="180"/>
                      <a:pt x="51" y="180"/>
                    </a:cubicBezTo>
                    <a:cubicBezTo>
                      <a:pt x="58" y="180"/>
                      <a:pt x="64" y="174"/>
                      <a:pt x="64" y="167"/>
                    </a:cubicBezTo>
                    <a:cubicBezTo>
                      <a:pt x="64" y="160"/>
                      <a:pt x="59" y="154"/>
                      <a:pt x="51" y="154"/>
                    </a:cubicBezTo>
                    <a:close/>
                    <a:moveTo>
                      <a:pt x="238" y="154"/>
                    </a:moveTo>
                    <a:cubicBezTo>
                      <a:pt x="231" y="154"/>
                      <a:pt x="225" y="160"/>
                      <a:pt x="225" y="167"/>
                    </a:cubicBezTo>
                    <a:cubicBezTo>
                      <a:pt x="225" y="174"/>
                      <a:pt x="231" y="180"/>
                      <a:pt x="238" y="180"/>
                    </a:cubicBezTo>
                    <a:cubicBezTo>
                      <a:pt x="245" y="180"/>
                      <a:pt x="251" y="174"/>
                      <a:pt x="251" y="167"/>
                    </a:cubicBezTo>
                    <a:cubicBezTo>
                      <a:pt x="251" y="160"/>
                      <a:pt x="245" y="154"/>
                      <a:pt x="238" y="154"/>
                    </a:cubicBezTo>
                    <a:close/>
                    <a:moveTo>
                      <a:pt x="101" y="37"/>
                    </a:moveTo>
                    <a:cubicBezTo>
                      <a:pt x="94" y="37"/>
                      <a:pt x="88" y="43"/>
                      <a:pt x="88" y="50"/>
                    </a:cubicBezTo>
                    <a:cubicBezTo>
                      <a:pt x="88" y="57"/>
                      <a:pt x="94" y="63"/>
                      <a:pt x="101" y="63"/>
                    </a:cubicBezTo>
                    <a:cubicBezTo>
                      <a:pt x="108" y="63"/>
                      <a:pt x="114" y="57"/>
                      <a:pt x="114" y="50"/>
                    </a:cubicBezTo>
                    <a:cubicBezTo>
                      <a:pt x="114" y="43"/>
                      <a:pt x="108" y="37"/>
                      <a:pt x="101" y="37"/>
                    </a:cubicBezTo>
                    <a:close/>
                    <a:moveTo>
                      <a:pt x="51" y="37"/>
                    </a:moveTo>
                    <a:cubicBezTo>
                      <a:pt x="44" y="37"/>
                      <a:pt x="38" y="43"/>
                      <a:pt x="38" y="50"/>
                    </a:cubicBezTo>
                    <a:cubicBezTo>
                      <a:pt x="38" y="57"/>
                      <a:pt x="44" y="63"/>
                      <a:pt x="51" y="63"/>
                    </a:cubicBezTo>
                    <a:cubicBezTo>
                      <a:pt x="58" y="63"/>
                      <a:pt x="64" y="57"/>
                      <a:pt x="64" y="50"/>
                    </a:cubicBezTo>
                    <a:cubicBezTo>
                      <a:pt x="64" y="43"/>
                      <a:pt x="59" y="37"/>
                      <a:pt x="51" y="37"/>
                    </a:cubicBezTo>
                    <a:close/>
                    <a:moveTo>
                      <a:pt x="238" y="37"/>
                    </a:moveTo>
                    <a:cubicBezTo>
                      <a:pt x="231" y="37"/>
                      <a:pt x="225" y="43"/>
                      <a:pt x="225" y="50"/>
                    </a:cubicBezTo>
                    <a:cubicBezTo>
                      <a:pt x="225" y="57"/>
                      <a:pt x="231" y="63"/>
                      <a:pt x="238" y="63"/>
                    </a:cubicBezTo>
                    <a:cubicBezTo>
                      <a:pt x="245" y="63"/>
                      <a:pt x="251" y="57"/>
                      <a:pt x="251" y="50"/>
                    </a:cubicBezTo>
                    <a:cubicBezTo>
                      <a:pt x="251" y="43"/>
                      <a:pt x="245" y="37"/>
                      <a:pt x="238" y="37"/>
                    </a:cubicBezTo>
                    <a:close/>
                    <a:moveTo>
                      <a:pt x="0" y="90"/>
                    </a:moveTo>
                    <a:cubicBezTo>
                      <a:pt x="0" y="10"/>
                      <a:pt x="0" y="10"/>
                      <a:pt x="0" y="10"/>
                    </a:cubicBezTo>
                    <a:cubicBezTo>
                      <a:pt x="0" y="5"/>
                      <a:pt x="4" y="0"/>
                      <a:pt x="10" y="0"/>
                    </a:cubicBezTo>
                    <a:cubicBezTo>
                      <a:pt x="281" y="0"/>
                      <a:pt x="281" y="0"/>
                      <a:pt x="281" y="0"/>
                    </a:cubicBezTo>
                    <a:cubicBezTo>
                      <a:pt x="286" y="0"/>
                      <a:pt x="291" y="4"/>
                      <a:pt x="291" y="10"/>
                    </a:cubicBezTo>
                    <a:cubicBezTo>
                      <a:pt x="291" y="90"/>
                      <a:pt x="291" y="90"/>
                      <a:pt x="291" y="90"/>
                    </a:cubicBezTo>
                    <a:cubicBezTo>
                      <a:pt x="291" y="95"/>
                      <a:pt x="287" y="100"/>
                      <a:pt x="281" y="100"/>
                    </a:cubicBezTo>
                    <a:cubicBezTo>
                      <a:pt x="10" y="100"/>
                      <a:pt x="10" y="100"/>
                      <a:pt x="10" y="100"/>
                    </a:cubicBezTo>
                    <a:cubicBezTo>
                      <a:pt x="4" y="100"/>
                      <a:pt x="0" y="95"/>
                      <a:pt x="0" y="90"/>
                    </a:cubicBezTo>
                    <a:close/>
                    <a:moveTo>
                      <a:pt x="20" y="79"/>
                    </a:moveTo>
                    <a:cubicBezTo>
                      <a:pt x="271" y="79"/>
                      <a:pt x="271" y="79"/>
                      <a:pt x="271" y="79"/>
                    </a:cubicBezTo>
                    <a:cubicBezTo>
                      <a:pt x="271" y="21"/>
                      <a:pt x="271" y="21"/>
                      <a:pt x="271" y="21"/>
                    </a:cubicBezTo>
                    <a:cubicBezTo>
                      <a:pt x="20" y="21"/>
                      <a:pt x="20" y="21"/>
                      <a:pt x="20" y="21"/>
                    </a:cubicBezTo>
                    <a:lnTo>
                      <a:pt x="20" y="79"/>
                    </a:lnTo>
                    <a:close/>
                    <a:moveTo>
                      <a:pt x="0" y="207"/>
                    </a:moveTo>
                    <a:cubicBezTo>
                      <a:pt x="0" y="127"/>
                      <a:pt x="0" y="127"/>
                      <a:pt x="0" y="127"/>
                    </a:cubicBezTo>
                    <a:cubicBezTo>
                      <a:pt x="0" y="122"/>
                      <a:pt x="4" y="117"/>
                      <a:pt x="10" y="117"/>
                    </a:cubicBezTo>
                    <a:cubicBezTo>
                      <a:pt x="281" y="117"/>
                      <a:pt x="281" y="117"/>
                      <a:pt x="281" y="117"/>
                    </a:cubicBezTo>
                    <a:cubicBezTo>
                      <a:pt x="286" y="117"/>
                      <a:pt x="291" y="121"/>
                      <a:pt x="291" y="127"/>
                    </a:cubicBezTo>
                    <a:cubicBezTo>
                      <a:pt x="291" y="207"/>
                      <a:pt x="291" y="207"/>
                      <a:pt x="291" y="207"/>
                    </a:cubicBezTo>
                    <a:cubicBezTo>
                      <a:pt x="291" y="212"/>
                      <a:pt x="287" y="217"/>
                      <a:pt x="281" y="217"/>
                    </a:cubicBezTo>
                    <a:cubicBezTo>
                      <a:pt x="10" y="217"/>
                      <a:pt x="10" y="217"/>
                      <a:pt x="10" y="217"/>
                    </a:cubicBezTo>
                    <a:cubicBezTo>
                      <a:pt x="4" y="216"/>
                      <a:pt x="0" y="212"/>
                      <a:pt x="0" y="207"/>
                    </a:cubicBezTo>
                    <a:close/>
                    <a:moveTo>
                      <a:pt x="20" y="197"/>
                    </a:moveTo>
                    <a:cubicBezTo>
                      <a:pt x="271" y="197"/>
                      <a:pt x="271" y="197"/>
                      <a:pt x="271" y="197"/>
                    </a:cubicBezTo>
                    <a:cubicBezTo>
                      <a:pt x="271" y="138"/>
                      <a:pt x="271" y="138"/>
                      <a:pt x="271" y="138"/>
                    </a:cubicBezTo>
                    <a:cubicBezTo>
                      <a:pt x="20" y="138"/>
                      <a:pt x="20" y="138"/>
                      <a:pt x="20" y="138"/>
                    </a:cubicBezTo>
                    <a:lnTo>
                      <a:pt x="20" y="197"/>
                    </a:lnTo>
                    <a:close/>
                    <a:moveTo>
                      <a:pt x="114" y="284"/>
                    </a:moveTo>
                    <a:cubicBezTo>
                      <a:pt x="114" y="291"/>
                      <a:pt x="108" y="297"/>
                      <a:pt x="101" y="297"/>
                    </a:cubicBezTo>
                    <a:cubicBezTo>
                      <a:pt x="94" y="297"/>
                      <a:pt x="88" y="291"/>
                      <a:pt x="88" y="284"/>
                    </a:cubicBezTo>
                    <a:cubicBezTo>
                      <a:pt x="88" y="277"/>
                      <a:pt x="94" y="271"/>
                      <a:pt x="101" y="271"/>
                    </a:cubicBezTo>
                    <a:cubicBezTo>
                      <a:pt x="108" y="271"/>
                      <a:pt x="114" y="277"/>
                      <a:pt x="114" y="284"/>
                    </a:cubicBezTo>
                    <a:close/>
                    <a:moveTo>
                      <a:pt x="51" y="271"/>
                    </a:moveTo>
                    <a:cubicBezTo>
                      <a:pt x="44" y="271"/>
                      <a:pt x="38" y="277"/>
                      <a:pt x="38" y="284"/>
                    </a:cubicBezTo>
                    <a:cubicBezTo>
                      <a:pt x="38" y="291"/>
                      <a:pt x="44" y="297"/>
                      <a:pt x="51" y="297"/>
                    </a:cubicBezTo>
                    <a:cubicBezTo>
                      <a:pt x="58" y="297"/>
                      <a:pt x="64" y="291"/>
                      <a:pt x="64" y="284"/>
                    </a:cubicBezTo>
                    <a:cubicBezTo>
                      <a:pt x="64" y="277"/>
                      <a:pt x="59" y="271"/>
                      <a:pt x="51" y="271"/>
                    </a:cubicBezTo>
                    <a:close/>
                    <a:moveTo>
                      <a:pt x="238" y="271"/>
                    </a:moveTo>
                    <a:cubicBezTo>
                      <a:pt x="231" y="271"/>
                      <a:pt x="225" y="277"/>
                      <a:pt x="225" y="284"/>
                    </a:cubicBezTo>
                    <a:cubicBezTo>
                      <a:pt x="225" y="291"/>
                      <a:pt x="231" y="297"/>
                      <a:pt x="238" y="297"/>
                    </a:cubicBezTo>
                    <a:cubicBezTo>
                      <a:pt x="245" y="297"/>
                      <a:pt x="251" y="291"/>
                      <a:pt x="251" y="284"/>
                    </a:cubicBezTo>
                    <a:cubicBezTo>
                      <a:pt x="251" y="277"/>
                      <a:pt x="245" y="271"/>
                      <a:pt x="238" y="271"/>
                    </a:cubicBezTo>
                    <a:close/>
                    <a:moveTo>
                      <a:pt x="0" y="324"/>
                    </a:moveTo>
                    <a:cubicBezTo>
                      <a:pt x="0" y="245"/>
                      <a:pt x="0" y="245"/>
                      <a:pt x="0" y="245"/>
                    </a:cubicBezTo>
                    <a:cubicBezTo>
                      <a:pt x="0" y="239"/>
                      <a:pt x="4" y="234"/>
                      <a:pt x="10" y="234"/>
                    </a:cubicBezTo>
                    <a:cubicBezTo>
                      <a:pt x="281" y="234"/>
                      <a:pt x="281" y="234"/>
                      <a:pt x="281" y="234"/>
                    </a:cubicBezTo>
                    <a:cubicBezTo>
                      <a:pt x="286" y="234"/>
                      <a:pt x="291" y="239"/>
                      <a:pt x="291" y="245"/>
                    </a:cubicBezTo>
                    <a:cubicBezTo>
                      <a:pt x="291" y="324"/>
                      <a:pt x="291" y="324"/>
                      <a:pt x="291" y="324"/>
                    </a:cubicBezTo>
                    <a:cubicBezTo>
                      <a:pt x="291" y="329"/>
                      <a:pt x="287" y="334"/>
                      <a:pt x="281" y="334"/>
                    </a:cubicBezTo>
                    <a:cubicBezTo>
                      <a:pt x="10" y="334"/>
                      <a:pt x="10" y="334"/>
                      <a:pt x="10" y="334"/>
                    </a:cubicBezTo>
                    <a:cubicBezTo>
                      <a:pt x="4" y="334"/>
                      <a:pt x="0" y="329"/>
                      <a:pt x="0" y="324"/>
                    </a:cubicBezTo>
                    <a:close/>
                    <a:moveTo>
                      <a:pt x="20" y="314"/>
                    </a:moveTo>
                    <a:cubicBezTo>
                      <a:pt x="271" y="314"/>
                      <a:pt x="271" y="314"/>
                      <a:pt x="271" y="314"/>
                    </a:cubicBezTo>
                    <a:cubicBezTo>
                      <a:pt x="271" y="255"/>
                      <a:pt x="271" y="255"/>
                      <a:pt x="271" y="255"/>
                    </a:cubicBezTo>
                    <a:cubicBezTo>
                      <a:pt x="20" y="255"/>
                      <a:pt x="20" y="255"/>
                      <a:pt x="20" y="255"/>
                    </a:cubicBezTo>
                    <a:lnTo>
                      <a:pt x="20" y="3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30" name="Rectangle 329"/>
              <p:cNvSpPr/>
              <p:nvPr/>
            </p:nvSpPr>
            <p:spPr>
              <a:xfrm>
                <a:off x="1014458" y="3919291"/>
                <a:ext cx="1338828" cy="341632"/>
              </a:xfrm>
              <a:prstGeom prst="rect">
                <a:avLst/>
              </a:prstGeom>
            </p:spPr>
            <p:txBody>
              <a:bodyPr wrap="none">
                <a:spAutoFit/>
              </a:bodyPr>
              <a:lstStyle/>
              <a:p>
                <a:pPr algn="r">
                  <a:lnSpc>
                    <a:spcPct val="90000"/>
                  </a:lnSpc>
                </a:pPr>
                <a:r>
                  <a:rPr lang="zh-CN" altLang="en-US" sz="1800" dirty="0" smtClean="0"/>
                  <a:t>主要服务器</a:t>
                </a:r>
                <a:endParaRPr lang="en-US" sz="1800" dirty="0"/>
              </a:p>
            </p:txBody>
          </p:sp>
        </p:grpSp>
        <p:cxnSp>
          <p:nvCxnSpPr>
            <p:cNvPr id="335" name="Straight Arrow Connector 334"/>
            <p:cNvCxnSpPr/>
            <p:nvPr/>
          </p:nvCxnSpPr>
          <p:spPr>
            <a:xfrm flipH="1">
              <a:off x="4291669" y="3249038"/>
              <a:ext cx="879790" cy="825159"/>
            </a:xfrm>
            <a:prstGeom prst="straightConnector1">
              <a:avLst/>
            </a:prstGeom>
            <a:ln w="31750">
              <a:solidFill>
                <a:schemeClr val="bg2">
                  <a:lumMod val="75000"/>
                </a:schemeClr>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337" name="Straight Arrow Connector 336"/>
            <p:cNvCxnSpPr/>
            <p:nvPr/>
          </p:nvCxnSpPr>
          <p:spPr>
            <a:xfrm flipH="1">
              <a:off x="4673308" y="4324144"/>
              <a:ext cx="1575242" cy="286742"/>
            </a:xfrm>
            <a:prstGeom prst="straightConnector1">
              <a:avLst/>
            </a:prstGeom>
            <a:ln w="31750">
              <a:solidFill>
                <a:schemeClr val="bg2">
                  <a:lumMod val="75000"/>
                </a:schemeClr>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339" name="Straight Arrow Connector 338"/>
            <p:cNvCxnSpPr/>
            <p:nvPr/>
          </p:nvCxnSpPr>
          <p:spPr>
            <a:xfrm flipH="1" flipV="1">
              <a:off x="4584858" y="4998717"/>
              <a:ext cx="624405" cy="272332"/>
            </a:xfrm>
            <a:prstGeom prst="straightConnector1">
              <a:avLst/>
            </a:prstGeom>
            <a:ln w="31750">
              <a:solidFill>
                <a:schemeClr val="bg2">
                  <a:lumMod val="75000"/>
                </a:schemeClr>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a:stCxn id="5" idx="1"/>
            </p:cNvCxnSpPr>
            <p:nvPr/>
          </p:nvCxnSpPr>
          <p:spPr>
            <a:xfrm flipH="1" flipV="1">
              <a:off x="3027671" y="3359475"/>
              <a:ext cx="352235" cy="875095"/>
            </a:xfrm>
            <a:prstGeom prst="line">
              <a:avLst/>
            </a:prstGeom>
            <a:ln w="31750">
              <a:solidFill>
                <a:srgbClr val="DA291C"/>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343" name="Straight Connector 342"/>
            <p:cNvCxnSpPr/>
            <p:nvPr/>
          </p:nvCxnSpPr>
          <p:spPr>
            <a:xfrm flipH="1">
              <a:off x="2277702" y="3337556"/>
              <a:ext cx="436921" cy="514470"/>
            </a:xfrm>
            <a:prstGeom prst="line">
              <a:avLst/>
            </a:prstGeom>
            <a:ln w="31750">
              <a:solidFill>
                <a:srgbClr val="DA291C"/>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a:off x="2590022" y="4211526"/>
              <a:ext cx="643664" cy="133604"/>
            </a:xfrm>
            <a:prstGeom prst="line">
              <a:avLst/>
            </a:prstGeom>
            <a:ln w="31750">
              <a:solidFill>
                <a:srgbClr val="DA291C"/>
              </a:solidFill>
              <a:prstDash val="sysDash"/>
              <a:miter lim="800000"/>
            </a:ln>
          </p:spPr>
          <p:style>
            <a:lnRef idx="1">
              <a:schemeClr val="accent1"/>
            </a:lnRef>
            <a:fillRef idx="0">
              <a:schemeClr val="accent1"/>
            </a:fillRef>
            <a:effectRef idx="0">
              <a:schemeClr val="accent1"/>
            </a:effectRef>
            <a:fontRef idx="minor">
              <a:schemeClr val="tx1"/>
            </a:fontRef>
          </p:style>
        </p:cxnSp>
      </p:grpSp>
      <p:sp>
        <p:nvSpPr>
          <p:cNvPr id="251" name="Rectangle 250"/>
          <p:cNvSpPr/>
          <p:nvPr/>
        </p:nvSpPr>
        <p:spPr>
          <a:xfrm>
            <a:off x="780572" y="1580809"/>
            <a:ext cx="12744927"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800" b="1" dirty="0" smtClean="0"/>
              <a:t>高可靠性</a:t>
            </a:r>
            <a:r>
              <a:rPr lang="en-US" altLang="zh-CN" sz="2800" b="1" dirty="0" smtClean="0"/>
              <a:t>-</a:t>
            </a:r>
            <a:r>
              <a:rPr lang="zh-CN" altLang="en-US" sz="2800" b="1" dirty="0" smtClean="0"/>
              <a:t>无需高额费用和复杂性</a:t>
            </a:r>
            <a:endParaRPr lang="en-US" sz="2800" b="1" dirty="0"/>
          </a:p>
        </p:txBody>
      </p:sp>
    </p:spTree>
    <p:custDataLst>
      <p:tags r:id="rId1"/>
    </p:custDataLst>
    <p:extLst>
      <p:ext uri="{BB962C8B-B14F-4D97-AF65-F5344CB8AC3E}">
        <p14:creationId xmlns:p14="http://schemas.microsoft.com/office/powerpoint/2010/main" val="11444432"/>
      </p:ext>
    </p:extLst>
  </p:cSld>
  <p:clrMapOvr>
    <a:masterClrMapping/>
  </p:clrMapOvr>
  <p:transition xmlns:p14="http://schemas.microsoft.com/office/powerpoint/2010/main" spd="slow">
    <p:pull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Box 92"/>
          <p:cNvSpPr txBox="1"/>
          <p:nvPr/>
        </p:nvSpPr>
        <p:spPr>
          <a:xfrm>
            <a:off x="6896293" y="6982002"/>
            <a:ext cx="6644196" cy="311947"/>
          </a:xfrm>
          <a:prstGeom prst="rect">
            <a:avLst/>
          </a:prstGeom>
          <a:noFill/>
        </p:spPr>
        <p:txBody>
          <a:bodyPr wrap="none" lIns="130622" tIns="65311" rIns="130622" bIns="65311" rtlCol="0">
            <a:spAutoFit/>
          </a:bodyPr>
          <a:lstStyle/>
          <a:p>
            <a:pPr algn="r">
              <a:lnSpc>
                <a:spcPct val="90000"/>
              </a:lnSpc>
            </a:pPr>
            <a:r>
              <a:rPr lang="en-US" sz="1300" dirty="0">
                <a:solidFill>
                  <a:srgbClr val="323232"/>
                </a:solidFill>
                <a:cs typeface="Calibri"/>
              </a:rPr>
              <a:t>All user solutions, except for Receptionist, require Preferred Edition software or higher.</a:t>
            </a:r>
          </a:p>
        </p:txBody>
      </p:sp>
      <p:sp>
        <p:nvSpPr>
          <p:cNvPr id="32" name="Rectangle 31"/>
          <p:cNvSpPr/>
          <p:nvPr/>
        </p:nvSpPr>
        <p:spPr>
          <a:xfrm>
            <a:off x="10465868" y="2224551"/>
            <a:ext cx="3074621" cy="4096755"/>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4" name="Rectangle 33"/>
          <p:cNvSpPr/>
          <p:nvPr/>
        </p:nvSpPr>
        <p:spPr>
          <a:xfrm>
            <a:off x="780572" y="2224551"/>
            <a:ext cx="3074621" cy="4096755"/>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5" name="Rectangle 34"/>
          <p:cNvSpPr/>
          <p:nvPr/>
        </p:nvSpPr>
        <p:spPr>
          <a:xfrm>
            <a:off x="4004007" y="2224551"/>
            <a:ext cx="3074621" cy="4096755"/>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6" name="Rectangle 35"/>
          <p:cNvSpPr/>
          <p:nvPr/>
        </p:nvSpPr>
        <p:spPr>
          <a:xfrm>
            <a:off x="7227442" y="2224551"/>
            <a:ext cx="3074621" cy="4096755"/>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7" name="Rectangle 36"/>
          <p:cNvSpPr/>
          <p:nvPr/>
        </p:nvSpPr>
        <p:spPr>
          <a:xfrm>
            <a:off x="780572" y="1624945"/>
            <a:ext cx="12744927"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2800" b="1" dirty="0" smtClean="0"/>
              <a:t>基于工作场景选择</a:t>
            </a:r>
            <a:endParaRPr lang="en-US" sz="2800" b="1" dirty="0"/>
          </a:p>
        </p:txBody>
      </p:sp>
      <p:sp>
        <p:nvSpPr>
          <p:cNvPr id="4" name="Rectangle 3"/>
          <p:cNvSpPr/>
          <p:nvPr/>
        </p:nvSpPr>
        <p:spPr>
          <a:xfrm>
            <a:off x="780572" y="5741231"/>
            <a:ext cx="3074621" cy="580075"/>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1800" dirty="0" smtClean="0">
                <a:solidFill>
                  <a:schemeClr val="bg1"/>
                </a:solidFill>
              </a:rPr>
              <a:t>高级用户</a:t>
            </a:r>
            <a:endParaRPr lang="en-US" altLang="zh-CN" sz="1800" dirty="0" smtClean="0">
              <a:solidFill>
                <a:schemeClr val="bg1"/>
              </a:solidFill>
            </a:endParaRPr>
          </a:p>
          <a:p>
            <a:pPr algn="ctr">
              <a:lnSpc>
                <a:spcPct val="90000"/>
              </a:lnSpc>
            </a:pPr>
            <a:r>
              <a:rPr lang="en-US" sz="1800" dirty="0" smtClean="0">
                <a:solidFill>
                  <a:schemeClr val="bg1"/>
                </a:solidFill>
              </a:rPr>
              <a:t>Power </a:t>
            </a:r>
            <a:r>
              <a:rPr lang="en-US" sz="1800" dirty="0">
                <a:solidFill>
                  <a:schemeClr val="bg1"/>
                </a:solidFill>
              </a:rPr>
              <a:t>User</a:t>
            </a:r>
          </a:p>
        </p:txBody>
      </p:sp>
      <p:sp>
        <p:nvSpPr>
          <p:cNvPr id="38" name="Rectangle 37"/>
          <p:cNvSpPr/>
          <p:nvPr/>
        </p:nvSpPr>
        <p:spPr>
          <a:xfrm>
            <a:off x="4004007" y="5741231"/>
            <a:ext cx="3074621" cy="580075"/>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1800" dirty="0" smtClean="0">
                <a:solidFill>
                  <a:schemeClr val="bg1"/>
                </a:solidFill>
              </a:rPr>
              <a:t>办公室员工</a:t>
            </a:r>
            <a:endParaRPr lang="en-US" altLang="zh-CN" sz="1800" dirty="0" smtClean="0">
              <a:solidFill>
                <a:schemeClr val="bg1"/>
              </a:solidFill>
            </a:endParaRPr>
          </a:p>
          <a:p>
            <a:pPr algn="ctr">
              <a:lnSpc>
                <a:spcPct val="90000"/>
              </a:lnSpc>
            </a:pPr>
            <a:r>
              <a:rPr lang="en-US" sz="1800" dirty="0" smtClean="0">
                <a:solidFill>
                  <a:schemeClr val="bg1"/>
                </a:solidFill>
              </a:rPr>
              <a:t>Officer </a:t>
            </a:r>
            <a:r>
              <a:rPr lang="en-US" sz="1800" dirty="0">
                <a:solidFill>
                  <a:schemeClr val="bg1"/>
                </a:solidFill>
              </a:rPr>
              <a:t>Worker</a:t>
            </a:r>
          </a:p>
        </p:txBody>
      </p:sp>
      <p:sp>
        <p:nvSpPr>
          <p:cNvPr id="39" name="Rectangle 38"/>
          <p:cNvSpPr/>
          <p:nvPr/>
        </p:nvSpPr>
        <p:spPr>
          <a:xfrm>
            <a:off x="7227441" y="5741231"/>
            <a:ext cx="3074621" cy="580075"/>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1800" dirty="0" smtClean="0">
                <a:solidFill>
                  <a:schemeClr val="bg1"/>
                </a:solidFill>
              </a:rPr>
              <a:t>基本用户</a:t>
            </a:r>
            <a:endParaRPr lang="en-US" altLang="zh-CN" sz="1800" dirty="0" smtClean="0">
              <a:solidFill>
                <a:schemeClr val="bg1"/>
              </a:solidFill>
            </a:endParaRPr>
          </a:p>
          <a:p>
            <a:pPr algn="ctr">
              <a:lnSpc>
                <a:spcPct val="90000"/>
              </a:lnSpc>
            </a:pPr>
            <a:r>
              <a:rPr lang="en-US" sz="1800" dirty="0" smtClean="0">
                <a:solidFill>
                  <a:schemeClr val="bg1"/>
                </a:solidFill>
              </a:rPr>
              <a:t>Basic </a:t>
            </a:r>
            <a:r>
              <a:rPr lang="en-US" sz="1800" dirty="0">
                <a:solidFill>
                  <a:schemeClr val="bg1"/>
                </a:solidFill>
              </a:rPr>
              <a:t>User</a:t>
            </a:r>
          </a:p>
        </p:txBody>
      </p:sp>
      <p:sp>
        <p:nvSpPr>
          <p:cNvPr id="40" name="Rectangle 39"/>
          <p:cNvSpPr/>
          <p:nvPr/>
        </p:nvSpPr>
        <p:spPr>
          <a:xfrm>
            <a:off x="10465868" y="5741231"/>
            <a:ext cx="3074621" cy="580075"/>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1800" dirty="0" smtClean="0">
                <a:solidFill>
                  <a:schemeClr val="bg1"/>
                </a:solidFill>
              </a:rPr>
              <a:t>接线员</a:t>
            </a:r>
            <a:endParaRPr lang="en-US" altLang="zh-CN" sz="1800" dirty="0" smtClean="0">
              <a:solidFill>
                <a:schemeClr val="bg1"/>
              </a:solidFill>
            </a:endParaRPr>
          </a:p>
          <a:p>
            <a:pPr algn="ctr">
              <a:lnSpc>
                <a:spcPct val="90000"/>
              </a:lnSpc>
            </a:pPr>
            <a:r>
              <a:rPr lang="en-US" sz="1800" dirty="0" smtClean="0">
                <a:solidFill>
                  <a:schemeClr val="bg1"/>
                </a:solidFill>
              </a:rPr>
              <a:t>Receptionist</a:t>
            </a:r>
            <a:endParaRPr lang="en-US" sz="1800" dirty="0">
              <a:solidFill>
                <a:schemeClr val="bg1"/>
              </a:solidFill>
            </a:endParaRPr>
          </a:p>
        </p:txBody>
      </p:sp>
      <p:sp>
        <p:nvSpPr>
          <p:cNvPr id="41" name="Rectangle 40"/>
          <p:cNvSpPr/>
          <p:nvPr/>
        </p:nvSpPr>
        <p:spPr>
          <a:xfrm>
            <a:off x="780572" y="6314739"/>
            <a:ext cx="12744926" cy="599606"/>
          </a:xfrm>
          <a:prstGeom prst="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800" b="1" dirty="0"/>
              <a:t>IP Office </a:t>
            </a:r>
            <a:r>
              <a:rPr lang="zh-CN" altLang="en-US" sz="2800" b="1" dirty="0" smtClean="0"/>
              <a:t>用户解决方案</a:t>
            </a:r>
            <a:endParaRPr lang="en-US" sz="2800" b="1" dirty="0"/>
          </a:p>
        </p:txBody>
      </p:sp>
      <p:pic>
        <p:nvPicPr>
          <p:cNvPr id="48" name="Picture 4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29259" y="2940085"/>
            <a:ext cx="2698159" cy="1859514"/>
          </a:xfrm>
          <a:prstGeom prst="rect">
            <a:avLst/>
          </a:prstGeom>
          <a:effectLst/>
        </p:spPr>
      </p:pic>
      <p:grpSp>
        <p:nvGrpSpPr>
          <p:cNvPr id="28" name="Group 27"/>
          <p:cNvGrpSpPr/>
          <p:nvPr/>
        </p:nvGrpSpPr>
        <p:grpSpPr>
          <a:xfrm>
            <a:off x="12006136" y="4308732"/>
            <a:ext cx="1091809" cy="1091809"/>
            <a:chOff x="8100667" y="3351778"/>
            <a:chExt cx="1380167" cy="1380167"/>
          </a:xfrm>
        </p:grpSpPr>
        <p:sp>
          <p:nvSpPr>
            <p:cNvPr id="29" name="Oval 28"/>
            <p:cNvSpPr/>
            <p:nvPr/>
          </p:nvSpPr>
          <p:spPr>
            <a:xfrm>
              <a:off x="8133177" y="3384288"/>
              <a:ext cx="1315146" cy="1315146"/>
            </a:xfrm>
            <a:prstGeom prst="ellipse">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grpSp>
          <p:nvGrpSpPr>
            <p:cNvPr id="30" name="Group 29"/>
            <p:cNvGrpSpPr/>
            <p:nvPr/>
          </p:nvGrpSpPr>
          <p:grpSpPr>
            <a:xfrm>
              <a:off x="8100667" y="3351778"/>
              <a:ext cx="1380167" cy="1380167"/>
              <a:chOff x="2667000" y="0"/>
              <a:chExt cx="6858000" cy="6858000"/>
            </a:xfrm>
          </p:grpSpPr>
          <p:sp>
            <p:nvSpPr>
              <p:cNvPr id="31" name="Freeform 5"/>
              <p:cNvSpPr>
                <a:spLocks noEditPoints="1"/>
              </p:cNvSpPr>
              <p:nvPr/>
            </p:nvSpPr>
            <p:spPr bwMode="auto">
              <a:xfrm>
                <a:off x="2667000" y="0"/>
                <a:ext cx="6858000" cy="6858000"/>
              </a:xfrm>
              <a:custGeom>
                <a:avLst/>
                <a:gdLst>
                  <a:gd name="T0" fmla="*/ 400 w 800"/>
                  <a:gd name="T1" fmla="*/ 800 h 800"/>
                  <a:gd name="T2" fmla="*/ 0 w 800"/>
                  <a:gd name="T3" fmla="*/ 400 h 800"/>
                  <a:gd name="T4" fmla="*/ 400 w 800"/>
                  <a:gd name="T5" fmla="*/ 0 h 800"/>
                  <a:gd name="T6" fmla="*/ 800 w 800"/>
                  <a:gd name="T7" fmla="*/ 400 h 800"/>
                  <a:gd name="T8" fmla="*/ 400 w 800"/>
                  <a:gd name="T9" fmla="*/ 800 h 800"/>
                  <a:gd name="T10" fmla="*/ 400 w 800"/>
                  <a:gd name="T11" fmla="*/ 27 h 800"/>
                  <a:gd name="T12" fmla="*/ 26 w 800"/>
                  <a:gd name="T13" fmla="*/ 400 h 800"/>
                  <a:gd name="T14" fmla="*/ 400 w 800"/>
                  <a:gd name="T15" fmla="*/ 774 h 800"/>
                  <a:gd name="T16" fmla="*/ 773 w 800"/>
                  <a:gd name="T17" fmla="*/ 400 h 800"/>
                  <a:gd name="T18" fmla="*/ 400 w 800"/>
                  <a:gd name="T19" fmla="*/ 2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0" h="800">
                    <a:moveTo>
                      <a:pt x="400" y="800"/>
                    </a:moveTo>
                    <a:cubicBezTo>
                      <a:pt x="179" y="800"/>
                      <a:pt x="0" y="621"/>
                      <a:pt x="0" y="400"/>
                    </a:cubicBezTo>
                    <a:cubicBezTo>
                      <a:pt x="0" y="180"/>
                      <a:pt x="179" y="0"/>
                      <a:pt x="400" y="0"/>
                    </a:cubicBezTo>
                    <a:cubicBezTo>
                      <a:pt x="620" y="0"/>
                      <a:pt x="800" y="180"/>
                      <a:pt x="800" y="400"/>
                    </a:cubicBezTo>
                    <a:cubicBezTo>
                      <a:pt x="800" y="621"/>
                      <a:pt x="620" y="800"/>
                      <a:pt x="400" y="800"/>
                    </a:cubicBezTo>
                    <a:close/>
                    <a:moveTo>
                      <a:pt x="400" y="27"/>
                    </a:moveTo>
                    <a:cubicBezTo>
                      <a:pt x="194" y="27"/>
                      <a:pt x="26" y="194"/>
                      <a:pt x="26" y="400"/>
                    </a:cubicBezTo>
                    <a:cubicBezTo>
                      <a:pt x="26" y="606"/>
                      <a:pt x="194" y="774"/>
                      <a:pt x="400" y="774"/>
                    </a:cubicBezTo>
                    <a:cubicBezTo>
                      <a:pt x="606" y="774"/>
                      <a:pt x="773" y="606"/>
                      <a:pt x="773" y="400"/>
                    </a:cubicBezTo>
                    <a:cubicBezTo>
                      <a:pt x="773" y="194"/>
                      <a:pt x="606" y="27"/>
                      <a:pt x="400" y="27"/>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
              <p:cNvSpPr>
                <a:spLocks noEditPoints="1"/>
              </p:cNvSpPr>
              <p:nvPr/>
            </p:nvSpPr>
            <p:spPr bwMode="auto">
              <a:xfrm>
                <a:off x="5178425" y="2108200"/>
                <a:ext cx="1835150" cy="1843088"/>
              </a:xfrm>
              <a:custGeom>
                <a:avLst/>
                <a:gdLst>
                  <a:gd name="T0" fmla="*/ 107 w 214"/>
                  <a:gd name="T1" fmla="*/ 215 h 215"/>
                  <a:gd name="T2" fmla="*/ 0 w 214"/>
                  <a:gd name="T3" fmla="*/ 108 h 215"/>
                  <a:gd name="T4" fmla="*/ 107 w 214"/>
                  <a:gd name="T5" fmla="*/ 0 h 215"/>
                  <a:gd name="T6" fmla="*/ 214 w 214"/>
                  <a:gd name="T7" fmla="*/ 108 h 215"/>
                  <a:gd name="T8" fmla="*/ 107 w 214"/>
                  <a:gd name="T9" fmla="*/ 215 h 215"/>
                  <a:gd name="T10" fmla="*/ 107 w 214"/>
                  <a:gd name="T11" fmla="*/ 27 h 215"/>
                  <a:gd name="T12" fmla="*/ 26 w 214"/>
                  <a:gd name="T13" fmla="*/ 108 h 215"/>
                  <a:gd name="T14" fmla="*/ 107 w 214"/>
                  <a:gd name="T15" fmla="*/ 188 h 215"/>
                  <a:gd name="T16" fmla="*/ 188 w 214"/>
                  <a:gd name="T17" fmla="*/ 108 h 215"/>
                  <a:gd name="T18" fmla="*/ 107 w 214"/>
                  <a:gd name="T19" fmla="*/ 2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215">
                    <a:moveTo>
                      <a:pt x="107" y="215"/>
                    </a:moveTo>
                    <a:cubicBezTo>
                      <a:pt x="48" y="215"/>
                      <a:pt x="0" y="167"/>
                      <a:pt x="0" y="108"/>
                    </a:cubicBezTo>
                    <a:cubicBezTo>
                      <a:pt x="0" y="48"/>
                      <a:pt x="48" y="0"/>
                      <a:pt x="107" y="0"/>
                    </a:cubicBezTo>
                    <a:cubicBezTo>
                      <a:pt x="166" y="0"/>
                      <a:pt x="214" y="48"/>
                      <a:pt x="214" y="108"/>
                    </a:cubicBezTo>
                    <a:cubicBezTo>
                      <a:pt x="214" y="167"/>
                      <a:pt x="166" y="215"/>
                      <a:pt x="107" y="215"/>
                    </a:cubicBezTo>
                    <a:close/>
                    <a:moveTo>
                      <a:pt x="107" y="27"/>
                    </a:moveTo>
                    <a:cubicBezTo>
                      <a:pt x="62" y="27"/>
                      <a:pt x="26" y="63"/>
                      <a:pt x="26" y="108"/>
                    </a:cubicBezTo>
                    <a:cubicBezTo>
                      <a:pt x="26" y="152"/>
                      <a:pt x="62" y="188"/>
                      <a:pt x="107" y="188"/>
                    </a:cubicBezTo>
                    <a:cubicBezTo>
                      <a:pt x="152" y="188"/>
                      <a:pt x="188" y="152"/>
                      <a:pt x="188" y="108"/>
                    </a:cubicBezTo>
                    <a:cubicBezTo>
                      <a:pt x="188" y="63"/>
                      <a:pt x="152" y="27"/>
                      <a:pt x="107" y="27"/>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7"/>
              <p:cNvSpPr>
                <a:spLocks/>
              </p:cNvSpPr>
              <p:nvPr/>
            </p:nvSpPr>
            <p:spPr bwMode="auto">
              <a:xfrm>
                <a:off x="4724400" y="3951288"/>
                <a:ext cx="2743200" cy="1192213"/>
              </a:xfrm>
              <a:custGeom>
                <a:avLst/>
                <a:gdLst>
                  <a:gd name="T0" fmla="*/ 306 w 320"/>
                  <a:gd name="T1" fmla="*/ 139 h 139"/>
                  <a:gd name="T2" fmla="*/ 14 w 320"/>
                  <a:gd name="T3" fmla="*/ 139 h 139"/>
                  <a:gd name="T4" fmla="*/ 4 w 320"/>
                  <a:gd name="T5" fmla="*/ 134 h 139"/>
                  <a:gd name="T6" fmla="*/ 1 w 320"/>
                  <a:gd name="T7" fmla="*/ 124 h 139"/>
                  <a:gd name="T8" fmla="*/ 15 w 320"/>
                  <a:gd name="T9" fmla="*/ 33 h 139"/>
                  <a:gd name="T10" fmla="*/ 24 w 320"/>
                  <a:gd name="T11" fmla="*/ 22 h 139"/>
                  <a:gd name="T12" fmla="*/ 85 w 320"/>
                  <a:gd name="T13" fmla="*/ 3 h 139"/>
                  <a:gd name="T14" fmla="*/ 101 w 320"/>
                  <a:gd name="T15" fmla="*/ 11 h 139"/>
                  <a:gd name="T16" fmla="*/ 93 w 320"/>
                  <a:gd name="T17" fmla="*/ 28 h 139"/>
                  <a:gd name="T18" fmla="*/ 40 w 320"/>
                  <a:gd name="T19" fmla="*/ 45 h 139"/>
                  <a:gd name="T20" fmla="*/ 29 w 320"/>
                  <a:gd name="T21" fmla="*/ 112 h 139"/>
                  <a:gd name="T22" fmla="*/ 291 w 320"/>
                  <a:gd name="T23" fmla="*/ 112 h 139"/>
                  <a:gd name="T24" fmla="*/ 279 w 320"/>
                  <a:gd name="T25" fmla="*/ 37 h 139"/>
                  <a:gd name="T26" fmla="*/ 290 w 320"/>
                  <a:gd name="T27" fmla="*/ 22 h 139"/>
                  <a:gd name="T28" fmla="*/ 305 w 320"/>
                  <a:gd name="T29" fmla="*/ 33 h 139"/>
                  <a:gd name="T30" fmla="*/ 319 w 320"/>
                  <a:gd name="T31" fmla="*/ 124 h 139"/>
                  <a:gd name="T32" fmla="*/ 316 w 320"/>
                  <a:gd name="T33" fmla="*/ 134 h 139"/>
                  <a:gd name="T34" fmla="*/ 306 w 320"/>
                  <a:gd name="T3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139">
                    <a:moveTo>
                      <a:pt x="306" y="139"/>
                    </a:moveTo>
                    <a:cubicBezTo>
                      <a:pt x="14" y="139"/>
                      <a:pt x="14" y="139"/>
                      <a:pt x="14" y="139"/>
                    </a:cubicBezTo>
                    <a:cubicBezTo>
                      <a:pt x="10" y="139"/>
                      <a:pt x="6" y="137"/>
                      <a:pt x="4" y="134"/>
                    </a:cubicBezTo>
                    <a:cubicBezTo>
                      <a:pt x="1" y="131"/>
                      <a:pt x="0" y="127"/>
                      <a:pt x="1" y="124"/>
                    </a:cubicBezTo>
                    <a:cubicBezTo>
                      <a:pt x="15" y="33"/>
                      <a:pt x="15" y="33"/>
                      <a:pt x="15" y="33"/>
                    </a:cubicBezTo>
                    <a:cubicBezTo>
                      <a:pt x="16" y="28"/>
                      <a:pt x="19" y="24"/>
                      <a:pt x="24" y="22"/>
                    </a:cubicBezTo>
                    <a:cubicBezTo>
                      <a:pt x="85" y="3"/>
                      <a:pt x="85" y="3"/>
                      <a:pt x="85" y="3"/>
                    </a:cubicBezTo>
                    <a:cubicBezTo>
                      <a:pt x="92" y="0"/>
                      <a:pt x="99" y="4"/>
                      <a:pt x="101" y="11"/>
                    </a:cubicBezTo>
                    <a:cubicBezTo>
                      <a:pt x="104" y="18"/>
                      <a:pt x="100" y="25"/>
                      <a:pt x="93" y="28"/>
                    </a:cubicBezTo>
                    <a:cubicBezTo>
                      <a:pt x="40" y="45"/>
                      <a:pt x="40" y="45"/>
                      <a:pt x="40" y="45"/>
                    </a:cubicBezTo>
                    <a:cubicBezTo>
                      <a:pt x="29" y="112"/>
                      <a:pt x="29" y="112"/>
                      <a:pt x="29" y="112"/>
                    </a:cubicBezTo>
                    <a:cubicBezTo>
                      <a:pt x="291" y="112"/>
                      <a:pt x="291" y="112"/>
                      <a:pt x="291" y="112"/>
                    </a:cubicBezTo>
                    <a:cubicBezTo>
                      <a:pt x="279" y="37"/>
                      <a:pt x="279" y="37"/>
                      <a:pt x="279" y="37"/>
                    </a:cubicBezTo>
                    <a:cubicBezTo>
                      <a:pt x="278" y="30"/>
                      <a:pt x="283" y="23"/>
                      <a:pt x="290" y="22"/>
                    </a:cubicBezTo>
                    <a:cubicBezTo>
                      <a:pt x="297" y="21"/>
                      <a:pt x="304" y="26"/>
                      <a:pt x="305" y="33"/>
                    </a:cubicBezTo>
                    <a:cubicBezTo>
                      <a:pt x="319" y="124"/>
                      <a:pt x="319" y="124"/>
                      <a:pt x="319" y="124"/>
                    </a:cubicBezTo>
                    <a:cubicBezTo>
                      <a:pt x="320" y="127"/>
                      <a:pt x="319" y="131"/>
                      <a:pt x="316" y="134"/>
                    </a:cubicBezTo>
                    <a:cubicBezTo>
                      <a:pt x="314" y="137"/>
                      <a:pt x="310" y="139"/>
                      <a:pt x="306" y="139"/>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8"/>
              <p:cNvSpPr>
                <a:spLocks/>
              </p:cNvSpPr>
              <p:nvPr/>
            </p:nvSpPr>
            <p:spPr bwMode="auto">
              <a:xfrm>
                <a:off x="4878388" y="1774825"/>
                <a:ext cx="2425700" cy="960438"/>
              </a:xfrm>
              <a:custGeom>
                <a:avLst/>
                <a:gdLst>
                  <a:gd name="T0" fmla="*/ 270 w 283"/>
                  <a:gd name="T1" fmla="*/ 112 h 112"/>
                  <a:gd name="T2" fmla="*/ 141 w 283"/>
                  <a:gd name="T3" fmla="*/ 14 h 112"/>
                  <a:gd name="T4" fmla="*/ 13 w 283"/>
                  <a:gd name="T5" fmla="*/ 111 h 112"/>
                  <a:gd name="T6" fmla="*/ 0 w 283"/>
                  <a:gd name="T7" fmla="*/ 107 h 112"/>
                  <a:gd name="T8" fmla="*/ 141 w 283"/>
                  <a:gd name="T9" fmla="*/ 0 h 112"/>
                  <a:gd name="T10" fmla="*/ 283 w 283"/>
                  <a:gd name="T11" fmla="*/ 109 h 112"/>
                  <a:gd name="T12" fmla="*/ 270 w 283"/>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283" h="112">
                    <a:moveTo>
                      <a:pt x="270" y="112"/>
                    </a:moveTo>
                    <a:cubicBezTo>
                      <a:pt x="254" y="54"/>
                      <a:pt x="201" y="14"/>
                      <a:pt x="141" y="14"/>
                    </a:cubicBezTo>
                    <a:cubicBezTo>
                      <a:pt x="82" y="14"/>
                      <a:pt x="29" y="54"/>
                      <a:pt x="13" y="111"/>
                    </a:cubicBezTo>
                    <a:cubicBezTo>
                      <a:pt x="0" y="107"/>
                      <a:pt x="0" y="107"/>
                      <a:pt x="0" y="107"/>
                    </a:cubicBezTo>
                    <a:cubicBezTo>
                      <a:pt x="18" y="44"/>
                      <a:pt x="76" y="0"/>
                      <a:pt x="141" y="0"/>
                    </a:cubicBezTo>
                    <a:cubicBezTo>
                      <a:pt x="207" y="0"/>
                      <a:pt x="265" y="45"/>
                      <a:pt x="283" y="109"/>
                    </a:cubicBezTo>
                    <a:lnTo>
                      <a:pt x="270" y="112"/>
                    </a:ln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9"/>
              <p:cNvSpPr>
                <a:spLocks/>
              </p:cNvSpPr>
              <p:nvPr/>
            </p:nvSpPr>
            <p:spPr bwMode="auto">
              <a:xfrm>
                <a:off x="6688138" y="3479800"/>
                <a:ext cx="547688" cy="617538"/>
              </a:xfrm>
              <a:custGeom>
                <a:avLst/>
                <a:gdLst>
                  <a:gd name="T0" fmla="*/ 7 w 64"/>
                  <a:gd name="T1" fmla="*/ 72 h 72"/>
                  <a:gd name="T2" fmla="*/ 0 w 64"/>
                  <a:gd name="T3" fmla="*/ 61 h 72"/>
                  <a:gd name="T4" fmla="*/ 52 w 64"/>
                  <a:gd name="T5" fmla="*/ 0 h 72"/>
                  <a:gd name="T6" fmla="*/ 64 w 64"/>
                  <a:gd name="T7" fmla="*/ 6 h 72"/>
                  <a:gd name="T8" fmla="*/ 7 w 64"/>
                  <a:gd name="T9" fmla="*/ 72 h 72"/>
                </a:gdLst>
                <a:ahLst/>
                <a:cxnLst>
                  <a:cxn ang="0">
                    <a:pos x="T0" y="T1"/>
                  </a:cxn>
                  <a:cxn ang="0">
                    <a:pos x="T2" y="T3"/>
                  </a:cxn>
                  <a:cxn ang="0">
                    <a:pos x="T4" y="T5"/>
                  </a:cxn>
                  <a:cxn ang="0">
                    <a:pos x="T6" y="T7"/>
                  </a:cxn>
                  <a:cxn ang="0">
                    <a:pos x="T8" y="T9"/>
                  </a:cxn>
                </a:cxnLst>
                <a:rect l="0" t="0" r="r" b="b"/>
                <a:pathLst>
                  <a:path w="64" h="72">
                    <a:moveTo>
                      <a:pt x="7" y="72"/>
                    </a:moveTo>
                    <a:cubicBezTo>
                      <a:pt x="0" y="61"/>
                      <a:pt x="0" y="61"/>
                      <a:pt x="0" y="61"/>
                    </a:cubicBezTo>
                    <a:cubicBezTo>
                      <a:pt x="23" y="46"/>
                      <a:pt x="41" y="25"/>
                      <a:pt x="52" y="0"/>
                    </a:cubicBezTo>
                    <a:cubicBezTo>
                      <a:pt x="64" y="6"/>
                      <a:pt x="64" y="6"/>
                      <a:pt x="64" y="6"/>
                    </a:cubicBezTo>
                    <a:cubicBezTo>
                      <a:pt x="53" y="33"/>
                      <a:pt x="33" y="56"/>
                      <a:pt x="7" y="72"/>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0"/>
              <p:cNvSpPr>
                <a:spLocks/>
              </p:cNvSpPr>
              <p:nvPr/>
            </p:nvSpPr>
            <p:spPr bwMode="auto">
              <a:xfrm>
                <a:off x="5427663" y="1603375"/>
                <a:ext cx="1868488" cy="1131888"/>
              </a:xfrm>
              <a:custGeom>
                <a:avLst/>
                <a:gdLst>
                  <a:gd name="T0" fmla="*/ 206 w 218"/>
                  <a:gd name="T1" fmla="*/ 132 h 132"/>
                  <a:gd name="T2" fmla="*/ 190 w 218"/>
                  <a:gd name="T3" fmla="*/ 97 h 132"/>
                  <a:gd name="T4" fmla="*/ 7 w 218"/>
                  <a:gd name="T5" fmla="*/ 54 h 132"/>
                  <a:gd name="T6" fmla="*/ 0 w 218"/>
                  <a:gd name="T7" fmla="*/ 42 h 132"/>
                  <a:gd name="T8" fmla="*/ 202 w 218"/>
                  <a:gd name="T9" fmla="*/ 90 h 132"/>
                  <a:gd name="T10" fmla="*/ 218 w 218"/>
                  <a:gd name="T11" fmla="*/ 129 h 132"/>
                  <a:gd name="T12" fmla="*/ 206 w 218"/>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218" h="132">
                    <a:moveTo>
                      <a:pt x="206" y="132"/>
                    </a:moveTo>
                    <a:cubicBezTo>
                      <a:pt x="202" y="120"/>
                      <a:pt x="197" y="108"/>
                      <a:pt x="190" y="97"/>
                    </a:cubicBezTo>
                    <a:cubicBezTo>
                      <a:pt x="152" y="34"/>
                      <a:pt x="70" y="15"/>
                      <a:pt x="7" y="54"/>
                    </a:cubicBezTo>
                    <a:cubicBezTo>
                      <a:pt x="0" y="42"/>
                      <a:pt x="0" y="42"/>
                      <a:pt x="0" y="42"/>
                    </a:cubicBezTo>
                    <a:cubicBezTo>
                      <a:pt x="69" y="0"/>
                      <a:pt x="159" y="21"/>
                      <a:pt x="202" y="90"/>
                    </a:cubicBezTo>
                    <a:cubicBezTo>
                      <a:pt x="209" y="102"/>
                      <a:pt x="215" y="115"/>
                      <a:pt x="218" y="129"/>
                    </a:cubicBezTo>
                    <a:lnTo>
                      <a:pt x="206" y="132"/>
                    </a:ln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11"/>
              <p:cNvSpPr>
                <a:spLocks noEditPoints="1"/>
              </p:cNvSpPr>
              <p:nvPr/>
            </p:nvSpPr>
            <p:spPr bwMode="auto">
              <a:xfrm>
                <a:off x="4578350" y="2665413"/>
                <a:ext cx="592138" cy="900113"/>
              </a:xfrm>
              <a:custGeom>
                <a:avLst/>
                <a:gdLst>
                  <a:gd name="T0" fmla="*/ 34 w 69"/>
                  <a:gd name="T1" fmla="*/ 105 h 105"/>
                  <a:gd name="T2" fmla="*/ 19 w 69"/>
                  <a:gd name="T3" fmla="*/ 101 h 105"/>
                  <a:gd name="T4" fmla="*/ 5 w 69"/>
                  <a:gd name="T5" fmla="*/ 82 h 105"/>
                  <a:gd name="T6" fmla="*/ 0 w 69"/>
                  <a:gd name="T7" fmla="*/ 45 h 105"/>
                  <a:gd name="T8" fmla="*/ 1 w 69"/>
                  <a:gd name="T9" fmla="*/ 28 h 105"/>
                  <a:gd name="T10" fmla="*/ 1 w 69"/>
                  <a:gd name="T11" fmla="*/ 28 h 105"/>
                  <a:gd name="T12" fmla="*/ 13 w 69"/>
                  <a:gd name="T13" fmla="*/ 7 h 105"/>
                  <a:gd name="T14" fmla="*/ 35 w 69"/>
                  <a:gd name="T15" fmla="*/ 1 h 105"/>
                  <a:gd name="T16" fmla="*/ 56 w 69"/>
                  <a:gd name="T17" fmla="*/ 12 h 105"/>
                  <a:gd name="T18" fmla="*/ 62 w 69"/>
                  <a:gd name="T19" fmla="*/ 35 h 105"/>
                  <a:gd name="T20" fmla="*/ 62 w 69"/>
                  <a:gd name="T21" fmla="*/ 45 h 105"/>
                  <a:gd name="T22" fmla="*/ 64 w 69"/>
                  <a:gd name="T23" fmla="*/ 67 h 105"/>
                  <a:gd name="T24" fmla="*/ 42 w 69"/>
                  <a:gd name="T25" fmla="*/ 104 h 105"/>
                  <a:gd name="T26" fmla="*/ 34 w 69"/>
                  <a:gd name="T27" fmla="*/ 105 h 105"/>
                  <a:gd name="T28" fmla="*/ 14 w 69"/>
                  <a:gd name="T29" fmla="*/ 29 h 105"/>
                  <a:gd name="T30" fmla="*/ 13 w 69"/>
                  <a:gd name="T31" fmla="*/ 45 h 105"/>
                  <a:gd name="T32" fmla="*/ 17 w 69"/>
                  <a:gd name="T33" fmla="*/ 79 h 105"/>
                  <a:gd name="T34" fmla="*/ 26 w 69"/>
                  <a:gd name="T35" fmla="*/ 90 h 105"/>
                  <a:gd name="T36" fmla="*/ 39 w 69"/>
                  <a:gd name="T37" fmla="*/ 91 h 105"/>
                  <a:gd name="T38" fmla="*/ 52 w 69"/>
                  <a:gd name="T39" fmla="*/ 70 h 105"/>
                  <a:gd name="T40" fmla="*/ 48 w 69"/>
                  <a:gd name="T41" fmla="*/ 45 h 105"/>
                  <a:gd name="T42" fmla="*/ 49 w 69"/>
                  <a:gd name="T43" fmla="*/ 34 h 105"/>
                  <a:gd name="T44" fmla="*/ 46 w 69"/>
                  <a:gd name="T45" fmla="*/ 21 h 105"/>
                  <a:gd name="T46" fmla="*/ 34 w 69"/>
                  <a:gd name="T47" fmla="*/ 14 h 105"/>
                  <a:gd name="T48" fmla="*/ 21 w 69"/>
                  <a:gd name="T49" fmla="*/ 18 h 105"/>
                  <a:gd name="T50" fmla="*/ 14 w 69"/>
                  <a:gd name="T51"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05">
                    <a:moveTo>
                      <a:pt x="34" y="105"/>
                    </a:moveTo>
                    <a:cubicBezTo>
                      <a:pt x="29" y="105"/>
                      <a:pt x="24" y="104"/>
                      <a:pt x="19" y="101"/>
                    </a:cubicBezTo>
                    <a:cubicBezTo>
                      <a:pt x="12" y="97"/>
                      <a:pt x="7" y="90"/>
                      <a:pt x="5" y="82"/>
                    </a:cubicBezTo>
                    <a:cubicBezTo>
                      <a:pt x="1" y="70"/>
                      <a:pt x="0" y="58"/>
                      <a:pt x="0" y="45"/>
                    </a:cubicBezTo>
                    <a:cubicBezTo>
                      <a:pt x="0" y="40"/>
                      <a:pt x="0" y="34"/>
                      <a:pt x="1" y="28"/>
                    </a:cubicBezTo>
                    <a:cubicBezTo>
                      <a:pt x="1" y="28"/>
                      <a:pt x="1" y="28"/>
                      <a:pt x="1" y="28"/>
                    </a:cubicBezTo>
                    <a:cubicBezTo>
                      <a:pt x="2" y="20"/>
                      <a:pt x="6" y="12"/>
                      <a:pt x="13" y="7"/>
                    </a:cubicBezTo>
                    <a:cubicBezTo>
                      <a:pt x="19" y="2"/>
                      <a:pt x="27" y="0"/>
                      <a:pt x="35" y="1"/>
                    </a:cubicBezTo>
                    <a:cubicBezTo>
                      <a:pt x="44" y="2"/>
                      <a:pt x="51" y="6"/>
                      <a:pt x="56" y="12"/>
                    </a:cubicBezTo>
                    <a:cubicBezTo>
                      <a:pt x="61" y="19"/>
                      <a:pt x="63" y="27"/>
                      <a:pt x="62" y="35"/>
                    </a:cubicBezTo>
                    <a:cubicBezTo>
                      <a:pt x="62" y="39"/>
                      <a:pt x="62" y="42"/>
                      <a:pt x="62" y="45"/>
                    </a:cubicBezTo>
                    <a:cubicBezTo>
                      <a:pt x="62" y="53"/>
                      <a:pt x="63" y="60"/>
                      <a:pt x="64" y="67"/>
                    </a:cubicBezTo>
                    <a:cubicBezTo>
                      <a:pt x="69" y="83"/>
                      <a:pt x="59" y="100"/>
                      <a:pt x="42" y="104"/>
                    </a:cubicBezTo>
                    <a:cubicBezTo>
                      <a:pt x="40" y="105"/>
                      <a:pt x="37" y="105"/>
                      <a:pt x="34" y="105"/>
                    </a:cubicBezTo>
                    <a:close/>
                    <a:moveTo>
                      <a:pt x="14" y="29"/>
                    </a:moveTo>
                    <a:cubicBezTo>
                      <a:pt x="13" y="35"/>
                      <a:pt x="13" y="40"/>
                      <a:pt x="13" y="45"/>
                    </a:cubicBezTo>
                    <a:cubicBezTo>
                      <a:pt x="13" y="57"/>
                      <a:pt x="15" y="68"/>
                      <a:pt x="17" y="79"/>
                    </a:cubicBezTo>
                    <a:cubicBezTo>
                      <a:pt x="19" y="83"/>
                      <a:pt x="22" y="87"/>
                      <a:pt x="26" y="90"/>
                    </a:cubicBezTo>
                    <a:cubicBezTo>
                      <a:pt x="30" y="92"/>
                      <a:pt x="34" y="93"/>
                      <a:pt x="39" y="91"/>
                    </a:cubicBezTo>
                    <a:cubicBezTo>
                      <a:pt x="48" y="89"/>
                      <a:pt x="54" y="79"/>
                      <a:pt x="52" y="70"/>
                    </a:cubicBezTo>
                    <a:cubicBezTo>
                      <a:pt x="49" y="62"/>
                      <a:pt x="48" y="54"/>
                      <a:pt x="48" y="45"/>
                    </a:cubicBezTo>
                    <a:cubicBezTo>
                      <a:pt x="48" y="41"/>
                      <a:pt x="49" y="37"/>
                      <a:pt x="49" y="34"/>
                    </a:cubicBezTo>
                    <a:cubicBezTo>
                      <a:pt x="50" y="29"/>
                      <a:pt x="48" y="24"/>
                      <a:pt x="46" y="21"/>
                    </a:cubicBezTo>
                    <a:cubicBezTo>
                      <a:pt x="43" y="17"/>
                      <a:pt x="38" y="15"/>
                      <a:pt x="34" y="14"/>
                    </a:cubicBezTo>
                    <a:cubicBezTo>
                      <a:pt x="29" y="13"/>
                      <a:pt x="24" y="15"/>
                      <a:pt x="21" y="18"/>
                    </a:cubicBezTo>
                    <a:cubicBezTo>
                      <a:pt x="17" y="20"/>
                      <a:pt x="15" y="25"/>
                      <a:pt x="14" y="29"/>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2"/>
              <p:cNvSpPr>
                <a:spLocks noEditPoints="1"/>
              </p:cNvSpPr>
              <p:nvPr/>
            </p:nvSpPr>
            <p:spPr bwMode="auto">
              <a:xfrm>
                <a:off x="7021513" y="2665413"/>
                <a:ext cx="582613" cy="900113"/>
              </a:xfrm>
              <a:custGeom>
                <a:avLst/>
                <a:gdLst>
                  <a:gd name="T0" fmla="*/ 34 w 68"/>
                  <a:gd name="T1" fmla="*/ 105 h 105"/>
                  <a:gd name="T2" fmla="*/ 26 w 68"/>
                  <a:gd name="T3" fmla="*/ 104 h 105"/>
                  <a:gd name="T4" fmla="*/ 4 w 68"/>
                  <a:gd name="T5" fmla="*/ 67 h 105"/>
                  <a:gd name="T6" fmla="*/ 7 w 68"/>
                  <a:gd name="T7" fmla="*/ 45 h 105"/>
                  <a:gd name="T8" fmla="*/ 6 w 68"/>
                  <a:gd name="T9" fmla="*/ 35 h 105"/>
                  <a:gd name="T10" fmla="*/ 12 w 68"/>
                  <a:gd name="T11" fmla="*/ 12 h 105"/>
                  <a:gd name="T12" fmla="*/ 33 w 68"/>
                  <a:gd name="T13" fmla="*/ 1 h 105"/>
                  <a:gd name="T14" fmla="*/ 56 w 68"/>
                  <a:gd name="T15" fmla="*/ 7 h 105"/>
                  <a:gd name="T16" fmla="*/ 67 w 68"/>
                  <a:gd name="T17" fmla="*/ 28 h 105"/>
                  <a:gd name="T18" fmla="*/ 67 w 68"/>
                  <a:gd name="T19" fmla="*/ 28 h 105"/>
                  <a:gd name="T20" fmla="*/ 68 w 68"/>
                  <a:gd name="T21" fmla="*/ 45 h 105"/>
                  <a:gd name="T22" fmla="*/ 64 w 68"/>
                  <a:gd name="T23" fmla="*/ 82 h 105"/>
                  <a:gd name="T24" fmla="*/ 49 w 68"/>
                  <a:gd name="T25" fmla="*/ 101 h 105"/>
                  <a:gd name="T26" fmla="*/ 34 w 68"/>
                  <a:gd name="T27" fmla="*/ 105 h 105"/>
                  <a:gd name="T28" fmla="*/ 37 w 68"/>
                  <a:gd name="T29" fmla="*/ 14 h 105"/>
                  <a:gd name="T30" fmla="*/ 35 w 68"/>
                  <a:gd name="T31" fmla="*/ 14 h 105"/>
                  <a:gd name="T32" fmla="*/ 23 w 68"/>
                  <a:gd name="T33" fmla="*/ 21 h 105"/>
                  <a:gd name="T34" fmla="*/ 19 w 68"/>
                  <a:gd name="T35" fmla="*/ 34 h 105"/>
                  <a:gd name="T36" fmla="*/ 20 w 68"/>
                  <a:gd name="T37" fmla="*/ 45 h 105"/>
                  <a:gd name="T38" fmla="*/ 17 w 68"/>
                  <a:gd name="T39" fmla="*/ 70 h 105"/>
                  <a:gd name="T40" fmla="*/ 29 w 68"/>
                  <a:gd name="T41" fmla="*/ 91 h 105"/>
                  <a:gd name="T42" fmla="*/ 43 w 68"/>
                  <a:gd name="T43" fmla="*/ 90 h 105"/>
                  <a:gd name="T44" fmla="*/ 51 w 68"/>
                  <a:gd name="T45" fmla="*/ 79 h 105"/>
                  <a:gd name="T46" fmla="*/ 55 w 68"/>
                  <a:gd name="T47" fmla="*/ 45 h 105"/>
                  <a:gd name="T48" fmla="*/ 54 w 68"/>
                  <a:gd name="T49" fmla="*/ 29 h 105"/>
                  <a:gd name="T50" fmla="*/ 54 w 68"/>
                  <a:gd name="T51" fmla="*/ 29 h 105"/>
                  <a:gd name="T52" fmla="*/ 48 w 68"/>
                  <a:gd name="T53" fmla="*/ 18 h 105"/>
                  <a:gd name="T54" fmla="*/ 37 w 68"/>
                  <a:gd name="T55" fmla="*/ 1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8" h="105">
                    <a:moveTo>
                      <a:pt x="34" y="105"/>
                    </a:moveTo>
                    <a:cubicBezTo>
                      <a:pt x="31" y="105"/>
                      <a:pt x="29" y="105"/>
                      <a:pt x="26" y="104"/>
                    </a:cubicBezTo>
                    <a:cubicBezTo>
                      <a:pt x="9" y="100"/>
                      <a:pt x="0" y="83"/>
                      <a:pt x="4" y="67"/>
                    </a:cubicBezTo>
                    <a:cubicBezTo>
                      <a:pt x="6" y="60"/>
                      <a:pt x="7" y="53"/>
                      <a:pt x="7" y="45"/>
                    </a:cubicBezTo>
                    <a:cubicBezTo>
                      <a:pt x="7" y="42"/>
                      <a:pt x="6" y="39"/>
                      <a:pt x="6" y="35"/>
                    </a:cubicBezTo>
                    <a:cubicBezTo>
                      <a:pt x="5" y="27"/>
                      <a:pt x="7" y="19"/>
                      <a:pt x="12" y="12"/>
                    </a:cubicBezTo>
                    <a:cubicBezTo>
                      <a:pt x="17" y="6"/>
                      <a:pt x="25" y="2"/>
                      <a:pt x="33" y="1"/>
                    </a:cubicBezTo>
                    <a:cubicBezTo>
                      <a:pt x="41" y="0"/>
                      <a:pt x="49" y="2"/>
                      <a:pt x="56" y="7"/>
                    </a:cubicBezTo>
                    <a:cubicBezTo>
                      <a:pt x="62" y="12"/>
                      <a:pt x="66" y="20"/>
                      <a:pt x="67" y="28"/>
                    </a:cubicBezTo>
                    <a:cubicBezTo>
                      <a:pt x="67" y="28"/>
                      <a:pt x="67" y="28"/>
                      <a:pt x="67" y="28"/>
                    </a:cubicBezTo>
                    <a:cubicBezTo>
                      <a:pt x="68" y="34"/>
                      <a:pt x="68" y="40"/>
                      <a:pt x="68" y="45"/>
                    </a:cubicBezTo>
                    <a:cubicBezTo>
                      <a:pt x="68" y="58"/>
                      <a:pt x="67" y="70"/>
                      <a:pt x="64" y="82"/>
                    </a:cubicBezTo>
                    <a:cubicBezTo>
                      <a:pt x="62" y="90"/>
                      <a:pt x="56" y="97"/>
                      <a:pt x="49" y="101"/>
                    </a:cubicBezTo>
                    <a:cubicBezTo>
                      <a:pt x="45" y="104"/>
                      <a:pt x="39" y="105"/>
                      <a:pt x="34" y="105"/>
                    </a:cubicBezTo>
                    <a:close/>
                    <a:moveTo>
                      <a:pt x="37" y="14"/>
                    </a:moveTo>
                    <a:cubicBezTo>
                      <a:pt x="36" y="14"/>
                      <a:pt x="35" y="14"/>
                      <a:pt x="35" y="14"/>
                    </a:cubicBezTo>
                    <a:cubicBezTo>
                      <a:pt x="30" y="15"/>
                      <a:pt x="26" y="17"/>
                      <a:pt x="23" y="21"/>
                    </a:cubicBezTo>
                    <a:cubicBezTo>
                      <a:pt x="20" y="24"/>
                      <a:pt x="19" y="29"/>
                      <a:pt x="19" y="34"/>
                    </a:cubicBezTo>
                    <a:cubicBezTo>
                      <a:pt x="20" y="37"/>
                      <a:pt x="20" y="41"/>
                      <a:pt x="20" y="45"/>
                    </a:cubicBezTo>
                    <a:cubicBezTo>
                      <a:pt x="20" y="54"/>
                      <a:pt x="19" y="62"/>
                      <a:pt x="17" y="70"/>
                    </a:cubicBezTo>
                    <a:cubicBezTo>
                      <a:pt x="14" y="79"/>
                      <a:pt x="20" y="89"/>
                      <a:pt x="29" y="91"/>
                    </a:cubicBezTo>
                    <a:cubicBezTo>
                      <a:pt x="34" y="93"/>
                      <a:pt x="39" y="92"/>
                      <a:pt x="43" y="90"/>
                    </a:cubicBezTo>
                    <a:cubicBezTo>
                      <a:pt x="47" y="87"/>
                      <a:pt x="50" y="83"/>
                      <a:pt x="51" y="79"/>
                    </a:cubicBezTo>
                    <a:cubicBezTo>
                      <a:pt x="54" y="68"/>
                      <a:pt x="55" y="57"/>
                      <a:pt x="55" y="45"/>
                    </a:cubicBezTo>
                    <a:cubicBezTo>
                      <a:pt x="55" y="40"/>
                      <a:pt x="55" y="35"/>
                      <a:pt x="54" y="29"/>
                    </a:cubicBezTo>
                    <a:cubicBezTo>
                      <a:pt x="54" y="29"/>
                      <a:pt x="54" y="29"/>
                      <a:pt x="54" y="29"/>
                    </a:cubicBezTo>
                    <a:cubicBezTo>
                      <a:pt x="54" y="25"/>
                      <a:pt x="51" y="20"/>
                      <a:pt x="48" y="18"/>
                    </a:cubicBezTo>
                    <a:cubicBezTo>
                      <a:pt x="44" y="15"/>
                      <a:pt x="41" y="14"/>
                      <a:pt x="37" y="14"/>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3"/>
              <p:cNvSpPr>
                <a:spLocks noEditPoints="1"/>
              </p:cNvSpPr>
              <p:nvPr/>
            </p:nvSpPr>
            <p:spPr bwMode="auto">
              <a:xfrm>
                <a:off x="6464300" y="3908425"/>
                <a:ext cx="368300" cy="369888"/>
              </a:xfrm>
              <a:custGeom>
                <a:avLst/>
                <a:gdLst>
                  <a:gd name="T0" fmla="*/ 22 w 43"/>
                  <a:gd name="T1" fmla="*/ 43 h 43"/>
                  <a:gd name="T2" fmla="*/ 0 w 43"/>
                  <a:gd name="T3" fmla="*/ 21 h 43"/>
                  <a:gd name="T4" fmla="*/ 22 w 43"/>
                  <a:gd name="T5" fmla="*/ 0 h 43"/>
                  <a:gd name="T6" fmla="*/ 43 w 43"/>
                  <a:gd name="T7" fmla="*/ 21 h 43"/>
                  <a:gd name="T8" fmla="*/ 22 w 43"/>
                  <a:gd name="T9" fmla="*/ 43 h 43"/>
                  <a:gd name="T10" fmla="*/ 22 w 43"/>
                  <a:gd name="T11" fmla="*/ 13 h 43"/>
                  <a:gd name="T12" fmla="*/ 13 w 43"/>
                  <a:gd name="T13" fmla="*/ 21 h 43"/>
                  <a:gd name="T14" fmla="*/ 22 w 43"/>
                  <a:gd name="T15" fmla="*/ 29 h 43"/>
                  <a:gd name="T16" fmla="*/ 30 w 43"/>
                  <a:gd name="T17" fmla="*/ 21 h 43"/>
                  <a:gd name="T18" fmla="*/ 22 w 43"/>
                  <a:gd name="T19"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10" y="43"/>
                      <a:pt x="0" y="33"/>
                      <a:pt x="0" y="21"/>
                    </a:cubicBezTo>
                    <a:cubicBezTo>
                      <a:pt x="0" y="9"/>
                      <a:pt x="10" y="0"/>
                      <a:pt x="22" y="0"/>
                    </a:cubicBezTo>
                    <a:cubicBezTo>
                      <a:pt x="33" y="0"/>
                      <a:pt x="43" y="9"/>
                      <a:pt x="43" y="21"/>
                    </a:cubicBezTo>
                    <a:cubicBezTo>
                      <a:pt x="43" y="33"/>
                      <a:pt x="33" y="43"/>
                      <a:pt x="22" y="43"/>
                    </a:cubicBezTo>
                    <a:close/>
                    <a:moveTo>
                      <a:pt x="22" y="13"/>
                    </a:moveTo>
                    <a:cubicBezTo>
                      <a:pt x="17" y="13"/>
                      <a:pt x="13" y="17"/>
                      <a:pt x="13" y="21"/>
                    </a:cubicBezTo>
                    <a:cubicBezTo>
                      <a:pt x="13" y="26"/>
                      <a:pt x="17" y="29"/>
                      <a:pt x="22" y="29"/>
                    </a:cubicBezTo>
                    <a:cubicBezTo>
                      <a:pt x="26" y="29"/>
                      <a:pt x="30" y="26"/>
                      <a:pt x="30" y="21"/>
                    </a:cubicBezTo>
                    <a:cubicBezTo>
                      <a:pt x="30" y="17"/>
                      <a:pt x="26" y="13"/>
                      <a:pt x="22" y="13"/>
                    </a:cubicBezTo>
                    <a:close/>
                  </a:path>
                </a:pathLst>
              </a:custGeom>
              <a:solidFill>
                <a:srgbClr val="DA2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9" name="Group 58"/>
          <p:cNvGrpSpPr/>
          <p:nvPr/>
        </p:nvGrpSpPr>
        <p:grpSpPr>
          <a:xfrm>
            <a:off x="1233010" y="2564654"/>
            <a:ext cx="2015006" cy="1156763"/>
            <a:chOff x="1074057" y="2760208"/>
            <a:chExt cx="5753702" cy="3303052"/>
          </a:xfrm>
        </p:grpSpPr>
        <p:grpSp>
          <p:nvGrpSpPr>
            <p:cNvPr id="60" name="Agrupar 11"/>
            <p:cNvGrpSpPr/>
            <p:nvPr/>
          </p:nvGrpSpPr>
          <p:grpSpPr>
            <a:xfrm>
              <a:off x="1074057" y="2760208"/>
              <a:ext cx="5753702" cy="3303052"/>
              <a:chOff x="1268530" y="843574"/>
              <a:chExt cx="10813393" cy="7272074"/>
            </a:xfrm>
          </p:grpSpPr>
          <p:pic>
            <p:nvPicPr>
              <p:cNvPr id="62" name="Imagen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68530" y="843574"/>
                <a:ext cx="10813393" cy="7272074"/>
              </a:xfrm>
              <a:prstGeom prst="rect">
                <a:avLst/>
              </a:prstGeom>
            </p:spPr>
          </p:pic>
          <p:sp>
            <p:nvSpPr>
              <p:cNvPr id="63" name="Rectángulo 14"/>
              <p:cNvSpPr/>
              <p:nvPr/>
            </p:nvSpPr>
            <p:spPr>
              <a:xfrm>
                <a:off x="2566294" y="1280202"/>
                <a:ext cx="8199093" cy="5901142"/>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s-ES_tradnl" dirty="0"/>
              </a:p>
            </p:txBody>
          </p:sp>
        </p:grpSp>
        <p:pic>
          <p:nvPicPr>
            <p:cNvPr id="61"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64585" y="2958526"/>
              <a:ext cx="4362658" cy="2569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2" name="Title 19"/>
          <p:cNvSpPr>
            <a:spLocks noGrp="1"/>
          </p:cNvSpPr>
          <p:nvPr>
            <p:ph type="title"/>
          </p:nvPr>
        </p:nvSpPr>
        <p:spPr>
          <a:xfrm>
            <a:off x="701071" y="80218"/>
            <a:ext cx="13167360" cy="1005840"/>
          </a:xfrm>
        </p:spPr>
        <p:txBody>
          <a:bodyPr/>
          <a:lstStyle/>
          <a:p>
            <a:r>
              <a:rPr lang="zh-CN" altLang="en-US" dirty="0" smtClean="0"/>
              <a:t>不同工作者的用户解决方案应用</a:t>
            </a:r>
            <a:endParaRPr lang="en-US" dirty="0"/>
          </a:p>
        </p:txBody>
      </p:sp>
      <p:pic>
        <p:nvPicPr>
          <p:cNvPr id="44" name="Picture 44" descr="Untitled-1.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794249" y="2813549"/>
            <a:ext cx="1631951" cy="932695"/>
          </a:xfrm>
          <a:prstGeom prst="rect">
            <a:avLst/>
          </a:prstGeom>
          <a:effectLst/>
        </p:spPr>
      </p:pic>
      <p:pic>
        <p:nvPicPr>
          <p:cNvPr id="46" name="Picture 44" descr="Untitled-1.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190724" y="3041577"/>
            <a:ext cx="1631951" cy="932695"/>
          </a:xfrm>
          <a:prstGeom prst="rect">
            <a:avLst/>
          </a:prstGeom>
          <a:effectLst/>
        </p:spPr>
      </p:pic>
      <p:pic>
        <p:nvPicPr>
          <p:cNvPr id="49" name="Picture 4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167828" y="3041577"/>
            <a:ext cx="1663991" cy="972053"/>
          </a:xfrm>
          <a:prstGeom prst="roundRect">
            <a:avLst>
              <a:gd name="adj" fmla="val 0"/>
            </a:avLst>
          </a:prstGeom>
          <a:solidFill>
            <a:srgbClr val="FFFFFF">
              <a:shade val="85000"/>
            </a:srgbClr>
          </a:solidFill>
          <a:ln>
            <a:noFill/>
          </a:ln>
          <a:effectLst/>
        </p:spPr>
      </p:pic>
      <p:grpSp>
        <p:nvGrpSpPr>
          <p:cNvPr id="6" name="Group 5">
            <a:extLst>
              <a:ext uri="{FF2B5EF4-FFF2-40B4-BE49-F238E27FC236}">
                <a16:creationId xmlns="" xmlns:a16="http://schemas.microsoft.com/office/drawing/2014/main" id="{5EF65117-87B1-494F-A527-1CB1C10E4A12}"/>
              </a:ext>
            </a:extLst>
          </p:cNvPr>
          <p:cNvGrpSpPr/>
          <p:nvPr/>
        </p:nvGrpSpPr>
        <p:grpSpPr>
          <a:xfrm>
            <a:off x="2986675" y="4107644"/>
            <a:ext cx="654128" cy="1318773"/>
            <a:chOff x="2656686" y="3982891"/>
            <a:chExt cx="654128" cy="1318773"/>
          </a:xfrm>
        </p:grpSpPr>
        <p:pic>
          <p:nvPicPr>
            <p:cNvPr id="43" name="Picture 4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2656686" y="3982891"/>
              <a:ext cx="654128" cy="1318773"/>
            </a:xfrm>
            <a:prstGeom prst="rect">
              <a:avLst/>
            </a:prstGeom>
            <a:noFill/>
            <a:ln>
              <a:noFill/>
            </a:ln>
            <a:effectLst/>
          </p:spPr>
        </p:pic>
        <p:pic>
          <p:nvPicPr>
            <p:cNvPr id="5" name="Picture 4">
              <a:extLst>
                <a:ext uri="{FF2B5EF4-FFF2-40B4-BE49-F238E27FC236}">
                  <a16:creationId xmlns="" xmlns:a16="http://schemas.microsoft.com/office/drawing/2014/main" id="{63D78E7C-9A31-7644-87B4-7FF3EE72BF6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15902" y="4161312"/>
              <a:ext cx="550756" cy="986879"/>
            </a:xfrm>
            <a:prstGeom prst="rect">
              <a:avLst/>
            </a:prstGeom>
          </p:spPr>
        </p:pic>
      </p:grpSp>
      <p:grpSp>
        <p:nvGrpSpPr>
          <p:cNvPr id="9" name="Group 8">
            <a:extLst>
              <a:ext uri="{FF2B5EF4-FFF2-40B4-BE49-F238E27FC236}">
                <a16:creationId xmlns="" xmlns:a16="http://schemas.microsoft.com/office/drawing/2014/main" id="{9160A4BC-AD9C-C740-BF64-10A31F8E541A}"/>
              </a:ext>
            </a:extLst>
          </p:cNvPr>
          <p:cNvGrpSpPr/>
          <p:nvPr/>
        </p:nvGrpSpPr>
        <p:grpSpPr>
          <a:xfrm>
            <a:off x="4229649" y="2734174"/>
            <a:ext cx="2698159" cy="1859514"/>
            <a:chOff x="4229649" y="2734174"/>
            <a:chExt cx="2698159" cy="1859514"/>
          </a:xfrm>
        </p:grpSpPr>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229649" y="2734174"/>
              <a:ext cx="2698159" cy="1859514"/>
            </a:xfrm>
            <a:prstGeom prst="rect">
              <a:avLst/>
            </a:prstGeom>
            <a:effectLst/>
          </p:spPr>
        </p:pic>
        <p:pic>
          <p:nvPicPr>
            <p:cNvPr id="8" name="Picture 7">
              <a:extLst>
                <a:ext uri="{FF2B5EF4-FFF2-40B4-BE49-F238E27FC236}">
                  <a16:creationId xmlns="" xmlns:a16="http://schemas.microsoft.com/office/drawing/2014/main" id="{C13EAD09-7046-774B-8DB4-B8524A4D624D}"/>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755608" y="2813549"/>
              <a:ext cx="1688278" cy="996451"/>
            </a:xfrm>
            <a:prstGeom prst="rect">
              <a:avLst/>
            </a:prstGeom>
          </p:spPr>
        </p:pic>
      </p:grpSp>
      <p:pic>
        <p:nvPicPr>
          <p:cNvPr id="65" name="Picture 64">
            <a:extLst>
              <a:ext uri="{FF2B5EF4-FFF2-40B4-BE49-F238E27FC236}">
                <a16:creationId xmlns="" xmlns:a16="http://schemas.microsoft.com/office/drawing/2014/main" id="{FAF8E427-75BF-6846-9085-17F62FFCBB9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67501" y="4088400"/>
            <a:ext cx="2732500" cy="1537031"/>
          </a:xfrm>
          <a:prstGeom prst="rect">
            <a:avLst/>
          </a:prstGeom>
        </p:spPr>
      </p:pic>
      <p:pic>
        <p:nvPicPr>
          <p:cNvPr id="66" name="Picture 2" descr="C:\Users\gwebster\Pictures\Avaya_phones\J100\J169\J169_illuminate_2.png">
            <a:extLst>
              <a:ext uri="{FF2B5EF4-FFF2-40B4-BE49-F238E27FC236}">
                <a16:creationId xmlns="" xmlns:a16="http://schemas.microsoft.com/office/drawing/2014/main" id="{85DFA005-53C1-6443-8165-4B4B02BFFB3D}"/>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153753" y="4356345"/>
            <a:ext cx="2742200" cy="154248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J129_illuminate_2.png">
            <a:extLst>
              <a:ext uri="{FF2B5EF4-FFF2-40B4-BE49-F238E27FC236}">
                <a16:creationId xmlns="" xmlns:a16="http://schemas.microsoft.com/office/drawing/2014/main" id="{E3B7E14A-6228-4759-96D3-400BF8EEAEB7}"/>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083499" y="3334385"/>
            <a:ext cx="3178959" cy="178703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J139_illuminate_2.png">
            <a:extLst>
              <a:ext uri="{FF2B5EF4-FFF2-40B4-BE49-F238E27FC236}">
                <a16:creationId xmlns="" xmlns:a16="http://schemas.microsoft.com/office/drawing/2014/main" id="{96DF8B6B-032D-4C82-9916-6179A76423D8}"/>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10198233" y="4593688"/>
            <a:ext cx="2178916" cy="122694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40443858"/>
      </p:ext>
    </p:extLst>
  </p:cSld>
  <p:clrMapOvr>
    <a:masterClrMapping/>
  </p:clrMapOvr>
  <p:transition xmlns:p14="http://schemas.microsoft.com/office/powerpoint/2010/main" spd="slow" advClick="0">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9"/>
          <p:cNvSpPr>
            <a:spLocks noGrp="1"/>
          </p:cNvSpPr>
          <p:nvPr>
            <p:ph type="title"/>
          </p:nvPr>
        </p:nvSpPr>
        <p:spPr>
          <a:xfrm>
            <a:off x="640111" y="182880"/>
            <a:ext cx="13167360" cy="609600"/>
          </a:xfrm>
        </p:spPr>
        <p:txBody>
          <a:bodyPr/>
          <a:lstStyle/>
          <a:p>
            <a:r>
              <a:rPr lang="zh-CN" altLang="en-US" dirty="0" smtClean="0"/>
              <a:t>不同工作者的用户解决方案应用</a:t>
            </a:r>
            <a:r>
              <a:rPr lang="en-US" altLang="zh-CN" dirty="0" smtClean="0"/>
              <a:t>-1</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206079004"/>
              </p:ext>
            </p:extLst>
          </p:nvPr>
        </p:nvGraphicFramePr>
        <p:xfrm>
          <a:off x="853439" y="960123"/>
          <a:ext cx="13075920" cy="6425658"/>
        </p:xfrm>
        <a:graphic>
          <a:graphicData uri="http://schemas.openxmlformats.org/drawingml/2006/table">
            <a:tbl>
              <a:tblPr firstRow="1" bandRow="1">
                <a:tableStyleId>{21E4AEA4-8DFA-4A89-87EB-49C32662AFE0}</a:tableStyleId>
              </a:tblPr>
              <a:tblGrid>
                <a:gridCol w="3268980"/>
                <a:gridCol w="3268980"/>
                <a:gridCol w="3268980"/>
                <a:gridCol w="3268980"/>
              </a:tblGrid>
              <a:tr h="566689">
                <a:tc>
                  <a:txBody>
                    <a:bodyPr/>
                    <a:lstStyle/>
                    <a:p>
                      <a:pPr algn="ctr"/>
                      <a:r>
                        <a:rPr lang="zh-CN" altLang="en-US" dirty="0" smtClean="0"/>
                        <a:t>功能</a:t>
                      </a:r>
                      <a:endParaRPr lang="zh-CN" altLang="en-US" dirty="0"/>
                    </a:p>
                  </a:txBody>
                  <a:tcPr>
                    <a:solidFill>
                      <a:srgbClr val="C00000"/>
                    </a:solidFill>
                  </a:tcPr>
                </a:tc>
                <a:tc>
                  <a:txBody>
                    <a:bodyPr/>
                    <a:lstStyle/>
                    <a:p>
                      <a:pPr algn="ctr"/>
                      <a:r>
                        <a:rPr lang="zh-CN" altLang="en-US" dirty="0" smtClean="0"/>
                        <a:t>基本用户</a:t>
                      </a:r>
                      <a:endParaRPr lang="zh-CN" altLang="en-US" dirty="0"/>
                    </a:p>
                  </a:txBody>
                  <a:tcPr>
                    <a:solidFill>
                      <a:srgbClr val="C00000"/>
                    </a:solidFill>
                  </a:tcPr>
                </a:tc>
                <a:tc>
                  <a:txBody>
                    <a:bodyPr/>
                    <a:lstStyle/>
                    <a:p>
                      <a:pPr algn="ctr"/>
                      <a:r>
                        <a:rPr lang="zh-CN" altLang="en-US" dirty="0" smtClean="0"/>
                        <a:t>办公室员工</a:t>
                      </a:r>
                      <a:endParaRPr lang="zh-CN" altLang="en-US" dirty="0"/>
                    </a:p>
                  </a:txBody>
                  <a:tcPr>
                    <a:solidFill>
                      <a:srgbClr val="C00000"/>
                    </a:solidFill>
                  </a:tcPr>
                </a:tc>
                <a:tc>
                  <a:txBody>
                    <a:bodyPr/>
                    <a:lstStyle/>
                    <a:p>
                      <a:pPr algn="ctr"/>
                      <a:r>
                        <a:rPr lang="zh-CN" altLang="en-US" dirty="0" smtClean="0"/>
                        <a:t>高级用户</a:t>
                      </a:r>
                      <a:endParaRPr lang="zh-CN" altLang="en-US" dirty="0"/>
                    </a:p>
                  </a:txBody>
                  <a:tcPr>
                    <a:solidFill>
                      <a:srgbClr val="C00000"/>
                    </a:solidFill>
                  </a:tcPr>
                </a:tc>
              </a:tr>
              <a:tr h="566689">
                <a:tc>
                  <a:txBody>
                    <a:bodyPr/>
                    <a:lstStyle/>
                    <a:p>
                      <a:pPr algn="ctr"/>
                      <a:r>
                        <a:rPr lang="zh-CN" altLang="en-US" sz="2000" dirty="0" smtClean="0"/>
                        <a:t>桌面电话呼叫控制</a:t>
                      </a:r>
                      <a:endParaRPr lang="zh-CN" altLang="en-US" sz="2000"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r>
              <a:tr h="602108">
                <a:tc>
                  <a:txBody>
                    <a:bodyPr/>
                    <a:lstStyle/>
                    <a:p>
                      <a:pPr algn="ctr"/>
                      <a:r>
                        <a:rPr lang="zh-CN" altLang="en-US" sz="1600" dirty="0" smtClean="0"/>
                        <a:t>拨打</a:t>
                      </a:r>
                      <a:r>
                        <a:rPr lang="en-US" altLang="zh-CN" sz="1600" dirty="0" smtClean="0"/>
                        <a:t>/</a:t>
                      </a:r>
                      <a:r>
                        <a:rPr lang="zh-CN" altLang="en-US" sz="1600" dirty="0" smtClean="0"/>
                        <a:t>接听呼叫、保留、转移、</a:t>
                      </a:r>
                      <a:endParaRPr lang="en-US" altLang="zh-CN" sz="1600" dirty="0" smtClean="0"/>
                    </a:p>
                    <a:p>
                      <a:pPr algn="ctr"/>
                      <a:r>
                        <a:rPr lang="zh-CN" altLang="en-US" sz="1600" dirty="0" smtClean="0"/>
                        <a:t>驻留</a:t>
                      </a:r>
                      <a:r>
                        <a:rPr lang="en-US" altLang="zh-CN" sz="1600" dirty="0" smtClean="0"/>
                        <a:t>/</a:t>
                      </a:r>
                      <a:r>
                        <a:rPr lang="zh-CN" altLang="en-US" sz="1600" dirty="0" smtClean="0"/>
                        <a:t>寻呼、会议</a:t>
                      </a:r>
                      <a:endParaRPr lang="zh-CN" altLang="en-US" sz="1600" dirty="0"/>
                    </a:p>
                  </a:txBody>
                  <a:tcPr>
                    <a:solidFill>
                      <a:schemeClr val="tx1">
                        <a:lumMod val="10000"/>
                        <a:lumOff val="90000"/>
                      </a:schemeClr>
                    </a:solidFill>
                  </a:tcPr>
                </a:tc>
                <a:tc>
                  <a:txBody>
                    <a:bodyPr/>
                    <a:lstStyle/>
                    <a:p>
                      <a:pPr algn="ctr"/>
                      <a:r>
                        <a:rPr lang="zh-CN" altLang="en-US" dirty="0" smtClean="0"/>
                        <a:t>是</a:t>
                      </a:r>
                      <a:endParaRPr lang="zh-CN" altLang="en-US" dirty="0"/>
                    </a:p>
                  </a:txBody>
                  <a:tcPr>
                    <a:solidFill>
                      <a:schemeClr val="tx1">
                        <a:lumMod val="10000"/>
                        <a:lumOff val="90000"/>
                      </a:schemeClr>
                    </a:solidFill>
                  </a:tcPr>
                </a:tc>
                <a:tc>
                  <a:txBody>
                    <a:bodyPr/>
                    <a:lstStyle/>
                    <a:p>
                      <a:pPr algn="ctr"/>
                      <a:r>
                        <a:rPr lang="zh-CN" altLang="en-US" smtClean="0"/>
                        <a:t>是</a:t>
                      </a:r>
                      <a:endParaRPr lang="zh-CN" altLang="en-US" dirty="0"/>
                    </a:p>
                  </a:txBody>
                  <a:tcPr>
                    <a:solidFill>
                      <a:schemeClr val="tx1">
                        <a:lumMod val="10000"/>
                        <a:lumOff val="90000"/>
                      </a:schemeClr>
                    </a:solidFill>
                  </a:tcPr>
                </a:tc>
                <a:tc>
                  <a:txBody>
                    <a:bodyPr/>
                    <a:lstStyle/>
                    <a:p>
                      <a:pPr algn="ctr"/>
                      <a:r>
                        <a:rPr lang="zh-CN" altLang="en-US" dirty="0" smtClean="0"/>
                        <a:t>是</a:t>
                      </a:r>
                      <a:endParaRPr lang="zh-CN" altLang="en-US" dirty="0"/>
                    </a:p>
                  </a:txBody>
                  <a:tcPr>
                    <a:solidFill>
                      <a:schemeClr val="tx1">
                        <a:lumMod val="10000"/>
                        <a:lumOff val="90000"/>
                      </a:schemeClr>
                    </a:solidFill>
                  </a:tcPr>
                </a:tc>
              </a:tr>
              <a:tr h="602108">
                <a:tc>
                  <a:txBody>
                    <a:bodyPr/>
                    <a:lstStyle/>
                    <a:p>
                      <a:pPr marL="0" algn="ctr" defTabSz="1306220" rtl="0" eaLnBrk="1" latinLnBrk="0" hangingPunct="1"/>
                      <a:r>
                        <a:rPr lang="zh-CN" altLang="en-US" sz="1600" kern="1200" dirty="0" smtClean="0">
                          <a:solidFill>
                            <a:schemeClr val="dk1"/>
                          </a:solidFill>
                          <a:latin typeface="+mn-lt"/>
                          <a:ea typeface="+mn-ea"/>
                          <a:cs typeface="+mn-cs"/>
                        </a:rPr>
                        <a:t>通过电话机或</a:t>
                      </a:r>
                      <a:endParaRPr lang="en-US" altLang="zh-CN" sz="1600" kern="1200" dirty="0" smtClean="0">
                        <a:solidFill>
                          <a:schemeClr val="dk1"/>
                        </a:solidFill>
                        <a:latin typeface="+mn-lt"/>
                        <a:ea typeface="+mn-ea"/>
                        <a:cs typeface="+mn-cs"/>
                      </a:endParaRPr>
                    </a:p>
                    <a:p>
                      <a:pPr marL="0" algn="ctr" defTabSz="1306220" rtl="0" eaLnBrk="1" latinLnBrk="0" hangingPunct="1"/>
                      <a:r>
                        <a:rPr lang="en-US" altLang="zh-CN" sz="1600" kern="1200" dirty="0" smtClean="0">
                          <a:solidFill>
                            <a:schemeClr val="dk1"/>
                          </a:solidFill>
                          <a:latin typeface="+mn-lt"/>
                          <a:ea typeface="+mn-ea"/>
                          <a:cs typeface="+mn-cs"/>
                        </a:rPr>
                        <a:t>DTMF</a:t>
                      </a:r>
                      <a:r>
                        <a:rPr lang="zh-CN" altLang="en-US" sz="1600" kern="1200" dirty="0" smtClean="0">
                          <a:solidFill>
                            <a:schemeClr val="dk1"/>
                          </a:solidFill>
                          <a:latin typeface="+mn-lt"/>
                          <a:ea typeface="+mn-ea"/>
                          <a:cs typeface="+mn-cs"/>
                        </a:rPr>
                        <a:t>访问语音通信功能</a:t>
                      </a:r>
                      <a:endParaRPr lang="zh-CN" altLang="en-US" sz="1600" kern="1200" dirty="0">
                        <a:solidFill>
                          <a:schemeClr val="dk1"/>
                        </a:solidFill>
                        <a:latin typeface="+mn-lt"/>
                        <a:ea typeface="+mn-ea"/>
                        <a:cs typeface="+mn-cs"/>
                      </a:endParaRPr>
                    </a:p>
                  </a:txBody>
                  <a:tcPr>
                    <a:solidFill>
                      <a:schemeClr val="tx1">
                        <a:lumMod val="10000"/>
                        <a:lumOff val="90000"/>
                      </a:schemeClr>
                    </a:solidFill>
                  </a:tcPr>
                </a:tc>
                <a:tc>
                  <a:txBody>
                    <a:bodyPr/>
                    <a:lstStyle/>
                    <a:p>
                      <a:pPr marL="0" marR="0" lvl="0" indent="0" algn="ctr" defTabSz="1306220" rtl="0" eaLnBrk="1" fontAlgn="auto" latinLnBrk="0" hangingPunct="1">
                        <a:lnSpc>
                          <a:spcPct val="100000"/>
                        </a:lnSpc>
                        <a:spcBef>
                          <a:spcPts val="0"/>
                        </a:spcBef>
                        <a:spcAft>
                          <a:spcPts val="0"/>
                        </a:spcAft>
                        <a:buClrTx/>
                        <a:buSzTx/>
                        <a:buFontTx/>
                        <a:buNone/>
                        <a:tabLst/>
                        <a:defRPr/>
                      </a:pPr>
                      <a:r>
                        <a:rPr lang="zh-CN" altLang="en-US" dirty="0" smtClean="0"/>
                        <a:t>是</a:t>
                      </a:r>
                    </a:p>
                  </a:txBody>
                  <a:tcPr>
                    <a:solidFill>
                      <a:schemeClr val="tx1">
                        <a:lumMod val="10000"/>
                        <a:lumOff val="90000"/>
                      </a:schemeClr>
                    </a:solidFill>
                  </a:tcPr>
                </a:tc>
                <a:tc>
                  <a:txBody>
                    <a:bodyPr/>
                    <a:lstStyle/>
                    <a:p>
                      <a:pPr marL="0" algn="ctr" defTabSz="1306220" rtl="0" eaLnBrk="1" latinLnBrk="0" hangingPunct="1"/>
                      <a:r>
                        <a:rPr lang="zh-CN" altLang="en-US" sz="2600" kern="1200" dirty="0" smtClean="0">
                          <a:solidFill>
                            <a:schemeClr val="dk1"/>
                          </a:solidFill>
                          <a:latin typeface="+mn-lt"/>
                          <a:ea typeface="+mn-ea"/>
                          <a:cs typeface="+mn-cs"/>
                        </a:rPr>
                        <a:t>是</a:t>
                      </a:r>
                      <a:endParaRPr lang="zh-CN" altLang="en-US" sz="2600" kern="1200" dirty="0">
                        <a:solidFill>
                          <a:schemeClr val="dk1"/>
                        </a:solidFill>
                        <a:latin typeface="+mn-lt"/>
                        <a:ea typeface="+mn-ea"/>
                        <a:cs typeface="+mn-cs"/>
                      </a:endParaRPr>
                    </a:p>
                  </a:txBody>
                  <a:tcPr>
                    <a:solidFill>
                      <a:schemeClr val="tx1">
                        <a:lumMod val="10000"/>
                        <a:lumOff val="90000"/>
                      </a:schemeClr>
                    </a:solidFill>
                  </a:tcPr>
                </a:tc>
                <a:tc>
                  <a:txBody>
                    <a:bodyPr/>
                    <a:lstStyle/>
                    <a:p>
                      <a:pPr marL="0" algn="ctr" defTabSz="1306220" rtl="0" eaLnBrk="1" latinLnBrk="0" hangingPunct="1"/>
                      <a:r>
                        <a:rPr lang="zh-CN" altLang="en-US" sz="2600" kern="1200" dirty="0" smtClean="0">
                          <a:solidFill>
                            <a:schemeClr val="dk1"/>
                          </a:solidFill>
                          <a:latin typeface="+mn-lt"/>
                          <a:ea typeface="+mn-ea"/>
                          <a:cs typeface="+mn-cs"/>
                        </a:rPr>
                        <a:t>是</a:t>
                      </a:r>
                      <a:endParaRPr lang="zh-CN" altLang="en-US" sz="2600" kern="1200" dirty="0">
                        <a:solidFill>
                          <a:schemeClr val="dk1"/>
                        </a:solidFill>
                        <a:latin typeface="+mn-lt"/>
                        <a:ea typeface="+mn-ea"/>
                        <a:cs typeface="+mn-cs"/>
                      </a:endParaRPr>
                    </a:p>
                  </a:txBody>
                  <a:tcPr>
                    <a:solidFill>
                      <a:schemeClr val="tx1">
                        <a:lumMod val="10000"/>
                        <a:lumOff val="90000"/>
                      </a:schemeClr>
                    </a:solidFill>
                  </a:tcPr>
                </a:tc>
              </a:tr>
              <a:tr h="602108">
                <a:tc>
                  <a:txBody>
                    <a:bodyPr/>
                    <a:lstStyle/>
                    <a:p>
                      <a:pPr algn="ctr"/>
                      <a:r>
                        <a:rPr lang="zh-CN" altLang="en-US" sz="1600" dirty="0" smtClean="0"/>
                        <a:t>基于</a:t>
                      </a:r>
                      <a:r>
                        <a:rPr lang="en-US" altLang="zh-CN" sz="1600" dirty="0" smtClean="0"/>
                        <a:t>Web</a:t>
                      </a:r>
                      <a:r>
                        <a:rPr lang="zh-CN" altLang="en-US" sz="1600" dirty="0" smtClean="0"/>
                        <a:t>的办公室协作访问（</a:t>
                      </a:r>
                      <a:r>
                        <a:rPr lang="en-US" altLang="zh-CN" sz="1600" dirty="0" smtClean="0"/>
                        <a:t>One-X Portal</a:t>
                      </a:r>
                      <a:r>
                        <a:rPr lang="zh-CN" altLang="en-US" sz="1600" dirty="0" smtClean="0"/>
                        <a:t>）</a:t>
                      </a:r>
                      <a:endParaRPr lang="zh-CN" altLang="en-US" sz="1600" dirty="0"/>
                    </a:p>
                  </a:txBody>
                  <a:tcPr>
                    <a:solidFill>
                      <a:srgbClr val="999999"/>
                    </a:solidFill>
                  </a:tcPr>
                </a:tc>
                <a:tc>
                  <a:txBody>
                    <a:bodyPr/>
                    <a:lstStyle/>
                    <a:p>
                      <a:pPr algn="ctr"/>
                      <a:endParaRPr lang="zh-CN" altLang="en-US" dirty="0"/>
                    </a:p>
                  </a:txBody>
                  <a:tcPr>
                    <a:solidFill>
                      <a:srgbClr val="999999"/>
                    </a:solidFill>
                  </a:tcPr>
                </a:tc>
                <a:tc>
                  <a:txBody>
                    <a:bodyPr/>
                    <a:lstStyle/>
                    <a:p>
                      <a:pPr algn="ctr"/>
                      <a:endParaRPr lang="zh-CN" altLang="en-US" dirty="0"/>
                    </a:p>
                  </a:txBody>
                  <a:tcPr>
                    <a:solidFill>
                      <a:srgbClr val="999999"/>
                    </a:solidFill>
                  </a:tcPr>
                </a:tc>
                <a:tc>
                  <a:txBody>
                    <a:bodyPr/>
                    <a:lstStyle/>
                    <a:p>
                      <a:pPr algn="ctr"/>
                      <a:endParaRPr lang="zh-CN" altLang="en-US" dirty="0"/>
                    </a:p>
                  </a:txBody>
                  <a:tcPr>
                    <a:solidFill>
                      <a:srgbClr val="999999"/>
                    </a:solidFill>
                  </a:tcPr>
                </a:tc>
              </a:tr>
              <a:tr h="566689">
                <a:tc>
                  <a:txBody>
                    <a:bodyPr/>
                    <a:lstStyle/>
                    <a:p>
                      <a:pPr algn="ctr"/>
                      <a:r>
                        <a:rPr lang="zh-CN" altLang="en-US" sz="1600" dirty="0" smtClean="0"/>
                        <a:t>点击发起 </a:t>
                      </a:r>
                      <a:r>
                        <a:rPr lang="en-US" altLang="zh-CN" sz="1600" dirty="0" smtClean="0"/>
                        <a:t>/</a:t>
                      </a:r>
                      <a:r>
                        <a:rPr lang="zh-CN" altLang="en-US" sz="1600" dirty="0" smtClean="0"/>
                        <a:t>接听呼叫</a:t>
                      </a:r>
                      <a:endParaRPr lang="en-US" altLang="zh-CN" sz="1600" dirty="0" smtClean="0"/>
                    </a:p>
                    <a:p>
                      <a:pPr algn="ctr"/>
                      <a:r>
                        <a:rPr lang="zh-CN" altLang="en-US" sz="1600" dirty="0" smtClean="0"/>
                        <a:t>点击呼叫控制</a:t>
                      </a:r>
                      <a:endParaRPr lang="zh-CN" altLang="en-US" sz="16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sz="2400" dirty="0" smtClean="0"/>
                        <a:t>会议预约</a:t>
                      </a:r>
                      <a:endParaRPr lang="zh-CN" altLang="en-US" sz="24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否</a:t>
                      </a:r>
                      <a:endParaRPr lang="zh-CN" altLang="en-US" dirty="0"/>
                    </a:p>
                  </a:txBody>
                  <a:tcPr>
                    <a:solidFill>
                      <a:srgbClr val="FFFF00"/>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dirty="0" smtClean="0"/>
                        <a:t>控制音频会议</a:t>
                      </a:r>
                      <a:endParaRPr lang="zh-CN" altLang="en-US"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dirty="0" smtClean="0"/>
                        <a:t>即时消息和在线状态</a:t>
                      </a:r>
                      <a:endParaRPr lang="zh-CN" altLang="en-US"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sz="1800" dirty="0" smtClean="0"/>
                        <a:t>个人、系统与公司</a:t>
                      </a:r>
                      <a:endParaRPr lang="en-US" altLang="zh-CN" sz="1800" dirty="0" smtClean="0"/>
                    </a:p>
                    <a:p>
                      <a:pPr algn="ctr"/>
                      <a:r>
                        <a:rPr lang="zh-CN" altLang="en-US" sz="1800" dirty="0" smtClean="0"/>
                        <a:t>通讯录访问</a:t>
                      </a:r>
                      <a:endParaRPr lang="zh-CN" altLang="en-US" sz="18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dirty="0" smtClean="0"/>
                        <a:t>可视化语音邮件</a:t>
                      </a:r>
                      <a:endParaRPr lang="zh-CN" altLang="en-US"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bl>
          </a:graphicData>
        </a:graphic>
      </p:graphicFrame>
    </p:spTree>
    <p:extLst>
      <p:ext uri="{BB962C8B-B14F-4D97-AF65-F5344CB8AC3E}">
        <p14:creationId xmlns:p14="http://schemas.microsoft.com/office/powerpoint/2010/main" val="3190460811"/>
      </p:ext>
    </p:extLst>
  </p:cSld>
  <p:clrMapOvr>
    <a:masterClrMapping/>
  </p:clrMapOvr>
  <p:transition xmlns:p14="http://schemas.microsoft.com/office/powerpoint/2010/main" spd="slow">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9"/>
          <p:cNvSpPr>
            <a:spLocks noGrp="1"/>
          </p:cNvSpPr>
          <p:nvPr>
            <p:ph type="title"/>
          </p:nvPr>
        </p:nvSpPr>
        <p:spPr>
          <a:xfrm>
            <a:off x="640111" y="182880"/>
            <a:ext cx="13167360" cy="609600"/>
          </a:xfrm>
        </p:spPr>
        <p:txBody>
          <a:bodyPr/>
          <a:lstStyle/>
          <a:p>
            <a:r>
              <a:rPr lang="zh-CN" altLang="en-US" dirty="0" smtClean="0"/>
              <a:t>不同工作者的用户解决方案应用</a:t>
            </a:r>
            <a:r>
              <a:rPr lang="en-US" altLang="zh-CN" dirty="0" smtClean="0"/>
              <a:t>-2</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834239367"/>
              </p:ext>
            </p:extLst>
          </p:nvPr>
        </p:nvGraphicFramePr>
        <p:xfrm>
          <a:off x="853439" y="960123"/>
          <a:ext cx="13075920" cy="6623522"/>
        </p:xfrm>
        <a:graphic>
          <a:graphicData uri="http://schemas.openxmlformats.org/drawingml/2006/table">
            <a:tbl>
              <a:tblPr firstRow="1" bandRow="1">
                <a:tableStyleId>{21E4AEA4-8DFA-4A89-87EB-49C32662AFE0}</a:tableStyleId>
              </a:tblPr>
              <a:tblGrid>
                <a:gridCol w="3999915"/>
                <a:gridCol w="2538045"/>
                <a:gridCol w="3018693"/>
                <a:gridCol w="3519267"/>
              </a:tblGrid>
              <a:tr h="566689">
                <a:tc>
                  <a:txBody>
                    <a:bodyPr/>
                    <a:lstStyle/>
                    <a:p>
                      <a:pPr algn="ctr"/>
                      <a:r>
                        <a:rPr lang="zh-CN" altLang="en-US" dirty="0" smtClean="0"/>
                        <a:t>功能</a:t>
                      </a:r>
                      <a:endParaRPr lang="zh-CN" altLang="en-US" dirty="0"/>
                    </a:p>
                  </a:txBody>
                  <a:tcPr>
                    <a:solidFill>
                      <a:srgbClr val="C00000"/>
                    </a:solidFill>
                  </a:tcPr>
                </a:tc>
                <a:tc>
                  <a:txBody>
                    <a:bodyPr/>
                    <a:lstStyle/>
                    <a:p>
                      <a:pPr algn="ctr"/>
                      <a:r>
                        <a:rPr lang="zh-CN" altLang="en-US" dirty="0" smtClean="0"/>
                        <a:t>基本用户</a:t>
                      </a:r>
                      <a:endParaRPr lang="zh-CN" altLang="en-US" dirty="0"/>
                    </a:p>
                  </a:txBody>
                  <a:tcPr>
                    <a:solidFill>
                      <a:srgbClr val="C00000"/>
                    </a:solidFill>
                  </a:tcPr>
                </a:tc>
                <a:tc>
                  <a:txBody>
                    <a:bodyPr/>
                    <a:lstStyle/>
                    <a:p>
                      <a:pPr algn="ctr"/>
                      <a:r>
                        <a:rPr lang="zh-CN" altLang="en-US" dirty="0" smtClean="0"/>
                        <a:t>办公室员工</a:t>
                      </a:r>
                      <a:endParaRPr lang="zh-CN" altLang="en-US" dirty="0"/>
                    </a:p>
                  </a:txBody>
                  <a:tcPr>
                    <a:solidFill>
                      <a:srgbClr val="C00000"/>
                    </a:solidFill>
                  </a:tcPr>
                </a:tc>
                <a:tc>
                  <a:txBody>
                    <a:bodyPr/>
                    <a:lstStyle/>
                    <a:p>
                      <a:pPr algn="ctr"/>
                      <a:r>
                        <a:rPr lang="zh-CN" altLang="en-US" dirty="0" smtClean="0"/>
                        <a:t>高级员工</a:t>
                      </a:r>
                      <a:endParaRPr lang="zh-CN" altLang="en-US" dirty="0"/>
                    </a:p>
                  </a:txBody>
                  <a:tcPr>
                    <a:solidFill>
                      <a:srgbClr val="C00000"/>
                    </a:solidFill>
                  </a:tcPr>
                </a:tc>
              </a:tr>
              <a:tr h="566689">
                <a:tc>
                  <a:txBody>
                    <a:bodyPr/>
                    <a:lstStyle/>
                    <a:p>
                      <a:pPr algn="ctr"/>
                      <a:r>
                        <a:rPr lang="zh-CN" altLang="en-US" sz="1800" dirty="0" smtClean="0"/>
                        <a:t>面向远程与移动员工</a:t>
                      </a:r>
                      <a:endParaRPr lang="en-US" altLang="zh-CN" sz="1800" dirty="0" smtClean="0"/>
                    </a:p>
                    <a:p>
                      <a:pPr algn="ctr"/>
                      <a:r>
                        <a:rPr lang="zh-CN" altLang="en-US" sz="1800" dirty="0" smtClean="0"/>
                        <a:t>的丰富功能</a:t>
                      </a:r>
                      <a:endParaRPr lang="zh-CN" altLang="en-US" sz="1800"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c>
                  <a:txBody>
                    <a:bodyPr/>
                    <a:lstStyle/>
                    <a:p>
                      <a:pPr algn="ctr"/>
                      <a:endParaRPr lang="zh-CN" altLang="en-US" dirty="0"/>
                    </a:p>
                  </a:txBody>
                  <a:tcPr>
                    <a:solidFill>
                      <a:schemeClr val="tx1">
                        <a:lumMod val="50000"/>
                        <a:lumOff val="50000"/>
                      </a:schemeClr>
                    </a:solidFill>
                  </a:tcPr>
                </a:tc>
              </a:tr>
              <a:tr h="602108">
                <a:tc>
                  <a:txBody>
                    <a:bodyPr/>
                    <a:lstStyle/>
                    <a:p>
                      <a:pPr algn="ctr"/>
                      <a:r>
                        <a:rPr lang="en-US" altLang="zh-CN" sz="1800" dirty="0" smtClean="0"/>
                        <a:t>Avaya One-X Mobile</a:t>
                      </a:r>
                    </a:p>
                    <a:p>
                      <a:pPr algn="ctr"/>
                      <a:r>
                        <a:rPr lang="zh-CN" altLang="en-US" sz="1800" dirty="0" smtClean="0"/>
                        <a:t>（支持</a:t>
                      </a:r>
                      <a:r>
                        <a:rPr lang="en-US" altLang="zh-CN" sz="1800" dirty="0" smtClean="0"/>
                        <a:t>iOS</a:t>
                      </a:r>
                      <a:r>
                        <a:rPr lang="zh-CN" altLang="en-US" sz="1800" dirty="0" smtClean="0"/>
                        <a:t>和安卓）</a:t>
                      </a:r>
                      <a:endParaRPr lang="zh-CN" altLang="en-US" sz="1800" dirty="0"/>
                    </a:p>
                  </a:txBody>
                  <a:tcPr>
                    <a:solidFill>
                      <a:schemeClr val="tx1">
                        <a:lumMod val="10000"/>
                        <a:lumOff val="90000"/>
                      </a:schemeClr>
                    </a:solidFill>
                  </a:tcPr>
                </a:tc>
                <a:tc>
                  <a:txBody>
                    <a:bodyPr/>
                    <a:lstStyle/>
                    <a:p>
                      <a:pPr algn="ctr"/>
                      <a:r>
                        <a:rPr lang="zh-CN" altLang="en-US" dirty="0" smtClean="0"/>
                        <a:t>否</a:t>
                      </a:r>
                      <a:endParaRPr lang="zh-CN" altLang="en-US" dirty="0"/>
                    </a:p>
                  </a:txBody>
                  <a:tcPr>
                    <a:solidFill>
                      <a:schemeClr val="tx1">
                        <a:lumMod val="10000"/>
                        <a:lumOff val="90000"/>
                      </a:schemeClr>
                    </a:solidFill>
                  </a:tcPr>
                </a:tc>
                <a:tc>
                  <a:txBody>
                    <a:bodyPr/>
                    <a:lstStyle/>
                    <a:p>
                      <a:pPr algn="ctr"/>
                      <a:r>
                        <a:rPr lang="zh-CN" altLang="en-US" sz="2400" dirty="0" smtClean="0"/>
                        <a:t>是</a:t>
                      </a:r>
                      <a:r>
                        <a:rPr lang="en-US" altLang="zh-CN" sz="2400" dirty="0" smtClean="0"/>
                        <a:t>(Call-back</a:t>
                      </a:r>
                      <a:r>
                        <a:rPr lang="zh-CN" altLang="en-US" sz="2400" dirty="0" smtClean="0"/>
                        <a:t>模式）</a:t>
                      </a:r>
                      <a:endParaRPr lang="zh-CN" altLang="en-US" sz="2400" dirty="0"/>
                    </a:p>
                  </a:txBody>
                  <a:tcPr>
                    <a:solidFill>
                      <a:schemeClr val="tx1">
                        <a:lumMod val="10000"/>
                        <a:lumOff val="90000"/>
                      </a:schemeClr>
                    </a:solidFill>
                  </a:tcPr>
                </a:tc>
                <a:tc>
                  <a:txBody>
                    <a:bodyPr/>
                    <a:lstStyle/>
                    <a:p>
                      <a:pPr marL="0" marR="0" lvl="0" indent="0" algn="ctr" defTabSz="1306220" rtl="0" eaLnBrk="1" fontAlgn="auto" latinLnBrk="0" hangingPunct="1">
                        <a:lnSpc>
                          <a:spcPct val="100000"/>
                        </a:lnSpc>
                        <a:spcBef>
                          <a:spcPts val="0"/>
                        </a:spcBef>
                        <a:spcAft>
                          <a:spcPts val="0"/>
                        </a:spcAft>
                        <a:buClrTx/>
                        <a:buSzTx/>
                        <a:buFontTx/>
                        <a:buNone/>
                        <a:tabLst/>
                        <a:defRPr/>
                      </a:pPr>
                      <a:r>
                        <a:rPr lang="zh-CN" altLang="en-US" sz="2400" dirty="0" smtClean="0"/>
                        <a:t>是</a:t>
                      </a:r>
                      <a:r>
                        <a:rPr lang="en-US" altLang="zh-CN" sz="2400" dirty="0" smtClean="0"/>
                        <a:t>(</a:t>
                      </a:r>
                      <a:r>
                        <a:rPr lang="en-US" altLang="zh-CN" sz="2400" dirty="0" err="1" smtClean="0"/>
                        <a:t>Call-back&amp;VoIP</a:t>
                      </a:r>
                      <a:r>
                        <a:rPr lang="zh-CN" altLang="en-US" sz="2400" dirty="0" smtClean="0"/>
                        <a:t>模式）</a:t>
                      </a:r>
                    </a:p>
                  </a:txBody>
                  <a:tcPr>
                    <a:solidFill>
                      <a:schemeClr val="tx1">
                        <a:lumMod val="10000"/>
                        <a:lumOff val="90000"/>
                      </a:schemeClr>
                    </a:solidFill>
                  </a:tcPr>
                </a:tc>
              </a:tr>
              <a:tr h="602108">
                <a:tc>
                  <a:txBody>
                    <a:bodyPr/>
                    <a:lstStyle/>
                    <a:p>
                      <a:pPr marL="0" algn="ctr" defTabSz="1306220" rtl="0" eaLnBrk="1" latinLnBrk="0" hangingPunct="1"/>
                      <a:r>
                        <a:rPr lang="en-US" altLang="zh-CN" sz="1800" kern="1200" dirty="0" smtClean="0">
                          <a:solidFill>
                            <a:schemeClr val="dk1"/>
                          </a:solidFill>
                          <a:latin typeface="+mn-lt"/>
                          <a:ea typeface="+mn-ea"/>
                          <a:cs typeface="+mn-cs"/>
                        </a:rPr>
                        <a:t>Avaya Equinox</a:t>
                      </a:r>
                    </a:p>
                    <a:p>
                      <a:pPr marL="0" marR="0" lvl="0" indent="0" algn="ctr" defTabSz="1306220" rtl="0" eaLnBrk="1" fontAlgn="auto" latinLnBrk="0" hangingPunct="1">
                        <a:lnSpc>
                          <a:spcPct val="100000"/>
                        </a:lnSpc>
                        <a:spcBef>
                          <a:spcPts val="0"/>
                        </a:spcBef>
                        <a:spcAft>
                          <a:spcPts val="0"/>
                        </a:spcAft>
                        <a:buClrTx/>
                        <a:buSzTx/>
                        <a:buFontTx/>
                        <a:buNone/>
                        <a:tabLst/>
                        <a:defRPr/>
                      </a:pPr>
                      <a:r>
                        <a:rPr lang="zh-CN" altLang="en-US" sz="1800" dirty="0" smtClean="0"/>
                        <a:t>（支持</a:t>
                      </a:r>
                      <a:r>
                        <a:rPr lang="en-US" altLang="zh-CN" sz="1800" dirty="0" err="1" smtClean="0"/>
                        <a:t>Windows&amp;MacOS&amp;iOS</a:t>
                      </a:r>
                      <a:r>
                        <a:rPr lang="en-US" altLang="zh-CN" sz="1800" dirty="0" smtClean="0"/>
                        <a:t>&amp;</a:t>
                      </a:r>
                      <a:r>
                        <a:rPr lang="zh-CN" altLang="en-US" sz="1800" dirty="0" smtClean="0"/>
                        <a:t>安卓）</a:t>
                      </a:r>
                    </a:p>
                  </a:txBody>
                  <a:tcPr>
                    <a:solidFill>
                      <a:schemeClr val="tx1">
                        <a:lumMod val="10000"/>
                        <a:lumOff val="90000"/>
                      </a:schemeClr>
                    </a:solidFill>
                  </a:tcPr>
                </a:tc>
                <a:tc>
                  <a:txBody>
                    <a:bodyPr/>
                    <a:lstStyle/>
                    <a:p>
                      <a:pPr marL="0" marR="0" lvl="0" indent="0" algn="ctr" defTabSz="1306220" rtl="0" eaLnBrk="1" fontAlgn="auto" latinLnBrk="0" hangingPunct="1">
                        <a:lnSpc>
                          <a:spcPct val="100000"/>
                        </a:lnSpc>
                        <a:spcBef>
                          <a:spcPts val="0"/>
                        </a:spcBef>
                        <a:spcAft>
                          <a:spcPts val="0"/>
                        </a:spcAft>
                        <a:buClrTx/>
                        <a:buSzTx/>
                        <a:buFontTx/>
                        <a:buNone/>
                        <a:tabLst/>
                        <a:defRPr/>
                      </a:pPr>
                      <a:r>
                        <a:rPr lang="zh-CN" altLang="en-US" dirty="0" smtClean="0"/>
                        <a:t>否</a:t>
                      </a:r>
                    </a:p>
                  </a:txBody>
                  <a:tcPr>
                    <a:solidFill>
                      <a:schemeClr val="tx1">
                        <a:lumMod val="10000"/>
                        <a:lumOff val="90000"/>
                      </a:schemeClr>
                    </a:solidFill>
                  </a:tcPr>
                </a:tc>
                <a:tc>
                  <a:txBody>
                    <a:bodyPr/>
                    <a:lstStyle/>
                    <a:p>
                      <a:pPr marL="0" algn="ctr" defTabSz="1306220" rtl="0" eaLnBrk="1" latinLnBrk="0" hangingPunct="1"/>
                      <a:r>
                        <a:rPr lang="zh-CN" altLang="en-US" sz="2600" kern="1200" dirty="0" smtClean="0">
                          <a:solidFill>
                            <a:schemeClr val="dk1"/>
                          </a:solidFill>
                          <a:latin typeface="+mn-lt"/>
                          <a:ea typeface="+mn-ea"/>
                          <a:cs typeface="+mn-cs"/>
                        </a:rPr>
                        <a:t>是</a:t>
                      </a:r>
                      <a:endParaRPr lang="zh-CN" altLang="en-US" sz="2600" kern="1200" dirty="0">
                        <a:solidFill>
                          <a:schemeClr val="dk1"/>
                        </a:solidFill>
                        <a:latin typeface="+mn-lt"/>
                        <a:ea typeface="+mn-ea"/>
                        <a:cs typeface="+mn-cs"/>
                      </a:endParaRPr>
                    </a:p>
                  </a:txBody>
                  <a:tcPr>
                    <a:solidFill>
                      <a:schemeClr val="tx1">
                        <a:lumMod val="10000"/>
                        <a:lumOff val="90000"/>
                      </a:schemeClr>
                    </a:solidFill>
                  </a:tcPr>
                </a:tc>
                <a:tc>
                  <a:txBody>
                    <a:bodyPr/>
                    <a:lstStyle/>
                    <a:p>
                      <a:pPr marL="0" algn="ctr" defTabSz="1306220" rtl="0" eaLnBrk="1" latinLnBrk="0" hangingPunct="1"/>
                      <a:r>
                        <a:rPr lang="zh-CN" altLang="en-US" sz="2600" kern="1200" dirty="0" smtClean="0">
                          <a:solidFill>
                            <a:schemeClr val="dk1"/>
                          </a:solidFill>
                          <a:latin typeface="+mn-lt"/>
                          <a:ea typeface="+mn-ea"/>
                          <a:cs typeface="+mn-cs"/>
                        </a:rPr>
                        <a:t>是</a:t>
                      </a:r>
                      <a:endParaRPr lang="zh-CN" altLang="en-US" sz="2600" kern="1200" dirty="0">
                        <a:solidFill>
                          <a:schemeClr val="dk1"/>
                        </a:solidFill>
                        <a:latin typeface="+mn-lt"/>
                        <a:ea typeface="+mn-ea"/>
                        <a:cs typeface="+mn-cs"/>
                      </a:endParaRPr>
                    </a:p>
                  </a:txBody>
                  <a:tcPr>
                    <a:solidFill>
                      <a:schemeClr val="tx1">
                        <a:lumMod val="10000"/>
                        <a:lumOff val="90000"/>
                      </a:schemeClr>
                    </a:solidFill>
                  </a:tcPr>
                </a:tc>
              </a:tr>
              <a:tr h="602108">
                <a:tc>
                  <a:txBody>
                    <a:bodyPr/>
                    <a:lstStyle/>
                    <a:p>
                      <a:pPr algn="ctr"/>
                      <a:r>
                        <a:rPr lang="zh-CN" altLang="en-US" sz="2800" dirty="0" smtClean="0"/>
                        <a:t>集成您的现有应用</a:t>
                      </a:r>
                      <a:endParaRPr lang="zh-CN" altLang="en-US" sz="2800" dirty="0"/>
                    </a:p>
                  </a:txBody>
                  <a:tcPr>
                    <a:solidFill>
                      <a:srgbClr val="999999"/>
                    </a:solidFill>
                  </a:tcPr>
                </a:tc>
                <a:tc>
                  <a:txBody>
                    <a:bodyPr/>
                    <a:lstStyle/>
                    <a:p>
                      <a:pPr algn="ctr"/>
                      <a:endParaRPr lang="zh-CN" altLang="en-US" dirty="0"/>
                    </a:p>
                  </a:txBody>
                  <a:tcPr>
                    <a:solidFill>
                      <a:srgbClr val="999999"/>
                    </a:solidFill>
                  </a:tcPr>
                </a:tc>
                <a:tc>
                  <a:txBody>
                    <a:bodyPr/>
                    <a:lstStyle/>
                    <a:p>
                      <a:pPr algn="ctr"/>
                      <a:endParaRPr lang="zh-CN" altLang="en-US" dirty="0"/>
                    </a:p>
                  </a:txBody>
                  <a:tcPr>
                    <a:solidFill>
                      <a:srgbClr val="999999"/>
                    </a:solidFill>
                  </a:tcPr>
                </a:tc>
                <a:tc>
                  <a:txBody>
                    <a:bodyPr/>
                    <a:lstStyle/>
                    <a:p>
                      <a:pPr algn="ctr"/>
                      <a:endParaRPr lang="zh-CN" altLang="en-US" dirty="0"/>
                    </a:p>
                  </a:txBody>
                  <a:tcPr>
                    <a:solidFill>
                      <a:srgbClr val="999999"/>
                    </a:solidFill>
                  </a:tcPr>
                </a:tc>
              </a:tr>
              <a:tr h="566689">
                <a:tc>
                  <a:txBody>
                    <a:bodyPr/>
                    <a:lstStyle/>
                    <a:p>
                      <a:pPr algn="ctr"/>
                      <a:r>
                        <a:rPr lang="en-US" altLang="zh-CN" sz="2800" dirty="0" smtClean="0"/>
                        <a:t>Microsoft Outlook/Lync</a:t>
                      </a:r>
                      <a:endParaRPr lang="zh-CN" altLang="en-US" sz="28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en-US" altLang="zh-CN" sz="2400" dirty="0" smtClean="0"/>
                        <a:t>Salesforce.com</a:t>
                      </a:r>
                      <a:endParaRPr lang="zh-CN" altLang="en-US" sz="24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dirty="0" smtClean="0"/>
                        <a:t>语音邮件集成</a:t>
                      </a:r>
                      <a:endParaRPr lang="zh-CN" altLang="en-US" dirty="0"/>
                    </a:p>
                  </a:txBody>
                  <a:tcPr>
                    <a:solidFill>
                      <a:srgbClr val="999999"/>
                    </a:solidFill>
                  </a:tcPr>
                </a:tc>
                <a:tc>
                  <a:txBody>
                    <a:bodyPr/>
                    <a:lstStyle/>
                    <a:p>
                      <a:pPr algn="ctr"/>
                      <a:r>
                        <a:rPr lang="zh-CN" altLang="en-US" dirty="0" smtClean="0"/>
                        <a:t>否</a:t>
                      </a:r>
                      <a:endParaRPr lang="zh-CN" altLang="en-US" dirty="0"/>
                    </a:p>
                  </a:txBody>
                  <a:tcPr>
                    <a:solidFill>
                      <a:srgbClr val="999999"/>
                    </a:solidFill>
                  </a:tcPr>
                </a:tc>
                <a:tc>
                  <a:txBody>
                    <a:bodyPr/>
                    <a:lstStyle/>
                    <a:p>
                      <a:pPr algn="ctr"/>
                      <a:r>
                        <a:rPr lang="zh-CN" altLang="en-US" dirty="0" smtClean="0"/>
                        <a:t>是</a:t>
                      </a:r>
                      <a:endParaRPr lang="zh-CN" altLang="en-US" dirty="0"/>
                    </a:p>
                  </a:txBody>
                  <a:tcPr>
                    <a:solidFill>
                      <a:srgbClr val="999999"/>
                    </a:solidFill>
                  </a:tcPr>
                </a:tc>
                <a:tc>
                  <a:txBody>
                    <a:bodyPr/>
                    <a:lstStyle/>
                    <a:p>
                      <a:pPr algn="ctr"/>
                      <a:r>
                        <a:rPr lang="zh-CN" altLang="en-US" dirty="0" smtClean="0"/>
                        <a:t>是</a:t>
                      </a:r>
                      <a:endParaRPr lang="zh-CN" altLang="en-US" dirty="0"/>
                    </a:p>
                  </a:txBody>
                  <a:tcPr>
                    <a:solidFill>
                      <a:srgbClr val="999999"/>
                    </a:solidFill>
                  </a:tcPr>
                </a:tc>
              </a:tr>
              <a:tr h="566689">
                <a:tc>
                  <a:txBody>
                    <a:bodyPr/>
                    <a:lstStyle/>
                    <a:p>
                      <a:pPr algn="ctr"/>
                      <a:r>
                        <a:rPr lang="zh-CN" altLang="en-US" dirty="0" smtClean="0"/>
                        <a:t>标准语音留言信箱</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sz="2000" dirty="0" smtClean="0"/>
                        <a:t>在</a:t>
                      </a:r>
                      <a:r>
                        <a:rPr lang="en-US" altLang="zh-CN" sz="2000" dirty="0" smtClean="0"/>
                        <a:t>Microsoft Exchange</a:t>
                      </a:r>
                      <a:r>
                        <a:rPr lang="zh-CN" altLang="en-US" sz="2000" dirty="0" smtClean="0"/>
                        <a:t>中存储消息</a:t>
                      </a:r>
                      <a:endParaRPr lang="zh-CN" altLang="en-US" sz="20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r h="566689">
                <a:tc>
                  <a:txBody>
                    <a:bodyPr/>
                    <a:lstStyle/>
                    <a:p>
                      <a:pPr algn="ctr"/>
                      <a:r>
                        <a:rPr lang="zh-CN" altLang="en-US" sz="2000" dirty="0" smtClean="0"/>
                        <a:t>在一个收件箱里查看</a:t>
                      </a:r>
                      <a:endParaRPr lang="en-US" altLang="zh-CN" sz="2000" dirty="0" smtClean="0"/>
                    </a:p>
                    <a:p>
                      <a:pPr algn="ctr"/>
                      <a:r>
                        <a:rPr lang="zh-CN" altLang="en-US" sz="2000" dirty="0" smtClean="0"/>
                        <a:t>语音留言和电子邮件</a:t>
                      </a:r>
                      <a:endParaRPr lang="zh-CN" altLang="en-US" sz="2000" dirty="0"/>
                    </a:p>
                  </a:txBody>
                  <a:tcPr>
                    <a:solidFill>
                      <a:srgbClr val="EAEAEA"/>
                    </a:solidFill>
                  </a:tcPr>
                </a:tc>
                <a:tc>
                  <a:txBody>
                    <a:bodyPr/>
                    <a:lstStyle/>
                    <a:p>
                      <a:pPr algn="ctr"/>
                      <a:r>
                        <a:rPr lang="zh-CN" altLang="en-US" dirty="0" smtClean="0"/>
                        <a:t>否</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c>
                  <a:txBody>
                    <a:bodyPr/>
                    <a:lstStyle/>
                    <a:p>
                      <a:pPr algn="ctr"/>
                      <a:r>
                        <a:rPr lang="zh-CN" altLang="en-US" dirty="0" smtClean="0"/>
                        <a:t>是</a:t>
                      </a:r>
                      <a:endParaRPr lang="zh-CN" altLang="en-US" dirty="0"/>
                    </a:p>
                  </a:txBody>
                  <a:tcPr>
                    <a:solidFill>
                      <a:srgbClr val="EAEAEA"/>
                    </a:solidFill>
                  </a:tcPr>
                </a:tc>
              </a:tr>
            </a:tbl>
          </a:graphicData>
        </a:graphic>
      </p:graphicFrame>
    </p:spTree>
    <p:extLst>
      <p:ext uri="{BB962C8B-B14F-4D97-AF65-F5344CB8AC3E}">
        <p14:creationId xmlns:p14="http://schemas.microsoft.com/office/powerpoint/2010/main" val="3213539235"/>
      </p:ext>
    </p:extLst>
  </p:cSld>
  <p:clrMapOvr>
    <a:masterClrMapping/>
  </p:clrMapOvr>
  <p:transition xmlns:p14="http://schemas.microsoft.com/office/powerpoint/2010/main" spd="slow">
    <p:pull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IP Office </a:t>
            </a:r>
            <a:r>
              <a:rPr lang="zh-CN" altLang="en-US" b="1" dirty="0" smtClean="0">
                <a:solidFill>
                  <a:schemeClr val="tx1"/>
                </a:solidFill>
              </a:rPr>
              <a:t>版本</a:t>
            </a:r>
            <a:endParaRPr lang="en-US" b="1" dirty="0">
              <a:solidFill>
                <a:schemeClr val="tx1"/>
              </a:solidFill>
            </a:endParaRPr>
          </a:p>
        </p:txBody>
      </p:sp>
    </p:spTree>
    <p:extLst>
      <p:ext uri="{BB962C8B-B14F-4D97-AF65-F5344CB8AC3E}">
        <p14:creationId xmlns:p14="http://schemas.microsoft.com/office/powerpoint/2010/main" val="758066677"/>
      </p:ext>
    </p:extLst>
  </p:cSld>
  <p:clrMapOvr>
    <a:masterClrMapping/>
  </p:clrMapOvr>
  <p:transition xmlns:p14="http://schemas.microsoft.com/office/powerpoint/2010/main" spd="slow">
    <p:pull dir="ru"/>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UDIO_ID" val="1094"/>
  <p:tag name="ARTICULATE_USED_LAYOUT" val="8"/>
  <p:tag name="ARTICULATE_NAV_LEVEL" val="1"/>
  <p:tag name="ARTICULATE_SLIDE_PRESENTER_GUID" val="74fb12ad-98cd-4a70-a4ea-31218ddd3a20"/>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D" val="1094"/>
  <p:tag name="ARTICULATE_USED_LAYOUT" val="8"/>
  <p:tag name="ARTICULATE_NAV_LEVEL" val="1"/>
  <p:tag name="ARTICULATE_SLIDE_PRESENTER_GUID" val="74fb12ad-98cd-4a70-a4ea-31218ddd3a20"/>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TITLE_TAG" val="IP Office User Solutions"/>
  <p:tag name="AUDIO_ID" val="853"/>
  <p:tag name="ARTICULATE_SLIDE_GUID" val="b3c3de44-f638-4c82-8dab-418d46e63ea3"/>
  <p:tag name="ARTICULATE_SLIDE_NAV" val="85"/>
  <p:tag name="ARTICULATE_PLAYLIST_ID" val="-1"/>
  <p:tag name="ORIGINAL_AUDIO_FILEPATH" val="C:\Users\Helmut\Documents\My Articulate Projects\ARTICULATE 13\SMEC\IPO 9.0.3\ComponentsCourse 2S00010O\Audios\Audios 9.0.3\Page051e.mp3"/>
  <p:tag name="ELAPSEDTIME" val="72.122"/>
  <p:tag name="TIMELINE" val="9.60/16.20/24.40/29.50/37.10/53.90/61.30"/>
  <p:tag name="ARTICULATE_NAV_LEVEL" val="2"/>
  <p:tag name="ARTICULATE_SLIDE_PRESENTER_GUID" val="70ab9ec1-03d2-402a-9e03-b05ba537ff4b"/>
  <p:tag name="ARTICULATE_SLIDE_PAUSE" val="0"/>
  <p:tag name="ARTICULATE_LOCK_SLIDE" val="0"/>
  <p:tag name="ARTICULATE_HIDE_SLIDE" val="0"/>
  <p:tag name="ARTICULATE_PLAYER_CONTROL_PREVIOUS" val="True"/>
  <p:tag name="ARTICULATE_PLAYER_CONTROL_NEXT" val="True"/>
  <p:tag name="ARTICULATE_USED_LAYOUT" val="12"/>
</p:tagLst>
</file>

<file path=ppt/tags/tag5.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 name="BULLET_9" val="8226"/>
  <p:tag name="BULLET_10" val="8226"/>
  <p:tag name="MARGIN_1" val="-2.147484E+09"/>
  <p:tag name="MARGIN_2" val="26.5"/>
  <p:tag name="MARGIN_3" val="44.25"/>
  <p:tag name="MARGIN_4" val="63.25"/>
  <p:tag name="MARGIN_5" val="85.62504"/>
  <p:tag name="FONT_SIZE" val="12"/>
</p:tagLst>
</file>

<file path=ppt/tags/tag6.xml><?xml version="1.0" encoding="utf-8"?>
<p:tagLst xmlns:a="http://schemas.openxmlformats.org/drawingml/2006/main" xmlns:r="http://schemas.openxmlformats.org/officeDocument/2006/relationships" xmlns:p="http://schemas.openxmlformats.org/presentationml/2006/main">
  <p:tag name="AUDIO_ID" val="1094"/>
  <p:tag name="ARTICULATE_USED_LAYOUT" val="8"/>
  <p:tag name="ARTICULATE_NAV_LEVEL" val="1"/>
  <p:tag name="ARTICULATE_SLIDE_PRESENTER_GUID" val="74fb12ad-98cd-4a70-a4ea-31218ddd3a20"/>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Avaya_Wide_Screen_PowerPoint_Presentation_Template_which_include_NonPublic_Information_for_Office_2007">
  <a:themeElements>
    <a:clrScheme name="Office">
      <a:dk1>
        <a:srgbClr val="323232"/>
      </a:dk1>
      <a:lt1>
        <a:sysClr val="window" lastClr="FFFFFF"/>
      </a:lt1>
      <a:dk2>
        <a:srgbClr val="000000"/>
      </a:dk2>
      <a:lt2>
        <a:srgbClr val="DDDDDD"/>
      </a:lt2>
      <a:accent1>
        <a:srgbClr val="CC0000"/>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9050">
          <a:solidFill>
            <a:schemeClr val="accent1"/>
          </a:solidFill>
          <a:miter lim="800000"/>
        </a:ln>
      </a:spPr>
      <a:bodyPr rtlCol="0" anchor="ctr"/>
      <a:lstStyle>
        <a:defPPr algn="ctr">
          <a:lnSpc>
            <a:spcPct val="90000"/>
          </a:lnSpc>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lnSpc>
            <a:spcPct val="90000"/>
          </a:lnSpc>
          <a:defRPr smtClean="0"/>
        </a:defPPr>
      </a:lstStyle>
    </a:txDef>
  </a:objectDefaults>
  <a:extraClrSchemeLst/>
  <a:custClrLst>
    <a:custClr name="Custom Color 1">
      <a:srgbClr val="98050E"/>
    </a:custClr>
    <a:custClr name="Custom Color 2">
      <a:srgbClr val="610206"/>
    </a:custClr>
    <a:custClr name="Custom Color 3">
      <a:srgbClr val="646464"/>
    </a:custClr>
    <a:custClr name="Custom Color 4">
      <a:srgbClr val="323232"/>
    </a:custClr>
    <a:custClr name="Custom Color 5">
      <a:srgbClr val="4B80B6"/>
    </a:custClr>
    <a:custClr name="Custom Color 6">
      <a:srgbClr val="325887"/>
    </a:custClr>
    <a:custClr name="Custom Color 7">
      <a:srgbClr val="D55D21"/>
    </a:custClr>
    <a:custClr name="Custom Color 8">
      <a:srgbClr val="8F3C0F"/>
    </a:custClr>
    <a:custClr name="Custom Color 9">
      <a:srgbClr val="87A239"/>
    </a:custClr>
    <a:custClr name="Custom Color 10">
      <a:srgbClr val="576820"/>
    </a:custClr>
    <a:custClr name="Custom Color 11">
      <a:srgbClr val="279199"/>
    </a:custClr>
    <a:custClr name="Custom Color 12">
      <a:srgbClr val="15535A"/>
    </a:custClr>
  </a:custClrLst>
</a:theme>
</file>

<file path=ppt/theme/theme2.xml><?xml version="1.0" encoding="utf-8"?>
<a:theme xmlns:a="http://schemas.openxmlformats.org/drawingml/2006/main" name="Office Theme">
  <a:themeElements>
    <a:clrScheme name="Avaya">
      <a:dk1>
        <a:srgbClr val="323232"/>
      </a:dk1>
      <a:lt1>
        <a:sysClr val="window" lastClr="FFFFFF"/>
      </a:lt1>
      <a:dk2>
        <a:srgbClr val="000000"/>
      </a:dk2>
      <a:lt2>
        <a:srgbClr val="DDDDDD"/>
      </a:lt2>
      <a:accent1>
        <a:srgbClr val="CC0000"/>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Avaya">
      <a:dk1>
        <a:srgbClr val="323232"/>
      </a:dk1>
      <a:lt1>
        <a:sysClr val="window" lastClr="FFFFFF"/>
      </a:lt1>
      <a:dk2>
        <a:srgbClr val="000000"/>
      </a:dk2>
      <a:lt2>
        <a:srgbClr val="DDDDDD"/>
      </a:lt2>
      <a:accent1>
        <a:srgbClr val="CC0000"/>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4737</Words>
  <Application>Microsoft Macintosh PowerPoint</Application>
  <PresentationFormat>自定义</PresentationFormat>
  <Paragraphs>632</Paragraphs>
  <Slides>36</Slides>
  <Notes>24</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Avaya_Wide_Screen_PowerPoint_Presentation_Template_which_include_NonPublic_Information_for_Office_2007</vt:lpstr>
      <vt:lpstr>Avaya IP Office™ 给您的业务带来高价值的通信和协作</vt:lpstr>
      <vt:lpstr>内容提要 </vt:lpstr>
      <vt:lpstr>Avaya IP Office 拥有</vt:lpstr>
      <vt:lpstr>IP Office 系统管理</vt:lpstr>
      <vt:lpstr>IP Office 弹性 – 本地部署 </vt:lpstr>
      <vt:lpstr>不同工作者的用户解决方案应用</vt:lpstr>
      <vt:lpstr>不同工作者的用户解决方案应用-1</vt:lpstr>
      <vt:lpstr>不同工作者的用户解决方案应用-2</vt:lpstr>
      <vt:lpstr>IP Office 版本</vt:lpstr>
      <vt:lpstr>AN IP Office 满足您的需求</vt:lpstr>
      <vt:lpstr>IP Office 用户终端</vt:lpstr>
      <vt:lpstr>Avaya 全新桌面/会议室终端</vt:lpstr>
      <vt:lpstr>传统IP桌面电话-1600系列</vt:lpstr>
      <vt:lpstr>传统IP桌面电话-9600系列机</vt:lpstr>
      <vt:lpstr>会议电话</vt:lpstr>
      <vt:lpstr>IP Office 应用介绍</vt:lpstr>
      <vt:lpstr>AVAYA EQUINOX </vt:lpstr>
      <vt:lpstr>Media Manager——Avaya IP Office原生录音解决方案 拓扑</vt:lpstr>
      <vt:lpstr>Media Manager——Avaya IP Office原生录音解决方案 搜索、调听…</vt:lpstr>
      <vt:lpstr>Media Manager——Avaya IP Office原生录音解决方案 下载、删除…</vt:lpstr>
      <vt:lpstr>Media Manager——Avaya IP Office原生录音解决方案 审计</vt:lpstr>
      <vt:lpstr>PowerPoint 演示文稿</vt:lpstr>
      <vt:lpstr>PowerPoint 演示文稿</vt:lpstr>
      <vt:lpstr>Avaya 呼叫报表附加模块 </vt:lpstr>
      <vt:lpstr>第三方桌面应用集成</vt:lpstr>
      <vt:lpstr>为什么选择 IP office? 为什么选择 avaya?</vt:lpstr>
      <vt:lpstr>PowerPoint 演示文稿</vt:lpstr>
      <vt:lpstr>IP Office 如何让您的生意更加成功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2014-11-24T20:08:50Z</dcterms:created>
  <dcterms:modified xsi:type="dcterms:W3CDTF">2020-06-28T03:23:46Z</dcterms:modified>
</cp:coreProperties>
</file>